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slideshow.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972" r:id="rId1"/>
  </p:sldMasterIdLst>
  <p:notesMasterIdLst>
    <p:notesMasterId r:id="rId17"/>
  </p:notesMasterIdLst>
  <p:handoutMasterIdLst>
    <p:handoutMasterId r:id="rId18"/>
  </p:handoutMasterIdLst>
  <p:sldIdLst>
    <p:sldId id="846" r:id="rId2"/>
    <p:sldId id="838" r:id="rId3"/>
    <p:sldId id="912" r:id="rId4"/>
    <p:sldId id="913" r:id="rId5"/>
    <p:sldId id="914" r:id="rId6"/>
    <p:sldId id="900" r:id="rId7"/>
    <p:sldId id="916" r:id="rId8"/>
    <p:sldId id="901" r:id="rId9"/>
    <p:sldId id="903" r:id="rId10"/>
    <p:sldId id="904" r:id="rId11"/>
    <p:sldId id="906" r:id="rId12"/>
    <p:sldId id="907" r:id="rId13"/>
    <p:sldId id="910" r:id="rId14"/>
    <p:sldId id="915" r:id="rId15"/>
    <p:sldId id="911" r:id="rId16"/>
  </p:sldIdLst>
  <p:sldSz cx="9144000" cy="7239000"/>
  <p:notesSz cx="9931400" cy="6761163"/>
  <p:defaultTextStyle>
    <a:defPPr>
      <a:defRPr lang="ru-RU"/>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280">
          <p15:clr>
            <a:srgbClr val="A4A3A4"/>
          </p15:clr>
        </p15:guide>
        <p15:guide id="2" pos="2880">
          <p15:clr>
            <a:srgbClr val="A4A3A4"/>
          </p15:clr>
        </p15:guide>
      </p15:sldGuideLst>
    </p:ext>
    <p:ext uri="{2D200454-40CA-4A62-9FC3-DE9A4176ACB9}">
      <p15:notesGuideLst xmlns:p15="http://schemas.microsoft.com/office/powerpoint/2012/main">
        <p15:guide id="1" orient="horz" pos="1631">
          <p15:clr>
            <a:srgbClr val="A4A3A4"/>
          </p15:clr>
        </p15:guide>
        <p15:guide id="2" pos="420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CCECFF"/>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32970"/>
    <a:srgbClr val="FF0D13"/>
    <a:srgbClr val="000000"/>
    <a:srgbClr val="AFFFFF"/>
    <a:srgbClr val="FFFFFF"/>
    <a:srgbClr val="FFFF66"/>
    <a:srgbClr val="1F171C"/>
    <a:srgbClr val="62B5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912C8C85-51F0-491E-9774-3900AFEF0FD7}" styleName="Светлый стиль 2 — акцент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7269" autoAdjust="0"/>
    <p:restoredTop sz="99759" autoAdjust="0"/>
  </p:normalViewPr>
  <p:slideViewPr>
    <p:cSldViewPr snapToGrid="0">
      <p:cViewPr varScale="1">
        <p:scale>
          <a:sx n="102" d="100"/>
          <a:sy n="102" d="100"/>
        </p:scale>
        <p:origin x="1614" y="108"/>
      </p:cViewPr>
      <p:guideLst>
        <p:guide orient="horz" pos="2280"/>
        <p:guide pos="2880"/>
      </p:guideLst>
    </p:cSldViewPr>
  </p:slideViewPr>
  <p:outlineViewPr>
    <p:cViewPr>
      <p:scale>
        <a:sx n="25" d="100"/>
        <a:sy n="25" d="100"/>
      </p:scale>
      <p:origin x="0" y="0"/>
    </p:cViewPr>
  </p:outlineViewPr>
  <p:notesTextViewPr>
    <p:cViewPr>
      <p:scale>
        <a:sx n="100" d="100"/>
        <a:sy n="100" d="100"/>
      </p:scale>
      <p:origin x="0" y="0"/>
    </p:cViewPr>
  </p:notesTextViewPr>
  <p:sorterViewPr>
    <p:cViewPr>
      <p:scale>
        <a:sx n="50" d="100"/>
        <a:sy n="50" d="100"/>
      </p:scale>
      <p:origin x="0" y="0"/>
    </p:cViewPr>
  </p:sorterViewPr>
  <p:notesViewPr>
    <p:cSldViewPr snapToGrid="0">
      <p:cViewPr varScale="1">
        <p:scale>
          <a:sx n="73" d="100"/>
          <a:sy n="73" d="100"/>
        </p:scale>
        <p:origin x="-90" y="-102"/>
      </p:cViewPr>
      <p:guideLst>
        <p:guide orient="horz" pos="1631"/>
        <p:guide pos="420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6.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8.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12700"/>
            <a:ext cx="4302125" cy="336550"/>
          </a:xfrm>
          <a:prstGeom prst="rect">
            <a:avLst/>
          </a:prstGeom>
          <a:noFill/>
          <a:ln w="9525">
            <a:noFill/>
            <a:miter lim="800000"/>
            <a:headEnd/>
            <a:tailEnd/>
          </a:ln>
          <a:effectLst/>
        </p:spPr>
        <p:txBody>
          <a:bodyPr vert="horz" wrap="square" lIns="18948" tIns="0" rIns="18948" bIns="0" numCol="1" anchor="t" anchorCtr="0" compatLnSpc="1">
            <a:prstTxWarp prst="textNoShape">
              <a:avLst/>
            </a:prstTxWarp>
          </a:bodyPr>
          <a:lstStyle>
            <a:lvl1pPr defTabSz="909638" eaLnBrk="0" fontAlgn="auto" hangingPunct="0">
              <a:spcBef>
                <a:spcPts val="0"/>
              </a:spcBef>
              <a:spcAft>
                <a:spcPts val="0"/>
              </a:spcAft>
              <a:defRPr sz="1000" i="1">
                <a:latin typeface="Times New Roman" pitchFamily="18" charset="0"/>
              </a:defRPr>
            </a:lvl1pPr>
          </a:lstStyle>
          <a:p>
            <a:pPr>
              <a:defRPr/>
            </a:pPr>
            <a:endParaRPr lang="ru-RU"/>
          </a:p>
        </p:txBody>
      </p:sp>
      <p:sp>
        <p:nvSpPr>
          <p:cNvPr id="2051" name="Rectangle 3"/>
          <p:cNvSpPr>
            <a:spLocks noGrp="1" noChangeArrowheads="1"/>
          </p:cNvSpPr>
          <p:nvPr>
            <p:ph type="dt" idx="1"/>
          </p:nvPr>
        </p:nvSpPr>
        <p:spPr bwMode="auto">
          <a:xfrm>
            <a:off x="5629275" y="12700"/>
            <a:ext cx="4302125" cy="336550"/>
          </a:xfrm>
          <a:prstGeom prst="rect">
            <a:avLst/>
          </a:prstGeom>
          <a:noFill/>
          <a:ln w="9525">
            <a:noFill/>
            <a:miter lim="800000"/>
            <a:headEnd/>
            <a:tailEnd/>
          </a:ln>
          <a:effectLst/>
        </p:spPr>
        <p:txBody>
          <a:bodyPr vert="horz" wrap="square" lIns="18948" tIns="0" rIns="18948" bIns="0" numCol="1" anchor="t" anchorCtr="0" compatLnSpc="1">
            <a:prstTxWarp prst="textNoShape">
              <a:avLst/>
            </a:prstTxWarp>
          </a:bodyPr>
          <a:lstStyle>
            <a:lvl1pPr algn="r" defTabSz="909638" eaLnBrk="0" fontAlgn="auto" hangingPunct="0">
              <a:spcBef>
                <a:spcPts val="0"/>
              </a:spcBef>
              <a:spcAft>
                <a:spcPts val="0"/>
              </a:spcAft>
              <a:defRPr sz="1000" i="1">
                <a:latin typeface="Times New Roman" pitchFamily="18" charset="0"/>
              </a:defRPr>
            </a:lvl1pPr>
          </a:lstStyle>
          <a:p>
            <a:pPr>
              <a:defRPr/>
            </a:pPr>
            <a:endParaRPr lang="ru-RU"/>
          </a:p>
        </p:txBody>
      </p:sp>
      <p:sp>
        <p:nvSpPr>
          <p:cNvPr id="2052" name="Rectangle 4"/>
          <p:cNvSpPr>
            <a:spLocks noChangeArrowheads="1" noTextEdit="1"/>
          </p:cNvSpPr>
          <p:nvPr>
            <p:ph type="sldImg" idx="2"/>
          </p:nvPr>
        </p:nvSpPr>
        <p:spPr bwMode="auto">
          <a:xfrm>
            <a:off x="3379788" y="520700"/>
            <a:ext cx="3179762" cy="2517775"/>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2053" name="Rectangle 5"/>
          <p:cNvSpPr>
            <a:spLocks noGrp="1" noChangeArrowheads="1"/>
          </p:cNvSpPr>
          <p:nvPr>
            <p:ph type="body" sz="quarter" idx="3"/>
          </p:nvPr>
        </p:nvSpPr>
        <p:spPr bwMode="auto">
          <a:xfrm>
            <a:off x="1323975" y="3211513"/>
            <a:ext cx="7283450" cy="3032125"/>
          </a:xfrm>
          <a:prstGeom prst="rect">
            <a:avLst/>
          </a:prstGeom>
          <a:noFill/>
          <a:ln w="9525">
            <a:noFill/>
            <a:miter lim="800000"/>
            <a:headEnd/>
            <a:tailEnd/>
          </a:ln>
          <a:effectLst/>
        </p:spPr>
        <p:txBody>
          <a:bodyPr vert="horz" wrap="square" lIns="91579" tIns="45790" rIns="91579" bIns="45790" numCol="1" anchor="t" anchorCtr="0" compatLnSpc="1">
            <a:prstTxWarp prst="textNoShape">
              <a:avLst/>
            </a:prstTxWarp>
          </a:bodyPr>
          <a:lstStyle/>
          <a:p>
            <a:pPr lvl="0"/>
            <a:r>
              <a:rPr lang="ru-RU" noProof="0" smtClean="0"/>
              <a:t>Click to edit Master text styles</a:t>
            </a:r>
          </a:p>
          <a:p>
            <a:pPr lvl="1"/>
            <a:r>
              <a:rPr lang="ru-RU" noProof="0" smtClean="0"/>
              <a:t>Second level</a:t>
            </a:r>
          </a:p>
          <a:p>
            <a:pPr lvl="2"/>
            <a:r>
              <a:rPr lang="ru-RU" noProof="0" smtClean="0"/>
              <a:t>Third level</a:t>
            </a:r>
          </a:p>
          <a:p>
            <a:pPr lvl="3"/>
            <a:r>
              <a:rPr lang="ru-RU" noProof="0" smtClean="0"/>
              <a:t>Fourth level</a:t>
            </a:r>
          </a:p>
          <a:p>
            <a:pPr lvl="4"/>
            <a:r>
              <a:rPr lang="ru-RU" noProof="0" smtClean="0"/>
              <a:t>Fifth level</a:t>
            </a:r>
          </a:p>
        </p:txBody>
      </p:sp>
      <p:sp>
        <p:nvSpPr>
          <p:cNvPr id="2054" name="Rectangle 6"/>
          <p:cNvSpPr>
            <a:spLocks noGrp="1" noChangeArrowheads="1"/>
          </p:cNvSpPr>
          <p:nvPr>
            <p:ph type="ftr" sz="quarter" idx="4"/>
          </p:nvPr>
        </p:nvSpPr>
        <p:spPr bwMode="auto">
          <a:xfrm>
            <a:off x="0" y="6410325"/>
            <a:ext cx="4302125" cy="336550"/>
          </a:xfrm>
          <a:prstGeom prst="rect">
            <a:avLst/>
          </a:prstGeom>
          <a:noFill/>
          <a:ln w="9525">
            <a:noFill/>
            <a:miter lim="800000"/>
            <a:headEnd/>
            <a:tailEnd/>
          </a:ln>
          <a:effectLst/>
        </p:spPr>
        <p:txBody>
          <a:bodyPr vert="horz" wrap="square" lIns="18948" tIns="0" rIns="18948" bIns="0" numCol="1" anchor="b" anchorCtr="0" compatLnSpc="1">
            <a:prstTxWarp prst="textNoShape">
              <a:avLst/>
            </a:prstTxWarp>
          </a:bodyPr>
          <a:lstStyle>
            <a:lvl1pPr defTabSz="909638" eaLnBrk="0" fontAlgn="auto" hangingPunct="0">
              <a:spcBef>
                <a:spcPts val="0"/>
              </a:spcBef>
              <a:spcAft>
                <a:spcPts val="0"/>
              </a:spcAft>
              <a:defRPr sz="1000" i="1">
                <a:latin typeface="Times New Roman" pitchFamily="18" charset="0"/>
              </a:defRPr>
            </a:lvl1pPr>
          </a:lstStyle>
          <a:p>
            <a:pPr>
              <a:defRPr/>
            </a:pPr>
            <a:endParaRPr lang="ru-RU"/>
          </a:p>
        </p:txBody>
      </p:sp>
      <p:sp>
        <p:nvSpPr>
          <p:cNvPr id="2055" name="Rectangle 7"/>
          <p:cNvSpPr>
            <a:spLocks noGrp="1" noChangeArrowheads="1"/>
          </p:cNvSpPr>
          <p:nvPr>
            <p:ph type="sldNum" sz="quarter" idx="5"/>
          </p:nvPr>
        </p:nvSpPr>
        <p:spPr bwMode="auto">
          <a:xfrm>
            <a:off x="5629275" y="6410325"/>
            <a:ext cx="4302125" cy="336550"/>
          </a:xfrm>
          <a:prstGeom prst="rect">
            <a:avLst/>
          </a:prstGeom>
          <a:noFill/>
          <a:ln w="9525">
            <a:noFill/>
            <a:miter lim="800000"/>
            <a:headEnd/>
            <a:tailEnd/>
          </a:ln>
          <a:effectLst/>
        </p:spPr>
        <p:txBody>
          <a:bodyPr vert="horz" wrap="square" lIns="18948" tIns="0" rIns="18948" bIns="0" numCol="1" anchor="b" anchorCtr="0" compatLnSpc="1">
            <a:prstTxWarp prst="textNoShape">
              <a:avLst/>
            </a:prstTxWarp>
          </a:bodyPr>
          <a:lstStyle>
            <a:lvl1pPr algn="r" defTabSz="909638" eaLnBrk="0" fontAlgn="auto" hangingPunct="0">
              <a:spcBef>
                <a:spcPts val="0"/>
              </a:spcBef>
              <a:spcAft>
                <a:spcPts val="0"/>
              </a:spcAft>
              <a:defRPr sz="1000" i="1">
                <a:latin typeface="Times New Roman" panose="02020603050405020304" pitchFamily="18" charset="0"/>
              </a:defRPr>
            </a:lvl1pPr>
          </a:lstStyle>
          <a:p>
            <a:pPr>
              <a:defRPr/>
            </a:pPr>
            <a:fld id="{7F7739AE-A6F1-4C68-AED7-FCB08D3BE6B2}"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a:spcBef>
                <a:spcPct val="30000"/>
              </a:spcBef>
              <a:defRPr sz="1200">
                <a:solidFill>
                  <a:schemeClr val="tx1"/>
                </a:solidFill>
                <a:latin typeface="Times New Roman" panose="02020603050405020304" pitchFamily="18" charset="0"/>
              </a:defRPr>
            </a:lvl1pPr>
            <a:lvl2pPr marL="742950" indent="-285750" defTabSz="909638">
              <a:spcBef>
                <a:spcPct val="30000"/>
              </a:spcBef>
              <a:defRPr sz="1200">
                <a:solidFill>
                  <a:schemeClr val="tx1"/>
                </a:solidFill>
                <a:latin typeface="Times New Roman" panose="02020603050405020304" pitchFamily="18" charset="0"/>
              </a:defRPr>
            </a:lvl2pPr>
            <a:lvl3pPr marL="1143000" indent="-228600" defTabSz="909638">
              <a:spcBef>
                <a:spcPct val="30000"/>
              </a:spcBef>
              <a:defRPr sz="1200">
                <a:solidFill>
                  <a:schemeClr val="tx1"/>
                </a:solidFill>
                <a:latin typeface="Times New Roman" panose="02020603050405020304" pitchFamily="18" charset="0"/>
              </a:defRPr>
            </a:lvl3pPr>
            <a:lvl4pPr marL="1600200" indent="-228600" defTabSz="909638">
              <a:spcBef>
                <a:spcPct val="30000"/>
              </a:spcBef>
              <a:defRPr sz="1200">
                <a:solidFill>
                  <a:schemeClr val="tx1"/>
                </a:solidFill>
                <a:latin typeface="Times New Roman" panose="02020603050405020304" pitchFamily="18" charset="0"/>
              </a:defRPr>
            </a:lvl4pPr>
            <a:lvl5pPr marL="2057400" indent="-228600" defTabSz="909638">
              <a:spcBef>
                <a:spcPct val="30000"/>
              </a:spcBef>
              <a:defRPr sz="1200">
                <a:solidFill>
                  <a:schemeClr val="tx1"/>
                </a:solidFill>
                <a:latin typeface="Times New Roman" panose="02020603050405020304" pitchFamily="18" charset="0"/>
              </a:defRPr>
            </a:lvl5pPr>
            <a:lvl6pPr marL="2514600" indent="-228600" defTabSz="90963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0963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0963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09638"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0"/>
              </a:spcBef>
              <a:spcAft>
                <a:spcPct val="0"/>
              </a:spcAft>
            </a:pPr>
            <a:fld id="{208A149C-9C82-4EF9-BCB3-C1584176E78A}" type="slidenum">
              <a:rPr lang="ru-RU" altLang="ru-RU" sz="1000" smtClean="0"/>
              <a:pPr fontAlgn="base">
                <a:spcBef>
                  <a:spcPct val="0"/>
                </a:spcBef>
                <a:spcAft>
                  <a:spcPct val="0"/>
                </a:spcAft>
              </a:pPr>
              <a:t>1</a:t>
            </a:fld>
            <a:endParaRPr lang="ru-RU" altLang="ru-RU" sz="1000" smtClean="0"/>
          </a:p>
        </p:txBody>
      </p:sp>
      <p:sp>
        <p:nvSpPr>
          <p:cNvPr id="4099" name="Rectangle 2"/>
          <p:cNvSpPr>
            <a:spLocks noChangeArrowheads="1" noTextEdit="1"/>
          </p:cNvSpPr>
          <p:nvPr>
            <p:ph type="sldImg"/>
          </p:nvPr>
        </p:nvSpPr>
        <p:spPr>
          <a:xfrm>
            <a:off x="3367088" y="506413"/>
            <a:ext cx="3201987" cy="2535237"/>
          </a:xfrm>
          <a:ln/>
        </p:spPr>
      </p:sp>
      <p:sp>
        <p:nvSpPr>
          <p:cNvPr id="4100" name="Rectangle 3"/>
          <p:cNvSpPr>
            <a:spLocks noGrp="1" noChangeArrowheads="1"/>
          </p:cNvSpPr>
          <p:nvPr>
            <p:ph type="body" idx="1"/>
          </p:nvPr>
        </p:nvSpPr>
        <p:spPr>
          <a:xfrm>
            <a:off x="993775" y="3211513"/>
            <a:ext cx="7943850" cy="304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9638">
              <a:spcBef>
                <a:spcPct val="30000"/>
              </a:spcBef>
              <a:defRPr sz="1200">
                <a:solidFill>
                  <a:schemeClr val="tx1"/>
                </a:solidFill>
                <a:latin typeface="Times New Roman" panose="02020603050405020304" pitchFamily="18" charset="0"/>
              </a:defRPr>
            </a:lvl1pPr>
            <a:lvl2pPr marL="742950" indent="-285750" defTabSz="909638">
              <a:spcBef>
                <a:spcPct val="30000"/>
              </a:spcBef>
              <a:defRPr sz="1200">
                <a:solidFill>
                  <a:schemeClr val="tx1"/>
                </a:solidFill>
                <a:latin typeface="Times New Roman" panose="02020603050405020304" pitchFamily="18" charset="0"/>
              </a:defRPr>
            </a:lvl2pPr>
            <a:lvl3pPr marL="1143000" indent="-228600" defTabSz="909638">
              <a:spcBef>
                <a:spcPct val="30000"/>
              </a:spcBef>
              <a:defRPr sz="1200">
                <a:solidFill>
                  <a:schemeClr val="tx1"/>
                </a:solidFill>
                <a:latin typeface="Times New Roman" panose="02020603050405020304" pitchFamily="18" charset="0"/>
              </a:defRPr>
            </a:lvl3pPr>
            <a:lvl4pPr marL="1600200" indent="-228600" defTabSz="909638">
              <a:spcBef>
                <a:spcPct val="30000"/>
              </a:spcBef>
              <a:defRPr sz="1200">
                <a:solidFill>
                  <a:schemeClr val="tx1"/>
                </a:solidFill>
                <a:latin typeface="Times New Roman" panose="02020603050405020304" pitchFamily="18" charset="0"/>
              </a:defRPr>
            </a:lvl4pPr>
            <a:lvl5pPr marL="2057400" indent="-228600" defTabSz="909638">
              <a:spcBef>
                <a:spcPct val="30000"/>
              </a:spcBef>
              <a:defRPr sz="1200">
                <a:solidFill>
                  <a:schemeClr val="tx1"/>
                </a:solidFill>
                <a:latin typeface="Times New Roman" panose="02020603050405020304" pitchFamily="18" charset="0"/>
              </a:defRPr>
            </a:lvl5pPr>
            <a:lvl6pPr marL="2514600" indent="-228600" defTabSz="90963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0963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0963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09638" eaLnBrk="0" fontAlgn="base" hangingPunct="0">
              <a:spcBef>
                <a:spcPct val="30000"/>
              </a:spcBef>
              <a:spcAft>
                <a:spcPct val="0"/>
              </a:spcAft>
              <a:defRPr sz="1200">
                <a:solidFill>
                  <a:schemeClr val="tx1"/>
                </a:solidFill>
                <a:latin typeface="Times New Roman" panose="02020603050405020304" pitchFamily="18" charset="0"/>
              </a:defRPr>
            </a:lvl9pPr>
          </a:lstStyle>
          <a:p>
            <a:pPr fontAlgn="base">
              <a:spcBef>
                <a:spcPct val="0"/>
              </a:spcBef>
              <a:spcAft>
                <a:spcPct val="0"/>
              </a:spcAft>
            </a:pPr>
            <a:fld id="{F402138C-321C-4790-9220-7CE0854F0C7D}" type="slidenum">
              <a:rPr lang="ru-RU" altLang="ru-RU" sz="1000" smtClean="0"/>
              <a:pPr fontAlgn="base">
                <a:spcBef>
                  <a:spcPct val="0"/>
                </a:spcBef>
                <a:spcAft>
                  <a:spcPct val="0"/>
                </a:spcAft>
              </a:pPr>
              <a:t>9</a:t>
            </a:fld>
            <a:endParaRPr lang="ru-RU" altLang="ru-RU" sz="1000" smtClean="0"/>
          </a:p>
        </p:txBody>
      </p:sp>
      <p:sp>
        <p:nvSpPr>
          <p:cNvPr id="13315" name="Rectangle 2"/>
          <p:cNvSpPr>
            <a:spLocks noChangeArrowheads="1" noTextEdit="1"/>
          </p:cNvSpPr>
          <p:nvPr>
            <p:ph type="sldImg"/>
          </p:nvPr>
        </p:nvSpPr>
        <p:spPr>
          <a:xfrm>
            <a:off x="3367088" y="506413"/>
            <a:ext cx="3201987" cy="2535237"/>
          </a:xfrm>
          <a:ln/>
        </p:spPr>
      </p:sp>
      <p:sp>
        <p:nvSpPr>
          <p:cNvPr id="13316" name="Rectangle 3"/>
          <p:cNvSpPr>
            <a:spLocks noGrp="1" noChangeArrowheads="1"/>
          </p:cNvSpPr>
          <p:nvPr>
            <p:ph type="body" idx="1"/>
          </p:nvPr>
        </p:nvSpPr>
        <p:spPr>
          <a:xfrm>
            <a:off x="993775" y="3211513"/>
            <a:ext cx="7943850" cy="3043237"/>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143000" y="1184717"/>
            <a:ext cx="6858000" cy="2520244"/>
          </a:xfrm>
        </p:spPr>
        <p:txBody>
          <a:bodyPr anchor="b"/>
          <a:lstStyle>
            <a:lvl1pPr algn="ctr">
              <a:defRPr sz="4500"/>
            </a:lvl1pPr>
          </a:lstStyle>
          <a:p>
            <a:r>
              <a:rPr lang="ru-RU" smtClean="0"/>
              <a:t>Образец заголовка</a:t>
            </a:r>
            <a:endParaRPr lang="ru-RU"/>
          </a:p>
        </p:txBody>
      </p:sp>
      <p:sp>
        <p:nvSpPr>
          <p:cNvPr id="3" name="Подзаголовок 2"/>
          <p:cNvSpPr>
            <a:spLocks noGrp="1"/>
          </p:cNvSpPr>
          <p:nvPr>
            <p:ph type="subTitle" idx="1"/>
          </p:nvPr>
        </p:nvSpPr>
        <p:spPr>
          <a:xfrm>
            <a:off x="1143000" y="3802151"/>
            <a:ext cx="6858000" cy="174774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8B2DBDA6-0131-46F9-B983-ABE87F7CCC15}" type="slidenum">
              <a:rPr lang="ru-RU" altLang="ru-RU"/>
              <a:pPr>
                <a:defRPr/>
              </a:pPr>
              <a:t>‹#›</a:t>
            </a:fld>
            <a:endParaRPr lang="ru-RU" altLang="ru-RU"/>
          </a:p>
        </p:txBody>
      </p:sp>
    </p:spTree>
    <p:extLst>
      <p:ext uri="{BB962C8B-B14F-4D97-AF65-F5344CB8AC3E}">
        <p14:creationId xmlns:p14="http://schemas.microsoft.com/office/powerpoint/2010/main" val="9568752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08C7BD61-D12A-4CC9-BD5B-BEE83DABECC3}" type="slidenum">
              <a:rPr lang="ru-RU" altLang="ru-RU"/>
              <a:pPr>
                <a:defRPr/>
              </a:pPr>
              <a:t>‹#›</a:t>
            </a:fld>
            <a:endParaRPr lang="ru-RU" altLang="ru-RU"/>
          </a:p>
        </p:txBody>
      </p:sp>
    </p:spTree>
    <p:extLst>
      <p:ext uri="{BB962C8B-B14F-4D97-AF65-F5344CB8AC3E}">
        <p14:creationId xmlns:p14="http://schemas.microsoft.com/office/powerpoint/2010/main" val="31694771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43675" y="385410"/>
            <a:ext cx="1971675" cy="613471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628650" y="385410"/>
            <a:ext cx="5800725" cy="613471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77ACB41-2FF5-466F-8DCE-A21BA8F632E5}" type="slidenum">
              <a:rPr lang="ru-RU" altLang="ru-RU"/>
              <a:pPr>
                <a:defRPr/>
              </a:pPr>
              <a:t>‹#›</a:t>
            </a:fld>
            <a:endParaRPr lang="ru-RU" altLang="ru-RU"/>
          </a:p>
        </p:txBody>
      </p:sp>
    </p:spTree>
    <p:extLst>
      <p:ext uri="{BB962C8B-B14F-4D97-AF65-F5344CB8AC3E}">
        <p14:creationId xmlns:p14="http://schemas.microsoft.com/office/powerpoint/2010/main" val="4188248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Заголовок, текст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642938"/>
            <a:ext cx="7772400" cy="1206500"/>
          </a:xfrm>
        </p:spPr>
        <p:txBody>
          <a:bodyPr/>
          <a:lstStyle/>
          <a:p>
            <a:r>
              <a:rPr lang="ru-RU" smtClean="0"/>
              <a:t>Образец заголовка</a:t>
            </a:r>
            <a:endParaRPr lang="ru-RU"/>
          </a:p>
        </p:txBody>
      </p:sp>
      <p:sp>
        <p:nvSpPr>
          <p:cNvPr id="3" name="Текст 2"/>
          <p:cNvSpPr>
            <a:spLocks noGrp="1"/>
          </p:cNvSpPr>
          <p:nvPr>
            <p:ph type="body" sz="half" idx="1"/>
          </p:nvPr>
        </p:nvSpPr>
        <p:spPr>
          <a:xfrm>
            <a:off x="685800" y="2090738"/>
            <a:ext cx="3810000" cy="4343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2090738"/>
            <a:ext cx="3810000" cy="4343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DE558857-7F6A-4E18-A9D5-64CBB5DF0394}" type="slidenum">
              <a:rPr lang="ru-RU" altLang="ru-RU"/>
              <a:pPr>
                <a:defRPr/>
              </a:pPr>
              <a:t>‹#›</a:t>
            </a:fld>
            <a:endParaRPr lang="ru-RU" altLang="ru-RU"/>
          </a:p>
        </p:txBody>
      </p:sp>
    </p:spTree>
    <p:extLst>
      <p:ext uri="{BB962C8B-B14F-4D97-AF65-F5344CB8AC3E}">
        <p14:creationId xmlns:p14="http://schemas.microsoft.com/office/powerpoint/2010/main" val="13400748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AndTwoObj">
  <p:cSld name="Заголовок, 1 большой объект и 2 маленьких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5800" y="642938"/>
            <a:ext cx="7772400" cy="1206500"/>
          </a:xfrm>
        </p:spPr>
        <p:txBody>
          <a:bodyPr/>
          <a:lstStyle/>
          <a:p>
            <a:r>
              <a:rPr lang="ru-RU" smtClean="0"/>
              <a:t>Образец заголовка</a:t>
            </a:r>
            <a:endParaRPr lang="ru-RU"/>
          </a:p>
        </p:txBody>
      </p:sp>
      <p:sp>
        <p:nvSpPr>
          <p:cNvPr id="3" name="Содержимое 2"/>
          <p:cNvSpPr>
            <a:spLocks noGrp="1"/>
          </p:cNvSpPr>
          <p:nvPr>
            <p:ph sz="half" idx="1"/>
          </p:nvPr>
        </p:nvSpPr>
        <p:spPr>
          <a:xfrm>
            <a:off x="685800" y="2090738"/>
            <a:ext cx="3810000" cy="43434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quarter" idx="2"/>
          </p:nvPr>
        </p:nvSpPr>
        <p:spPr>
          <a:xfrm>
            <a:off x="4648200" y="2090738"/>
            <a:ext cx="3810000" cy="2095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Содержимое 4"/>
          <p:cNvSpPr>
            <a:spLocks noGrp="1"/>
          </p:cNvSpPr>
          <p:nvPr>
            <p:ph sz="quarter" idx="3"/>
          </p:nvPr>
        </p:nvSpPr>
        <p:spPr>
          <a:xfrm>
            <a:off x="4648200" y="4338638"/>
            <a:ext cx="3810000" cy="20955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Дата 3"/>
          <p:cNvSpPr>
            <a:spLocks noGrp="1"/>
          </p:cNvSpPr>
          <p:nvPr>
            <p:ph type="dt" sz="half" idx="10"/>
          </p:nvPr>
        </p:nvSpPr>
        <p:spPr/>
        <p:txBody>
          <a:bodyPr/>
          <a:lstStyle>
            <a:lvl1pPr>
              <a:defRPr/>
            </a:lvl1pPr>
          </a:lstStyle>
          <a:p>
            <a:pPr>
              <a:defRPr/>
            </a:pPr>
            <a:endParaRPr lang="ru-RU"/>
          </a:p>
        </p:txBody>
      </p:sp>
      <p:sp>
        <p:nvSpPr>
          <p:cNvPr id="7" name="Нижний колонтитул 4"/>
          <p:cNvSpPr>
            <a:spLocks noGrp="1"/>
          </p:cNvSpPr>
          <p:nvPr>
            <p:ph type="ftr" sz="quarter" idx="11"/>
          </p:nvPr>
        </p:nvSpPr>
        <p:spPr/>
        <p:txBody>
          <a:bodyPr/>
          <a:lstStyle>
            <a:lvl1pPr>
              <a:defRPr/>
            </a:lvl1pPr>
          </a:lstStyle>
          <a:p>
            <a:pPr>
              <a:defRPr/>
            </a:pPr>
            <a:endParaRPr lang="ru-RU"/>
          </a:p>
        </p:txBody>
      </p:sp>
      <p:sp>
        <p:nvSpPr>
          <p:cNvPr id="8" name="Номер слайда 5"/>
          <p:cNvSpPr>
            <a:spLocks noGrp="1"/>
          </p:cNvSpPr>
          <p:nvPr>
            <p:ph type="sldNum" sz="quarter" idx="12"/>
          </p:nvPr>
        </p:nvSpPr>
        <p:spPr/>
        <p:txBody>
          <a:bodyPr/>
          <a:lstStyle>
            <a:lvl1pPr>
              <a:defRPr/>
            </a:lvl1pPr>
          </a:lstStyle>
          <a:p>
            <a:pPr>
              <a:defRPr/>
            </a:pPr>
            <a:fld id="{243385E5-0B25-44B6-9CBD-3253CF5A1C73}" type="slidenum">
              <a:rPr lang="ru-RU" altLang="ru-RU"/>
              <a:pPr>
                <a:defRPr/>
              </a:pPr>
              <a:t>‹#›</a:t>
            </a:fld>
            <a:endParaRPr lang="ru-RU" altLang="ru-RU"/>
          </a:p>
        </p:txBody>
      </p:sp>
    </p:spTree>
    <p:extLst>
      <p:ext uri="{BB962C8B-B14F-4D97-AF65-F5344CB8AC3E}">
        <p14:creationId xmlns:p14="http://schemas.microsoft.com/office/powerpoint/2010/main" val="42281886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70DC1C26-04E7-41FF-8DC5-D95A0851044B}" type="slidenum">
              <a:rPr lang="ru-RU" altLang="ru-RU"/>
              <a:pPr>
                <a:defRPr/>
              </a:pPr>
              <a:t>‹#›</a:t>
            </a:fld>
            <a:endParaRPr lang="ru-RU" altLang="ru-RU"/>
          </a:p>
        </p:txBody>
      </p:sp>
    </p:spTree>
    <p:extLst>
      <p:ext uri="{BB962C8B-B14F-4D97-AF65-F5344CB8AC3E}">
        <p14:creationId xmlns:p14="http://schemas.microsoft.com/office/powerpoint/2010/main" val="15059184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3888" y="1804724"/>
            <a:ext cx="7886700" cy="3011222"/>
          </a:xfrm>
        </p:spPr>
        <p:txBody>
          <a:bodyPr anchor="b"/>
          <a:lstStyle>
            <a:lvl1pPr>
              <a:defRPr sz="4500"/>
            </a:lvl1pPr>
          </a:lstStyle>
          <a:p>
            <a:r>
              <a:rPr lang="ru-RU" smtClean="0"/>
              <a:t>Образец заголовка</a:t>
            </a:r>
            <a:endParaRPr lang="ru-RU"/>
          </a:p>
        </p:txBody>
      </p:sp>
      <p:sp>
        <p:nvSpPr>
          <p:cNvPr id="3" name="Текст 2"/>
          <p:cNvSpPr>
            <a:spLocks noGrp="1"/>
          </p:cNvSpPr>
          <p:nvPr>
            <p:ph type="body" idx="1"/>
          </p:nvPr>
        </p:nvSpPr>
        <p:spPr>
          <a:xfrm>
            <a:off x="623888" y="4844434"/>
            <a:ext cx="7886700" cy="1583531"/>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EA99853C-6539-455D-878F-09EB2EDE2E50}" type="slidenum">
              <a:rPr lang="ru-RU" altLang="ru-RU"/>
              <a:pPr>
                <a:defRPr/>
              </a:pPr>
              <a:t>‹#›</a:t>
            </a:fld>
            <a:endParaRPr lang="ru-RU" altLang="ru-RU"/>
          </a:p>
        </p:txBody>
      </p:sp>
    </p:spTree>
    <p:extLst>
      <p:ext uri="{BB962C8B-B14F-4D97-AF65-F5344CB8AC3E}">
        <p14:creationId xmlns:p14="http://schemas.microsoft.com/office/powerpoint/2010/main" val="3281185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628650" y="1927049"/>
            <a:ext cx="3886200" cy="459307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29150" y="1927049"/>
            <a:ext cx="3886200" cy="4593079"/>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C2FCD22-3AC8-4220-A459-F577535BB26F}" type="slidenum">
              <a:rPr lang="ru-RU" altLang="ru-RU"/>
              <a:pPr>
                <a:defRPr/>
              </a:pPr>
              <a:t>‹#›</a:t>
            </a:fld>
            <a:endParaRPr lang="ru-RU" altLang="ru-RU"/>
          </a:p>
        </p:txBody>
      </p:sp>
    </p:spTree>
    <p:extLst>
      <p:ext uri="{BB962C8B-B14F-4D97-AF65-F5344CB8AC3E}">
        <p14:creationId xmlns:p14="http://schemas.microsoft.com/office/powerpoint/2010/main" val="3439450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385410"/>
            <a:ext cx="7886700" cy="1399205"/>
          </a:xfrm>
        </p:spPr>
        <p:txBody>
          <a:bodyPr/>
          <a:lstStyle/>
          <a:p>
            <a:r>
              <a:rPr lang="ru-RU" smtClean="0"/>
              <a:t>Образец заголовка</a:t>
            </a:r>
            <a:endParaRPr lang="ru-RU"/>
          </a:p>
        </p:txBody>
      </p:sp>
      <p:sp>
        <p:nvSpPr>
          <p:cNvPr id="3" name="Текст 2"/>
          <p:cNvSpPr>
            <a:spLocks noGrp="1"/>
          </p:cNvSpPr>
          <p:nvPr>
            <p:ph type="body" idx="1"/>
          </p:nvPr>
        </p:nvSpPr>
        <p:spPr>
          <a:xfrm>
            <a:off x="629842" y="1774561"/>
            <a:ext cx="3868340" cy="86968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4" name="Объект 3"/>
          <p:cNvSpPr>
            <a:spLocks noGrp="1"/>
          </p:cNvSpPr>
          <p:nvPr>
            <p:ph sz="half" idx="2"/>
          </p:nvPr>
        </p:nvSpPr>
        <p:spPr>
          <a:xfrm>
            <a:off x="629842" y="2644246"/>
            <a:ext cx="3868340" cy="38892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29150" y="1774561"/>
            <a:ext cx="3887391" cy="86968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ru-RU" smtClean="0"/>
              <a:t>Образец текста</a:t>
            </a:r>
          </a:p>
        </p:txBody>
      </p:sp>
      <p:sp>
        <p:nvSpPr>
          <p:cNvPr id="6" name="Объект 5"/>
          <p:cNvSpPr>
            <a:spLocks noGrp="1"/>
          </p:cNvSpPr>
          <p:nvPr>
            <p:ph sz="quarter" idx="4"/>
          </p:nvPr>
        </p:nvSpPr>
        <p:spPr>
          <a:xfrm>
            <a:off x="4629150" y="2644246"/>
            <a:ext cx="3887391" cy="3889287"/>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95DB632F-6973-4C09-BE44-FBC68649E24C}" type="slidenum">
              <a:rPr lang="ru-RU" altLang="ru-RU"/>
              <a:pPr>
                <a:defRPr/>
              </a:pPr>
              <a:t>‹#›</a:t>
            </a:fld>
            <a:endParaRPr lang="ru-RU" altLang="ru-RU"/>
          </a:p>
        </p:txBody>
      </p:sp>
    </p:spTree>
    <p:extLst>
      <p:ext uri="{BB962C8B-B14F-4D97-AF65-F5344CB8AC3E}">
        <p14:creationId xmlns:p14="http://schemas.microsoft.com/office/powerpoint/2010/main" val="4147192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4390F1BB-4DB4-42BD-BE85-FF556E189BFB}" type="slidenum">
              <a:rPr lang="ru-RU" altLang="ru-RU"/>
              <a:pPr>
                <a:defRPr/>
              </a:pPr>
              <a:t>‹#›</a:t>
            </a:fld>
            <a:endParaRPr lang="ru-RU" altLang="ru-RU"/>
          </a:p>
        </p:txBody>
      </p:sp>
    </p:spTree>
    <p:extLst>
      <p:ext uri="{BB962C8B-B14F-4D97-AF65-F5344CB8AC3E}">
        <p14:creationId xmlns:p14="http://schemas.microsoft.com/office/powerpoint/2010/main" val="9447866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0CDBE09F-3C74-4849-9F24-08CD5F89D625}" type="slidenum">
              <a:rPr lang="ru-RU" altLang="ru-RU"/>
              <a:pPr>
                <a:defRPr/>
              </a:pPr>
              <a:t>‹#›</a:t>
            </a:fld>
            <a:endParaRPr lang="ru-RU" altLang="ru-RU"/>
          </a:p>
        </p:txBody>
      </p:sp>
    </p:spTree>
    <p:extLst>
      <p:ext uri="{BB962C8B-B14F-4D97-AF65-F5344CB8AC3E}">
        <p14:creationId xmlns:p14="http://schemas.microsoft.com/office/powerpoint/2010/main" val="24946512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82600"/>
            <a:ext cx="2949178" cy="1689100"/>
          </a:xfrm>
        </p:spPr>
        <p:txBody>
          <a:bodyPr anchor="b"/>
          <a:lstStyle>
            <a:lvl1pPr>
              <a:defRPr sz="2400"/>
            </a:lvl1pPr>
          </a:lstStyle>
          <a:p>
            <a:r>
              <a:rPr lang="ru-RU" smtClean="0"/>
              <a:t>Образец заголовка</a:t>
            </a:r>
            <a:endParaRPr lang="ru-RU"/>
          </a:p>
        </p:txBody>
      </p:sp>
      <p:sp>
        <p:nvSpPr>
          <p:cNvPr id="3" name="Объект 2"/>
          <p:cNvSpPr>
            <a:spLocks noGrp="1"/>
          </p:cNvSpPr>
          <p:nvPr>
            <p:ph idx="1"/>
          </p:nvPr>
        </p:nvSpPr>
        <p:spPr>
          <a:xfrm>
            <a:off x="3887391" y="1042282"/>
            <a:ext cx="4629150" cy="5144382"/>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629841" y="2171700"/>
            <a:ext cx="2949178" cy="402334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324F13E5-6CFB-4030-8C58-22C6FD0B6217}" type="slidenum">
              <a:rPr lang="ru-RU" altLang="ru-RU"/>
              <a:pPr>
                <a:defRPr/>
              </a:pPr>
              <a:t>‹#›</a:t>
            </a:fld>
            <a:endParaRPr lang="ru-RU" altLang="ru-RU"/>
          </a:p>
        </p:txBody>
      </p:sp>
    </p:spTree>
    <p:extLst>
      <p:ext uri="{BB962C8B-B14F-4D97-AF65-F5344CB8AC3E}">
        <p14:creationId xmlns:p14="http://schemas.microsoft.com/office/powerpoint/2010/main" val="3902495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29841" y="482600"/>
            <a:ext cx="2949178" cy="1689100"/>
          </a:xfrm>
        </p:spPr>
        <p:txBody>
          <a:bodyPr anchor="b"/>
          <a:lstStyle>
            <a:lvl1pPr>
              <a:defRPr sz="2400"/>
            </a:lvl1pPr>
          </a:lstStyle>
          <a:p>
            <a:r>
              <a:rPr lang="ru-RU" smtClean="0"/>
              <a:t>Образец заголовка</a:t>
            </a:r>
            <a:endParaRPr lang="ru-RU"/>
          </a:p>
        </p:txBody>
      </p:sp>
      <p:sp>
        <p:nvSpPr>
          <p:cNvPr id="3" name="Рисунок 2"/>
          <p:cNvSpPr>
            <a:spLocks noGrp="1"/>
          </p:cNvSpPr>
          <p:nvPr>
            <p:ph type="pic" idx="1"/>
          </p:nvPr>
        </p:nvSpPr>
        <p:spPr>
          <a:xfrm>
            <a:off x="3887391" y="1042282"/>
            <a:ext cx="4629150" cy="5144382"/>
          </a:xfrm>
        </p:spPr>
        <p:txBody>
          <a:bodyPr rtlCol="0">
            <a:normAutofit/>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lvl="0"/>
            <a:endParaRPr lang="ru-RU" noProof="0" smtClean="0"/>
          </a:p>
        </p:txBody>
      </p:sp>
      <p:sp>
        <p:nvSpPr>
          <p:cNvPr id="4" name="Текст 3"/>
          <p:cNvSpPr>
            <a:spLocks noGrp="1"/>
          </p:cNvSpPr>
          <p:nvPr>
            <p:ph type="body" sz="half" idx="2"/>
          </p:nvPr>
        </p:nvSpPr>
        <p:spPr>
          <a:xfrm>
            <a:off x="629841" y="2171700"/>
            <a:ext cx="2949178" cy="4023343"/>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4A7C8FF3-302F-4447-8823-B179B7FEB870}" type="slidenum">
              <a:rPr lang="ru-RU" altLang="ru-RU"/>
              <a:pPr>
                <a:defRPr/>
              </a:pPr>
              <a:t>‹#›</a:t>
            </a:fld>
            <a:endParaRPr lang="ru-RU" altLang="ru-RU"/>
          </a:p>
        </p:txBody>
      </p:sp>
    </p:spTree>
    <p:extLst>
      <p:ext uri="{BB962C8B-B14F-4D97-AF65-F5344CB8AC3E}">
        <p14:creationId xmlns:p14="http://schemas.microsoft.com/office/powerpoint/2010/main" val="42599805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628650" y="385763"/>
            <a:ext cx="7886700" cy="1398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027" name="Текст 2"/>
          <p:cNvSpPr>
            <a:spLocks noGrp="1"/>
          </p:cNvSpPr>
          <p:nvPr>
            <p:ph type="body" idx="1"/>
          </p:nvPr>
        </p:nvSpPr>
        <p:spPr bwMode="auto">
          <a:xfrm>
            <a:off x="628650" y="1927225"/>
            <a:ext cx="7886700" cy="4592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4" name="Дата 3"/>
          <p:cNvSpPr>
            <a:spLocks noGrp="1"/>
          </p:cNvSpPr>
          <p:nvPr>
            <p:ph type="dt" sz="half" idx="2"/>
          </p:nvPr>
        </p:nvSpPr>
        <p:spPr>
          <a:xfrm>
            <a:off x="628650" y="6708775"/>
            <a:ext cx="2057400" cy="385763"/>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5" name="Нижний колонтитул 4"/>
          <p:cNvSpPr>
            <a:spLocks noGrp="1"/>
          </p:cNvSpPr>
          <p:nvPr>
            <p:ph type="ftr" sz="quarter" idx="3"/>
          </p:nvPr>
        </p:nvSpPr>
        <p:spPr>
          <a:xfrm>
            <a:off x="3028950" y="6708775"/>
            <a:ext cx="3086100" cy="385763"/>
          </a:xfrm>
          <a:prstGeom prst="rect">
            <a:avLst/>
          </a:prstGeom>
        </p:spPr>
        <p:txBody>
          <a:bodyPr vert="horz" lIns="91440" tIns="45720" rIns="91440" bIns="45720" rtlCol="0" anchor="ctr"/>
          <a:lstStyle>
            <a:lvl1pPr algn="ctr" eaLnBrk="1" fontAlgn="auto" hangingPunct="1">
              <a:spcBef>
                <a:spcPts val="0"/>
              </a:spcBef>
              <a:spcAft>
                <a:spcPts val="0"/>
              </a:spcAft>
              <a:defRPr sz="9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457950" y="6708775"/>
            <a:ext cx="2057400" cy="385763"/>
          </a:xfrm>
          <a:prstGeom prst="rect">
            <a:avLst/>
          </a:prstGeom>
        </p:spPr>
        <p:txBody>
          <a:bodyPr vert="horz" lIns="91440" tIns="45720" rIns="91440" bIns="45720" rtlCol="0" anchor="ctr"/>
          <a:lstStyle>
            <a:lvl1pPr algn="r" eaLnBrk="1" fontAlgn="auto" hangingPunct="1">
              <a:spcBef>
                <a:spcPts val="0"/>
              </a:spcBef>
              <a:spcAft>
                <a:spcPts val="0"/>
              </a:spcAft>
              <a:defRPr sz="900">
                <a:solidFill>
                  <a:schemeClr val="tx1">
                    <a:tint val="75000"/>
                  </a:schemeClr>
                </a:solidFill>
                <a:latin typeface="+mn-lt"/>
              </a:defRPr>
            </a:lvl1pPr>
          </a:lstStyle>
          <a:p>
            <a:pPr>
              <a:defRPr/>
            </a:pPr>
            <a:fld id="{1EE81250-A9C0-4ADA-B4F3-AA43457403C8}"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sldLayoutIdLst>
    <p:sldLayoutId id="2147483973" r:id="rId1"/>
    <p:sldLayoutId id="2147483974" r:id="rId2"/>
    <p:sldLayoutId id="2147483975" r:id="rId3"/>
    <p:sldLayoutId id="2147483976" r:id="rId4"/>
    <p:sldLayoutId id="2147483977" r:id="rId5"/>
    <p:sldLayoutId id="2147483978" r:id="rId6"/>
    <p:sldLayoutId id="2147483979" r:id="rId7"/>
    <p:sldLayoutId id="2147483980" r:id="rId8"/>
    <p:sldLayoutId id="2147483981" r:id="rId9"/>
    <p:sldLayoutId id="2147483982" r:id="rId10"/>
    <p:sldLayoutId id="2147483983" r:id="rId11"/>
    <p:sldLayoutId id="2147483984" r:id="rId12"/>
    <p:sldLayoutId id="2147483985" r:id="rId13"/>
  </p:sldLayoutIdLst>
  <p:hf hdr="0" ftr="0" dt="0"/>
  <p:txStyles>
    <p:titleStyle>
      <a:lvl1pPr algn="l" defTabSz="685800" rtl="0" eaLnBrk="0" fontAlgn="base" hangingPunct="0">
        <a:lnSpc>
          <a:spcPct val="90000"/>
        </a:lnSpc>
        <a:spcBef>
          <a:spcPct val="0"/>
        </a:spcBef>
        <a:spcAft>
          <a:spcPct val="0"/>
        </a:spcAft>
        <a:defRPr sz="3300" kern="1200">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2pPr>
      <a:lvl3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3pPr>
      <a:lvl4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4pPr>
      <a:lvl5pPr algn="l" defTabSz="685800" rtl="0" eaLnBrk="0" fontAlgn="base" hangingPunct="0">
        <a:lnSpc>
          <a:spcPct val="90000"/>
        </a:lnSpc>
        <a:spcBef>
          <a:spcPct val="0"/>
        </a:spcBef>
        <a:spcAft>
          <a:spcPct val="0"/>
        </a:spcAft>
        <a:defRPr sz="3300">
          <a:solidFill>
            <a:schemeClr val="tx1"/>
          </a:solidFill>
          <a:latin typeface="Calibri Light" panose="020F0302020204030204" pitchFamily="34" charset="0"/>
        </a:defRPr>
      </a:lvl5pPr>
      <a:lvl6pPr marL="457200" algn="l" defTabSz="685800" rtl="0" fontAlgn="base">
        <a:lnSpc>
          <a:spcPct val="90000"/>
        </a:lnSpc>
        <a:spcBef>
          <a:spcPct val="0"/>
        </a:spcBef>
        <a:spcAft>
          <a:spcPct val="0"/>
        </a:spcAft>
        <a:defRPr sz="3300">
          <a:solidFill>
            <a:schemeClr val="tx1"/>
          </a:solidFill>
          <a:latin typeface="Calibri Light" panose="020F0302020204030204" pitchFamily="34" charset="0"/>
        </a:defRPr>
      </a:lvl6pPr>
      <a:lvl7pPr marL="914400" algn="l" defTabSz="685800" rtl="0" fontAlgn="base">
        <a:lnSpc>
          <a:spcPct val="90000"/>
        </a:lnSpc>
        <a:spcBef>
          <a:spcPct val="0"/>
        </a:spcBef>
        <a:spcAft>
          <a:spcPct val="0"/>
        </a:spcAft>
        <a:defRPr sz="3300">
          <a:solidFill>
            <a:schemeClr val="tx1"/>
          </a:solidFill>
          <a:latin typeface="Calibri Light" panose="020F0302020204030204" pitchFamily="34" charset="0"/>
        </a:defRPr>
      </a:lvl7pPr>
      <a:lvl8pPr marL="1371600" algn="l" defTabSz="685800" rtl="0" fontAlgn="base">
        <a:lnSpc>
          <a:spcPct val="90000"/>
        </a:lnSpc>
        <a:spcBef>
          <a:spcPct val="0"/>
        </a:spcBef>
        <a:spcAft>
          <a:spcPct val="0"/>
        </a:spcAft>
        <a:defRPr sz="3300">
          <a:solidFill>
            <a:schemeClr val="tx1"/>
          </a:solidFill>
          <a:latin typeface="Calibri Light" panose="020F0302020204030204" pitchFamily="34" charset="0"/>
        </a:defRPr>
      </a:lvl8pPr>
      <a:lvl9pPr marL="1828800" algn="l" defTabSz="685800" rtl="0" fontAlgn="base">
        <a:lnSpc>
          <a:spcPct val="90000"/>
        </a:lnSpc>
        <a:spcBef>
          <a:spcPct val="0"/>
        </a:spcBef>
        <a:spcAft>
          <a:spcPct val="0"/>
        </a:spcAft>
        <a:defRPr sz="3300">
          <a:solidFill>
            <a:schemeClr val="tx1"/>
          </a:solidFill>
          <a:latin typeface="Calibri Light" panose="020F0302020204030204" pitchFamily="34" charset="0"/>
        </a:defRPr>
      </a:lvl9pPr>
    </p:titleStyle>
    <p:bodyStyle>
      <a:lvl1pPr marL="171450" indent="-171450" algn="l" defTabSz="685800" rtl="0" eaLnBrk="0" fontAlgn="base" hangingPunct="0">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0" fontAlgn="base" hangingPunct="0">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2pPr>
      <a:lvl3pPr marL="857250" indent="-171450" algn="l" defTabSz="685800" rtl="0" eaLnBrk="0" fontAlgn="base" hangingPunct="0">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4pPr>
      <a:lvl5pPr marL="1543050" indent="-171450" algn="l" defTabSz="685800" rtl="0" eaLnBrk="0" fontAlgn="base" hangingPunct="0">
        <a:lnSpc>
          <a:spcPct val="90000"/>
        </a:lnSpc>
        <a:spcBef>
          <a:spcPts val="375"/>
        </a:spcBef>
        <a:spcAft>
          <a:spcPct val="0"/>
        </a:spcAft>
        <a:buFont typeface="Arial" panose="020B0604020202020204" pitchFamily="34" charset="0"/>
        <a:buChar char="•"/>
        <a:defRPr sz="130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ru-RU"/>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8.bin"/><Relationship Id="rId7"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0.wmf"/><Relationship Id="rId5" Type="http://schemas.openxmlformats.org/officeDocument/2006/relationships/oleObject" Target="../embeddings/oleObject9.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1.bin"/></Relationships>
</file>

<file path=ppt/slides/_rels/slide11.xml.rels><?xml version="1.0" encoding="UTF-8" standalone="yes"?>
<Relationships xmlns="http://schemas.openxmlformats.org/package/2006/relationships"><Relationship Id="rId8" Type="http://schemas.openxmlformats.org/officeDocument/2006/relationships/image" Target="../media/image17.jpeg"/><Relationship Id="rId3" Type="http://schemas.openxmlformats.org/officeDocument/2006/relationships/image" Target="../media/image16.jpeg"/><Relationship Id="rId7" Type="http://schemas.openxmlformats.org/officeDocument/2006/relationships/image" Target="../media/image14.wmf"/><Relationship Id="rId2" Type="http://schemas.openxmlformats.org/officeDocument/2006/relationships/slideLayout" Target="../slideLayouts/slideLayout13.xml"/><Relationship Id="rId1" Type="http://schemas.openxmlformats.org/officeDocument/2006/relationships/vmlDrawing" Target="../drawings/vmlDrawing5.vml"/><Relationship Id="rId6" Type="http://schemas.openxmlformats.org/officeDocument/2006/relationships/oleObject" Target="../embeddings/oleObject13.bin"/><Relationship Id="rId5" Type="http://schemas.openxmlformats.org/officeDocument/2006/relationships/image" Target="../media/image13.wmf"/><Relationship Id="rId10" Type="http://schemas.openxmlformats.org/officeDocument/2006/relationships/image" Target="../media/image15.wmf"/><Relationship Id="rId4" Type="http://schemas.openxmlformats.org/officeDocument/2006/relationships/oleObject" Target="../embeddings/oleObject12.bin"/><Relationship Id="rId9" Type="http://schemas.openxmlformats.org/officeDocument/2006/relationships/oleObject" Target="../embeddings/oleObject14.bin"/></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8.wmf"/></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20.wmf"/><Relationship Id="rId2" Type="http://schemas.openxmlformats.org/officeDocument/2006/relationships/slideLayout" Target="../slideLayouts/slideLayout1.xml"/><Relationship Id="rId1" Type="http://schemas.openxmlformats.org/officeDocument/2006/relationships/vmlDrawing" Target="../drawings/vmlDrawing7.vml"/><Relationship Id="rId6" Type="http://schemas.openxmlformats.org/officeDocument/2006/relationships/oleObject" Target="../embeddings/oleObject17.bin"/><Relationship Id="rId5" Type="http://schemas.openxmlformats.org/officeDocument/2006/relationships/image" Target="../media/image19.wmf"/><Relationship Id="rId4" Type="http://schemas.openxmlformats.org/officeDocument/2006/relationships/oleObject" Target="../embeddings/oleObject16.bin"/></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1.w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2.wmf"/><Relationship Id="rId5" Type="http://schemas.openxmlformats.org/officeDocument/2006/relationships/oleObject" Target="../embeddings/oleObject2.bin"/><Relationship Id="rId4" Type="http://schemas.openxmlformats.org/officeDocument/2006/relationships/image" Target="../media/image1.wm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4.bin"/><Relationship Id="rId4" Type="http://schemas.openxmlformats.org/officeDocument/2006/relationships/image" Target="../media/image3.w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7.bin"/><Relationship Id="rId3" Type="http://schemas.openxmlformats.org/officeDocument/2006/relationships/notesSlide" Target="../notesSlides/notesSlide2.xml"/><Relationship Id="rId7" Type="http://schemas.openxmlformats.org/officeDocument/2006/relationships/image" Target="../media/image7.wmf"/><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oleObject" Target="../embeddings/oleObject6.bin"/><Relationship Id="rId5" Type="http://schemas.openxmlformats.org/officeDocument/2006/relationships/image" Target="../media/image6.wmf"/><Relationship Id="rId4" Type="http://schemas.openxmlformats.org/officeDocument/2006/relationships/oleObject" Target="../embeddings/oleObject5.bin"/><Relationship Id="rId9"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1"/>
        </a:solidFill>
        <a:effectLst/>
      </p:bgPr>
    </p:bg>
    <p:spTree>
      <p:nvGrpSpPr>
        <p:cNvPr id="1" name=""/>
        <p:cNvGrpSpPr/>
        <p:nvPr/>
      </p:nvGrpSpPr>
      <p:grpSpPr>
        <a:xfrm>
          <a:off x="0" y="0"/>
          <a:ext cx="0" cy="0"/>
          <a:chOff x="0" y="0"/>
          <a:chExt cx="0" cy="0"/>
        </a:xfrm>
      </p:grpSpPr>
      <p:sp>
        <p:nvSpPr>
          <p:cNvPr id="1003522" name="Text Box 2"/>
          <p:cNvSpPr txBox="1">
            <a:spLocks noChangeArrowheads="1"/>
          </p:cNvSpPr>
          <p:nvPr/>
        </p:nvSpPr>
        <p:spPr bwMode="auto">
          <a:xfrm>
            <a:off x="574675" y="715963"/>
            <a:ext cx="8078788" cy="6278562"/>
          </a:xfrm>
          <a:prstGeom prst="rect">
            <a:avLst/>
          </a:prstGeom>
          <a:noFill/>
          <a:ln w="9525">
            <a:noFill/>
            <a:miter lim="800000"/>
            <a:headEnd/>
            <a:tailEnd/>
          </a:ln>
          <a:effectLst/>
        </p:spPr>
        <p:txBody>
          <a:bodyPr>
            <a:spAutoFit/>
          </a:bodyPr>
          <a:lstStyle/>
          <a:p>
            <a:pPr algn="ctr" fontAlgn="auto">
              <a:spcBef>
                <a:spcPts val="0"/>
              </a:spcBef>
              <a:spcAft>
                <a:spcPts val="0"/>
              </a:spcAft>
              <a:defRPr/>
            </a:pPr>
            <a:r>
              <a:rPr lang="uz-Cyrl-UZ" sz="2800" b="1" dirty="0">
                <a:solidFill>
                  <a:srgbClr val="002060"/>
                </a:solidFill>
                <a:latin typeface="Times New Roman" panose="02020603050405020304" pitchFamily="18" charset="0"/>
                <a:cs typeface="Times New Roman" panose="02020603050405020304" pitchFamily="18" charset="0"/>
              </a:rPr>
              <a:t>1</a:t>
            </a:r>
            <a:r>
              <a:rPr lang="en-US" sz="2800" b="1" dirty="0">
                <a:solidFill>
                  <a:srgbClr val="002060"/>
                </a:solidFill>
                <a:latin typeface="Times New Roman" panose="02020603050405020304" pitchFamily="18" charset="0"/>
                <a:cs typeface="Times New Roman" panose="02020603050405020304" pitchFamily="18" charset="0"/>
              </a:rPr>
              <a:t>4</a:t>
            </a:r>
            <a:r>
              <a:rPr lang="uz-Cyrl-UZ" sz="2800" b="1" dirty="0">
                <a:solidFill>
                  <a:srgbClr val="002060"/>
                </a:solidFill>
                <a:latin typeface="Times New Roman" panose="02020603050405020304" pitchFamily="18" charset="0"/>
                <a:cs typeface="Times New Roman" panose="02020603050405020304" pitchFamily="18" charset="0"/>
              </a:rPr>
              <a:t>-МАВЗУ: </a:t>
            </a:r>
          </a:p>
          <a:p>
            <a:pPr algn="ctr" fontAlgn="auto">
              <a:spcBef>
                <a:spcPts val="0"/>
              </a:spcBef>
              <a:spcAft>
                <a:spcPts val="0"/>
              </a:spcAft>
              <a:defRPr/>
            </a:pPr>
            <a:r>
              <a:rPr lang="en-US" sz="2800" b="1" dirty="0">
                <a:solidFill>
                  <a:srgbClr val="002060"/>
                </a:solidFill>
                <a:latin typeface="Times New Roman" panose="02020603050405020304" pitchFamily="18" charset="0"/>
                <a:cs typeface="Times New Roman" panose="02020603050405020304" pitchFamily="18" charset="0"/>
              </a:rPr>
              <a:t>РАҚОБАТ ВА ЯККА </a:t>
            </a:r>
            <a:r>
              <a:rPr lang="uz-Cyrl-UZ" sz="2800" b="1" dirty="0">
                <a:solidFill>
                  <a:srgbClr val="002060"/>
                </a:solidFill>
                <a:latin typeface="Times New Roman" panose="02020603050405020304" pitchFamily="18" charset="0"/>
                <a:cs typeface="Times New Roman" panose="02020603050405020304" pitchFamily="18" charset="0"/>
              </a:rPr>
              <a:t>Ҳ</a:t>
            </a:r>
            <a:r>
              <a:rPr lang="en-US" sz="2800" b="1" dirty="0">
                <a:solidFill>
                  <a:srgbClr val="002060"/>
                </a:solidFill>
                <a:latin typeface="Times New Roman" panose="02020603050405020304" pitchFamily="18" charset="0"/>
                <a:cs typeface="Times New Roman" panose="02020603050405020304" pitchFamily="18" charset="0"/>
              </a:rPr>
              <a:t>ОКИМЛИК</a:t>
            </a:r>
            <a:endParaRPr lang="uz-Cyrl-UZ" sz="2800" b="1" dirty="0">
              <a:solidFill>
                <a:srgbClr val="002060"/>
              </a:solidFill>
              <a:latin typeface="Times New Roman" panose="02020603050405020304" pitchFamily="18" charset="0"/>
              <a:cs typeface="Times New Roman" panose="02020603050405020304" pitchFamily="18" charset="0"/>
            </a:endParaRPr>
          </a:p>
          <a:p>
            <a:pPr algn="ctr" fontAlgn="auto">
              <a:spcBef>
                <a:spcPts val="0"/>
              </a:spcBef>
              <a:spcAft>
                <a:spcPts val="0"/>
              </a:spcAft>
              <a:defRPr/>
            </a:pPr>
            <a:endParaRPr lang="en-US" sz="2800" b="1" dirty="0">
              <a:solidFill>
                <a:srgbClr val="002060"/>
              </a:solidFill>
              <a:latin typeface="Times New Roman" panose="02020603050405020304" pitchFamily="18" charset="0"/>
              <a:cs typeface="Times New Roman" panose="02020603050405020304" pitchFamily="18" charset="0"/>
            </a:endParaRPr>
          </a:p>
          <a:p>
            <a:pPr indent="273050" algn="ctr" fontAlgn="auto">
              <a:spcBef>
                <a:spcPts val="0"/>
              </a:spcBef>
              <a:spcAft>
                <a:spcPts val="0"/>
              </a:spcAft>
              <a:defRPr/>
            </a:pPr>
            <a:endParaRPr lang="uz-Cyrl-UZ" sz="2000" b="1" dirty="0">
              <a:solidFill>
                <a:srgbClr val="002060"/>
              </a:solidFill>
              <a:latin typeface="Times New Roman" panose="02020603050405020304" pitchFamily="18" charset="0"/>
              <a:cs typeface="Times New Roman" panose="02020603050405020304" pitchFamily="18" charset="0"/>
            </a:endParaRPr>
          </a:p>
          <a:p>
            <a:pPr indent="452438" algn="just" fontAlgn="auto">
              <a:lnSpc>
                <a:spcPct val="150000"/>
              </a:lnSpc>
              <a:spcBef>
                <a:spcPts val="600"/>
              </a:spcBef>
              <a:spcAft>
                <a:spcPts val="0"/>
              </a:spcAft>
              <a:buFont typeface="+mj-lt"/>
              <a:buAutoNum type="arabicPeriod"/>
              <a:defRPr/>
            </a:pPr>
            <a:r>
              <a:rPr lang="en-US" sz="2000" b="1" dirty="0" err="1">
                <a:solidFill>
                  <a:srgbClr val="002060"/>
                </a:solidFill>
                <a:latin typeface="Times New Roman" panose="02020603050405020304" pitchFamily="18" charset="0"/>
                <a:cs typeface="Times New Roman" panose="02020603050405020304" pitchFamily="18" charset="0"/>
              </a:rPr>
              <a:t>Рақобат</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тушунчаси</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ва</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рақобатлашмаган</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бозорлар</a:t>
            </a:r>
            <a:r>
              <a:rPr lang="en-US" sz="2000" b="1" dirty="0">
                <a:solidFill>
                  <a:srgbClr val="002060"/>
                </a:solidFill>
                <a:latin typeface="Times New Roman" panose="02020603050405020304" pitchFamily="18" charset="0"/>
                <a:cs typeface="Times New Roman" panose="02020603050405020304" pitchFamily="18" charset="0"/>
              </a:rPr>
              <a:t>.</a:t>
            </a:r>
            <a:endParaRPr lang="uz-Cyrl-UZ" sz="2000" b="1" dirty="0">
              <a:solidFill>
                <a:srgbClr val="002060"/>
              </a:solidFill>
              <a:latin typeface="Times New Roman" panose="02020603050405020304" pitchFamily="18" charset="0"/>
              <a:cs typeface="Times New Roman" panose="02020603050405020304" pitchFamily="18" charset="0"/>
            </a:endParaRPr>
          </a:p>
          <a:p>
            <a:pPr indent="452438" algn="just" fontAlgn="auto">
              <a:lnSpc>
                <a:spcPct val="150000"/>
              </a:lnSpc>
              <a:spcBef>
                <a:spcPts val="600"/>
              </a:spcBef>
              <a:spcAft>
                <a:spcPts val="0"/>
              </a:spcAft>
              <a:buFont typeface="+mj-lt"/>
              <a:buAutoNum type="arabicPeriod"/>
              <a:defRPr/>
            </a:pPr>
            <a:r>
              <a:rPr lang="en-US" sz="2000" b="1" dirty="0" err="1">
                <a:solidFill>
                  <a:srgbClr val="002060"/>
                </a:solidFill>
                <a:latin typeface="Times New Roman" panose="02020603050405020304" pitchFamily="18" charset="0"/>
                <a:cs typeface="Times New Roman" panose="02020603050405020304" pitchFamily="18" charset="0"/>
              </a:rPr>
              <a:t>Монополия</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соф</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монополия</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монопол</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маҳсулот</a:t>
            </a:r>
            <a:r>
              <a:rPr lang="en-US" sz="2000" b="1" dirty="0">
                <a:solidFill>
                  <a:srgbClr val="002060"/>
                </a:solidFill>
                <a:latin typeface="Times New Roman" panose="02020603050405020304" pitchFamily="18" charset="0"/>
                <a:cs typeface="Times New Roman" panose="02020603050405020304" pitchFamily="18" charset="0"/>
              </a:rPr>
              <a:t> </a:t>
            </a:r>
            <a:r>
              <a:rPr lang="uz-Cyrl-UZ" sz="2000" b="1" dirty="0">
                <a:solidFill>
                  <a:srgbClr val="002060"/>
                </a:solidFill>
                <a:latin typeface="Times New Roman" panose="02020603050405020304" pitchFamily="18" charset="0"/>
                <a:cs typeface="Times New Roman" panose="02020603050405020304" pitchFamily="18" charset="0"/>
              </a:rPr>
              <a:t>ҳ</a:t>
            </a:r>
            <a:r>
              <a:rPr lang="en-US" sz="2000" b="1" dirty="0" err="1">
                <a:solidFill>
                  <a:srgbClr val="002060"/>
                </a:solidFill>
                <a:latin typeface="Times New Roman" panose="02020603050405020304" pitchFamily="18" charset="0"/>
                <a:cs typeface="Times New Roman" panose="02020603050405020304" pitchFamily="18" charset="0"/>
              </a:rPr>
              <a:t>ажмини</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ва</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монопол</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нархни</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аниқлаш</a:t>
            </a:r>
            <a:r>
              <a:rPr lang="uz-Cyrl-UZ" sz="2000" b="1" dirty="0">
                <a:solidFill>
                  <a:srgbClr val="002060"/>
                </a:solidFill>
                <a:latin typeface="Times New Roman" panose="02020603050405020304" pitchFamily="18" charset="0"/>
                <a:cs typeface="Times New Roman" panose="02020603050405020304" pitchFamily="18" charset="0"/>
              </a:rPr>
              <a:t>.</a:t>
            </a:r>
          </a:p>
          <a:p>
            <a:pPr indent="452438" algn="just" fontAlgn="auto">
              <a:lnSpc>
                <a:spcPct val="150000"/>
              </a:lnSpc>
              <a:spcBef>
                <a:spcPts val="600"/>
              </a:spcBef>
              <a:spcAft>
                <a:spcPts val="0"/>
              </a:spcAft>
              <a:buFont typeface="+mj-lt"/>
              <a:buAutoNum type="arabicPeriod"/>
              <a:defRPr/>
            </a:pPr>
            <a:r>
              <a:rPr lang="en-US" sz="2000" b="1" dirty="0" err="1">
                <a:solidFill>
                  <a:srgbClr val="002060"/>
                </a:solidFill>
                <a:latin typeface="Times New Roman" panose="02020603050405020304" pitchFamily="18" charset="0"/>
                <a:cs typeface="Times New Roman" panose="02020603050405020304" pitchFamily="18" charset="0"/>
              </a:rPr>
              <a:t>Рақобатлашган</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монополия</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ишлаб</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чиқариш</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хажмини</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ва</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товар</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нархини</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рақобатлашган</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монополия</a:t>
            </a:r>
            <a:r>
              <a:rPr lang="en-US" sz="2000" b="1" dirty="0">
                <a:solidFill>
                  <a:srgbClr val="002060"/>
                </a:solidFill>
                <a:latin typeface="Times New Roman" panose="02020603050405020304" pitchFamily="18" charset="0"/>
                <a:cs typeface="Times New Roman" panose="02020603050405020304" pitchFamily="18" charset="0"/>
              </a:rPr>
              <a:t> </a:t>
            </a:r>
            <a:r>
              <a:rPr lang="en-US" sz="2000" b="1" dirty="0" err="1">
                <a:solidFill>
                  <a:srgbClr val="002060"/>
                </a:solidFill>
                <a:latin typeface="Times New Roman" panose="02020603050405020304" pitchFamily="18" charset="0"/>
                <a:cs typeface="Times New Roman" panose="02020603050405020304" pitchFamily="18" charset="0"/>
              </a:rPr>
              <a:t>шароитида</a:t>
            </a:r>
            <a:r>
              <a:rPr lang="en-US" sz="2000" b="1" dirty="0">
                <a:solidFill>
                  <a:srgbClr val="002060"/>
                </a:solidFill>
                <a:latin typeface="Times New Roman" panose="02020603050405020304" pitchFamily="18" charset="0"/>
                <a:cs typeface="Times New Roman" panose="02020603050405020304" pitchFamily="18" charset="0"/>
              </a:rPr>
              <a:t> </a:t>
            </a:r>
            <a:r>
              <a:rPr lang="uz-Cyrl-UZ" sz="2000" b="1" dirty="0">
                <a:solidFill>
                  <a:srgbClr val="002060"/>
                </a:solidFill>
                <a:latin typeface="Times New Roman" panose="02020603050405020304" pitchFamily="18" charset="0"/>
                <a:cs typeface="Times New Roman" panose="02020603050405020304" pitchFamily="18" charset="0"/>
              </a:rPr>
              <a:t>белгилаш.</a:t>
            </a:r>
            <a:endParaRPr lang="uz-Cyrl-UZ" sz="2000" b="1" dirty="0">
              <a:solidFill>
                <a:srgbClr val="002060"/>
              </a:solidFill>
              <a:latin typeface="Times New Roman" panose="02020603050405020304" pitchFamily="18" charset="0"/>
              <a:cs typeface="Times New Roman" panose="02020603050405020304" pitchFamily="18" charset="0"/>
            </a:endParaRPr>
          </a:p>
          <a:p>
            <a:pPr indent="452438" algn="just" fontAlgn="auto">
              <a:lnSpc>
                <a:spcPct val="150000"/>
              </a:lnSpc>
              <a:spcBef>
                <a:spcPts val="600"/>
              </a:spcBef>
              <a:spcAft>
                <a:spcPts val="0"/>
              </a:spcAft>
              <a:buFont typeface="+mj-lt"/>
              <a:buAutoNum type="arabicPeriod"/>
              <a:defRPr/>
            </a:pPr>
            <a:r>
              <a:rPr lang="en-US" sz="2000" b="1" dirty="0" err="1">
                <a:solidFill>
                  <a:srgbClr val="7030A0"/>
                </a:solidFill>
                <a:latin typeface="Times New Roman" panose="02020603050405020304" pitchFamily="18" charset="0"/>
                <a:cs typeface="Times New Roman" panose="02020603050405020304" pitchFamily="18" charset="0"/>
              </a:rPr>
              <a:t>Монополистик</a:t>
            </a:r>
            <a:r>
              <a:rPr lang="en-US" sz="2000" b="1" dirty="0">
                <a:solidFill>
                  <a:srgbClr val="7030A0"/>
                </a:solidFill>
                <a:latin typeface="Times New Roman" panose="02020603050405020304" pitchFamily="18" charset="0"/>
                <a:cs typeface="Times New Roman" panose="02020603050405020304" pitchFamily="18" charset="0"/>
              </a:rPr>
              <a:t> </a:t>
            </a:r>
            <a:r>
              <a:rPr lang="en-US" sz="2000" b="1" dirty="0" err="1">
                <a:solidFill>
                  <a:srgbClr val="7030A0"/>
                </a:solidFill>
                <a:latin typeface="Times New Roman" panose="02020603050405020304" pitchFamily="18" charset="0"/>
                <a:cs typeface="Times New Roman" panose="02020603050405020304" pitchFamily="18" charset="0"/>
              </a:rPr>
              <a:t>бозор</a:t>
            </a:r>
            <a:r>
              <a:rPr lang="en-US" sz="2000" b="1" dirty="0">
                <a:solidFill>
                  <a:srgbClr val="7030A0"/>
                </a:solidFill>
                <a:latin typeface="Times New Roman" panose="02020603050405020304" pitchFamily="18" charset="0"/>
                <a:cs typeface="Times New Roman" panose="02020603050405020304" pitchFamily="18" charset="0"/>
              </a:rPr>
              <a:t> </a:t>
            </a:r>
            <a:r>
              <a:rPr lang="en-US" sz="2000" b="1" dirty="0" err="1">
                <a:solidFill>
                  <a:srgbClr val="7030A0"/>
                </a:solidFill>
                <a:latin typeface="Times New Roman" panose="02020603050405020304" pitchFamily="18" charset="0"/>
                <a:cs typeface="Times New Roman" panose="02020603050405020304" pitchFamily="18" charset="0"/>
              </a:rPr>
              <a:t>самарадорлиги</a:t>
            </a:r>
            <a:r>
              <a:rPr lang="en-US" sz="2000" b="1" dirty="0">
                <a:solidFill>
                  <a:srgbClr val="7030A0"/>
                </a:solidFill>
                <a:latin typeface="Times New Roman" panose="02020603050405020304" pitchFamily="18" charset="0"/>
                <a:cs typeface="Times New Roman" panose="02020603050405020304" pitchFamily="18" charset="0"/>
              </a:rPr>
              <a:t>.</a:t>
            </a:r>
          </a:p>
          <a:p>
            <a:pPr indent="273050" algn="just" fontAlgn="auto">
              <a:spcBef>
                <a:spcPts val="0"/>
              </a:spcBef>
              <a:spcAft>
                <a:spcPts val="0"/>
              </a:spcAft>
              <a:defRPr/>
            </a:pPr>
            <a:endParaRPr lang="en-US" sz="2000" b="1" i="1" dirty="0">
              <a:latin typeface="Times New Roman" panose="02020603050405020304" pitchFamily="18" charset="0"/>
              <a:cs typeface="Times New Roman" panose="02020603050405020304" pitchFamily="18" charset="0"/>
            </a:endParaRPr>
          </a:p>
          <a:p>
            <a:pPr indent="273050" algn="r" fontAlgn="auto">
              <a:spcBef>
                <a:spcPts val="0"/>
              </a:spcBef>
              <a:spcAft>
                <a:spcPts val="0"/>
              </a:spcAft>
              <a:defRPr/>
            </a:pPr>
            <a:endParaRPr lang="uz-Cyrl-UZ" sz="2400" b="1" i="1" dirty="0">
              <a:solidFill>
                <a:srgbClr val="E32970"/>
              </a:solidFill>
              <a:latin typeface="Times New Roman" panose="02020603050405020304" pitchFamily="18" charset="0"/>
              <a:cs typeface="Times New Roman" panose="02020603050405020304" pitchFamily="18" charset="0"/>
            </a:endParaRPr>
          </a:p>
          <a:p>
            <a:pPr indent="273050" algn="r" fontAlgn="auto">
              <a:spcBef>
                <a:spcPts val="0"/>
              </a:spcBef>
              <a:spcAft>
                <a:spcPts val="0"/>
              </a:spcAft>
              <a:defRPr/>
            </a:pPr>
            <a:endParaRPr lang="uz-Cyrl-UZ" b="1" i="1" dirty="0">
              <a:solidFill>
                <a:srgbClr val="E32970"/>
              </a:solidFill>
              <a:latin typeface="Times New Roman" panose="02020603050405020304" pitchFamily="18" charset="0"/>
              <a:cs typeface="Times New Roman" panose="02020603050405020304" pitchFamily="18" charset="0"/>
            </a:endParaRPr>
          </a:p>
          <a:p>
            <a:pPr indent="273050" algn="r" fontAlgn="auto">
              <a:spcBef>
                <a:spcPts val="0"/>
              </a:spcBef>
              <a:spcAft>
                <a:spcPts val="0"/>
              </a:spcAft>
              <a:defRPr/>
            </a:pPr>
            <a:r>
              <a:rPr lang="uz-Cyrl-UZ" b="1" i="1" dirty="0">
                <a:solidFill>
                  <a:srgbClr val="7030A0"/>
                </a:solidFill>
                <a:latin typeface="Times New Roman" panose="02020603050405020304" pitchFamily="18" charset="0"/>
                <a:cs typeface="Times New Roman" panose="02020603050405020304" pitchFamily="18" charset="0"/>
              </a:rPr>
              <a:t>Тайёрлади: и.ф.д., доц.  Ш. Мустафакулов </a:t>
            </a:r>
            <a:endParaRPr lang="en-US" b="1" i="1" dirty="0">
              <a:solidFill>
                <a:srgbClr val="7030A0"/>
              </a:solidFill>
              <a:latin typeface="Times New Roman" panose="02020603050405020304" pitchFamily="18" charset="0"/>
              <a:cs typeface="Times New Roman" panose="02020603050405020304" pitchFamily="18" charset="0"/>
            </a:endParaRPr>
          </a:p>
          <a:p>
            <a:pPr indent="273050" fontAlgn="auto">
              <a:spcBef>
                <a:spcPts val="0"/>
              </a:spcBef>
              <a:spcAft>
                <a:spcPts val="0"/>
              </a:spcAft>
              <a:defRPr/>
            </a:pPr>
            <a:endParaRPr lang="ru-RU" b="1" i="1" dirty="0">
              <a:solidFill>
                <a:srgbClr val="FFFF66"/>
              </a:solidFill>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8B14A2A0-2F3D-45D2-A70D-85D63F01C3C4}" type="slidenum">
              <a:rPr lang="ru-RU" altLang="ru-RU" smtClean="0">
                <a:latin typeface="Arial" panose="020B0604020202020204" pitchFamily="34" charset="0"/>
              </a:rPr>
              <a:pPr fontAlgn="base">
                <a:spcBef>
                  <a:spcPct val="0"/>
                </a:spcBef>
                <a:spcAft>
                  <a:spcPct val="0"/>
                </a:spcAft>
              </a:pPr>
              <a:t>10</a:t>
            </a:fld>
            <a:endParaRPr lang="ru-RU" altLang="ru-RU" smtClean="0">
              <a:latin typeface="Arial" panose="020B0604020202020204" pitchFamily="34" charset="0"/>
            </a:endParaRPr>
          </a:p>
        </p:txBody>
      </p:sp>
      <p:sp>
        <p:nvSpPr>
          <p:cNvPr id="14339" name="Rectangle 2"/>
          <p:cNvSpPr>
            <a:spLocks noChangeArrowheads="1"/>
          </p:cNvSpPr>
          <p:nvPr/>
        </p:nvSpPr>
        <p:spPr bwMode="auto">
          <a:xfrm>
            <a:off x="536575" y="287338"/>
            <a:ext cx="8154988" cy="1104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indent="263525">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ct val="20000"/>
              </a:spcBef>
              <a:buClr>
                <a:schemeClr val="hlink"/>
              </a:buClr>
              <a:buSzPct val="80000"/>
              <a:buFont typeface="Wingdings" panose="05000000000000000000" pitchFamily="2" charset="2"/>
              <a:buNone/>
            </a:pPr>
            <a:r>
              <a:rPr lang="ru-RU" altLang="ru-RU">
                <a:latin typeface="Times New Roman" panose="02020603050405020304" pitchFamily="18" charset="0"/>
                <a:cs typeface="Times New Roman" panose="02020603050405020304" pitchFamily="18" charset="0"/>
              </a:rPr>
              <a:t>Энди чекли даромад билан талаб чизи</a:t>
            </a:r>
            <a:r>
              <a:rPr lang="uz-Cyrl-UZ" altLang="ru-RU">
                <a:latin typeface="Times New Roman" panose="02020603050405020304" pitchFamily="18" charset="0"/>
                <a:cs typeface="Times New Roman" panose="02020603050405020304" pitchFamily="18" charset="0"/>
              </a:rPr>
              <a:t>ғ</a:t>
            </a:r>
            <a:r>
              <a:rPr lang="ru-RU" altLang="ru-RU">
                <a:latin typeface="Times New Roman" panose="02020603050405020304" pitchFamily="18" charset="0"/>
                <a:cs typeface="Times New Roman" panose="02020603050405020304" pitchFamily="18" charset="0"/>
              </a:rPr>
              <a:t>и ёти</a:t>
            </a:r>
            <a:r>
              <a:rPr lang="uz-Cyrl-UZ" altLang="ru-RU">
                <a:latin typeface="Times New Roman" panose="02020603050405020304" pitchFamily="18" charset="0"/>
                <a:cs typeface="Times New Roman" panose="02020603050405020304" pitchFamily="18" charset="0"/>
              </a:rPr>
              <a:t>қ</a:t>
            </a:r>
            <a:r>
              <a:rPr lang="ru-RU" altLang="ru-RU">
                <a:latin typeface="Times New Roman" panose="02020603050405020304" pitchFamily="18" charset="0"/>
                <a:cs typeface="Times New Roman" panose="02020603050405020304" pitchFamily="18" charset="0"/>
              </a:rPr>
              <a:t>лиги ўртасидаги бо</a:t>
            </a:r>
            <a:r>
              <a:rPr lang="uz-Cyrl-UZ" altLang="ru-RU">
                <a:latin typeface="Times New Roman" panose="02020603050405020304" pitchFamily="18" charset="0"/>
                <a:cs typeface="Times New Roman" panose="02020603050405020304" pitchFamily="18" charset="0"/>
              </a:rPr>
              <a:t>ғ</a:t>
            </a:r>
            <a:r>
              <a:rPr lang="ru-RU" altLang="ru-RU">
                <a:latin typeface="Times New Roman" panose="02020603050405020304" pitchFamily="18" charset="0"/>
                <a:cs typeface="Times New Roman" panose="02020603050405020304" pitchFamily="18" charset="0"/>
              </a:rPr>
              <a:t>ли</a:t>
            </a:r>
            <a:r>
              <a:rPr lang="uz-Cyrl-UZ" altLang="ru-RU">
                <a:latin typeface="Times New Roman" panose="02020603050405020304" pitchFamily="18" charset="0"/>
                <a:cs typeface="Times New Roman" panose="02020603050405020304" pitchFamily="18" charset="0"/>
              </a:rPr>
              <a:t>қ</a:t>
            </a:r>
            <a:r>
              <a:rPr lang="ru-RU" altLang="ru-RU">
                <a:latin typeface="Times New Roman" panose="02020603050405020304" pitchFamily="18" charset="0"/>
                <a:cs typeface="Times New Roman" panose="02020603050405020304" pitchFamily="18" charset="0"/>
              </a:rPr>
              <a:t>ликни чекли даромад билан нархга кўра талаб эластиклиги коэффициенти ўртасидаги бо</a:t>
            </a:r>
            <a:r>
              <a:rPr lang="uz-Cyrl-UZ" altLang="ru-RU">
                <a:latin typeface="Times New Roman" panose="02020603050405020304" pitchFamily="18" charset="0"/>
                <a:cs typeface="Times New Roman" panose="02020603050405020304" pitchFamily="18" charset="0"/>
              </a:rPr>
              <a:t>ғ</a:t>
            </a:r>
            <a:r>
              <a:rPr lang="ru-RU" altLang="ru-RU">
                <a:latin typeface="Times New Roman" panose="02020603050405020304" pitchFamily="18" charset="0"/>
                <a:cs typeface="Times New Roman" panose="02020603050405020304" pitchFamily="18" charset="0"/>
              </a:rPr>
              <a:t>ли</a:t>
            </a:r>
            <a:r>
              <a:rPr lang="uz-Cyrl-UZ" altLang="ru-RU">
                <a:latin typeface="Times New Roman" panose="02020603050405020304" pitchFamily="18" charset="0"/>
                <a:cs typeface="Times New Roman" panose="02020603050405020304" pitchFamily="18" charset="0"/>
              </a:rPr>
              <a:t>қ</a:t>
            </a:r>
            <a:r>
              <a:rPr lang="ru-RU" altLang="ru-RU">
                <a:latin typeface="Times New Roman" panose="02020603050405020304" pitchFamily="18" charset="0"/>
                <a:cs typeface="Times New Roman" panose="02020603050405020304" pitchFamily="18" charset="0"/>
              </a:rPr>
              <a:t>ликка айлантирамиз. </a:t>
            </a:r>
            <a:r>
              <a:rPr lang="ru-RU" altLang="ru-RU" b="1">
                <a:latin typeface="Times New Roman" panose="02020603050405020304" pitchFamily="18" charset="0"/>
                <a:cs typeface="Times New Roman" panose="02020603050405020304" pitchFamily="18" charset="0"/>
              </a:rPr>
              <a:t>Маълумки, талабнинг нархга кўра эластиклик коэффициенти: </a:t>
            </a:r>
          </a:p>
        </p:txBody>
      </p:sp>
      <p:sp>
        <p:nvSpPr>
          <p:cNvPr id="14340" name="Rectangle 73"/>
          <p:cNvSpPr>
            <a:spLocks noChangeArrowheads="1"/>
          </p:cNvSpPr>
          <p:nvPr/>
        </p:nvSpPr>
        <p:spPr bwMode="auto">
          <a:xfrm>
            <a:off x="0" y="33956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4341" name="Object 72"/>
          <p:cNvGraphicFramePr>
            <a:graphicFrameLocks noChangeAspect="1"/>
          </p:cNvGraphicFramePr>
          <p:nvPr/>
        </p:nvGraphicFramePr>
        <p:xfrm>
          <a:off x="1938338" y="1647825"/>
          <a:ext cx="4856162" cy="995363"/>
        </p:xfrm>
        <a:graphic>
          <a:graphicData uri="http://schemas.openxmlformats.org/presentationml/2006/ole">
            <mc:AlternateContent xmlns:mc="http://schemas.openxmlformats.org/markup-compatibility/2006">
              <mc:Choice xmlns:v="urn:schemas-microsoft-com:vml" Requires="v">
                <p:oleObj spid="_x0000_s14359" name="Формула" r:id="rId3" imgW="850531" imgH="418918" progId="Equation.3">
                  <p:embed/>
                </p:oleObj>
              </mc:Choice>
              <mc:Fallback>
                <p:oleObj name="Формула" r:id="rId3" imgW="850531" imgH="418918" progId="Equation.3">
                  <p:embed/>
                  <p:pic>
                    <p:nvPicPr>
                      <p:cNvPr id="0" name="Object 7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38338" y="1647825"/>
                        <a:ext cx="4856162" cy="995363"/>
                      </a:xfrm>
                      <a:prstGeom prst="rect">
                        <a:avLst/>
                      </a:prstGeom>
                      <a:solidFill>
                        <a:srgbClr val="DEEBF7"/>
                      </a:solidFill>
                      <a:ln w="9525">
                        <a:solidFill>
                          <a:srgbClr val="FF0D13"/>
                        </a:solidFill>
                        <a:miter lim="800000"/>
                        <a:headEnd/>
                        <a:tailEnd/>
                      </a:ln>
                    </p:spPr>
                  </p:pic>
                </p:oleObj>
              </mc:Fallback>
            </mc:AlternateContent>
          </a:graphicData>
        </a:graphic>
      </p:graphicFrame>
      <p:sp>
        <p:nvSpPr>
          <p:cNvPr id="1108042" name="Rectangle 74"/>
          <p:cNvSpPr>
            <a:spLocks noChangeArrowheads="1"/>
          </p:cNvSpPr>
          <p:nvPr/>
        </p:nvSpPr>
        <p:spPr bwMode="auto">
          <a:xfrm>
            <a:off x="0" y="3060700"/>
            <a:ext cx="9144000" cy="601663"/>
          </a:xfrm>
          <a:prstGeom prst="rect">
            <a:avLst/>
          </a:prstGeom>
          <a:noFill/>
          <a:ln w="9525">
            <a:noFill/>
            <a:miter lim="800000"/>
            <a:headEnd/>
            <a:tailEnd/>
          </a:ln>
          <a:effectLst/>
        </p:spPr>
        <p:txBody>
          <a:bodyPr/>
          <a:lstStyle/>
          <a:p>
            <a:pPr marL="812800" indent="-276225" algn="just" eaLnBrk="1" fontAlgn="auto" hangingPunct="1">
              <a:spcBef>
                <a:spcPct val="20000"/>
              </a:spcBef>
              <a:spcAft>
                <a:spcPts val="0"/>
              </a:spcAft>
              <a:buClr>
                <a:schemeClr val="hlink"/>
              </a:buClr>
              <a:buSzPct val="80000"/>
              <a:buFont typeface="Wingdings" pitchFamily="2" charset="2"/>
              <a:buNone/>
              <a:defRPr/>
            </a:pPr>
            <a:r>
              <a:rPr lang="ru-RU" sz="2000" dirty="0" err="1">
                <a:latin typeface="Times New Roman" panose="02020603050405020304" pitchFamily="18" charset="0"/>
                <a:cs typeface="Times New Roman" panose="02020603050405020304" pitchFamily="18" charset="0"/>
              </a:rPr>
              <a:t>бундан</a:t>
            </a:r>
            <a:r>
              <a:rPr lang="ru-RU" sz="2000" dirty="0">
                <a:effectLst>
                  <a:outerShdw blurRad="38100" dist="38100" dir="2700000" algn="tl">
                    <a:srgbClr val="000000"/>
                  </a:outerShdw>
                </a:effectLst>
                <a:latin typeface="Arial" charset="0"/>
              </a:rPr>
              <a:t> </a:t>
            </a:r>
          </a:p>
        </p:txBody>
      </p:sp>
      <p:sp>
        <p:nvSpPr>
          <p:cNvPr id="14343" name="Rectangle 76"/>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4344" name="Object 75"/>
          <p:cNvGraphicFramePr>
            <a:graphicFrameLocks noChangeAspect="1"/>
          </p:cNvGraphicFramePr>
          <p:nvPr/>
        </p:nvGraphicFramePr>
        <p:xfrm>
          <a:off x="1938338" y="2874963"/>
          <a:ext cx="4856162" cy="838200"/>
        </p:xfrm>
        <a:graphic>
          <a:graphicData uri="http://schemas.openxmlformats.org/presentationml/2006/ole">
            <mc:AlternateContent xmlns:mc="http://schemas.openxmlformats.org/markup-compatibility/2006">
              <mc:Choice xmlns:v="urn:schemas-microsoft-com:vml" Requires="v">
                <p:oleObj spid="_x0000_s14360" name="Формула" r:id="rId5" imgW="850531" imgH="444307" progId="Equation.3">
                  <p:embed/>
                </p:oleObj>
              </mc:Choice>
              <mc:Fallback>
                <p:oleObj name="Формула" r:id="rId5" imgW="850531" imgH="444307" progId="Equation.3">
                  <p:embed/>
                  <p:pic>
                    <p:nvPicPr>
                      <p:cNvPr id="0" name="Object 7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38338" y="2874963"/>
                        <a:ext cx="4856162" cy="838200"/>
                      </a:xfrm>
                      <a:prstGeom prst="rect">
                        <a:avLst/>
                      </a:prstGeom>
                      <a:solidFill>
                        <a:srgbClr val="DEEBF7"/>
                      </a:solidFill>
                      <a:ln w="9525">
                        <a:solidFill>
                          <a:srgbClr val="FF0D13"/>
                        </a:solidFill>
                        <a:miter lim="800000"/>
                        <a:headEnd/>
                        <a:tailEnd/>
                      </a:ln>
                    </p:spPr>
                  </p:pic>
                </p:oleObj>
              </mc:Fallback>
            </mc:AlternateContent>
          </a:graphicData>
        </a:graphic>
      </p:graphicFrame>
      <p:sp>
        <p:nvSpPr>
          <p:cNvPr id="14345" name="Rectangle 78"/>
          <p:cNvSpPr>
            <a:spLocks noChangeArrowheads="1"/>
          </p:cNvSpPr>
          <p:nvPr/>
        </p:nvSpPr>
        <p:spPr bwMode="auto">
          <a:xfrm>
            <a:off x="20638" y="3956050"/>
            <a:ext cx="8691562"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36575">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spcBef>
                <a:spcPct val="20000"/>
              </a:spcBef>
              <a:buClr>
                <a:schemeClr val="hlink"/>
              </a:buClr>
              <a:buSzPct val="80000"/>
              <a:buFont typeface="Wingdings" panose="05000000000000000000" pitchFamily="2" charset="2"/>
              <a:buNone/>
            </a:pPr>
            <a:r>
              <a:rPr lang="ru-RU" altLang="ru-RU" sz="2000">
                <a:latin typeface="Times New Roman" panose="02020603050405020304" pitchFamily="18" charset="0"/>
                <a:cs typeface="Times New Roman" panose="02020603050405020304" pitchFamily="18" charset="0"/>
              </a:rPr>
              <a:t>бу муносабатни чекли даромад тенгламасига</a:t>
            </a:r>
            <a:r>
              <a:rPr lang="en-US" altLang="ru-RU" sz="2000">
                <a:latin typeface="Times New Roman" panose="02020603050405020304" pitchFamily="18" charset="0"/>
                <a:cs typeface="Times New Roman" panose="02020603050405020304" pitchFamily="18" charset="0"/>
              </a:rPr>
              <a:t> </a:t>
            </a:r>
            <a:r>
              <a:rPr lang="uz-Cyrl-UZ" altLang="ru-RU" sz="2000">
                <a:latin typeface="Times New Roman" panose="02020603050405020304" pitchFamily="18" charset="0"/>
                <a:cs typeface="Times New Roman" panose="02020603050405020304" pitchFamily="18" charset="0"/>
              </a:rPr>
              <a:t>қ</a:t>
            </a:r>
            <a:r>
              <a:rPr lang="ru-RU" altLang="ru-RU" sz="2000">
                <a:latin typeface="Times New Roman" panose="02020603050405020304" pitchFamily="18" charset="0"/>
                <a:cs typeface="Times New Roman" panose="02020603050405020304" pitchFamily="18" charset="0"/>
              </a:rPr>
              <a:t>ўйсак </a:t>
            </a:r>
            <a:r>
              <a:rPr lang="uz-Cyrl-UZ" altLang="ru-RU" sz="2000">
                <a:latin typeface="Times New Roman" panose="02020603050405020304" pitchFamily="18" charset="0"/>
                <a:cs typeface="Times New Roman" panose="02020603050405020304" pitchFamily="18" charset="0"/>
              </a:rPr>
              <a:t>қ</a:t>
            </a:r>
            <a:r>
              <a:rPr lang="ru-RU" altLang="ru-RU" sz="2000">
                <a:latin typeface="Times New Roman" panose="02020603050405020304" pitchFamily="18" charset="0"/>
                <a:cs typeface="Times New Roman" panose="02020603050405020304" pitchFamily="18" charset="0"/>
              </a:rPr>
              <a:t>уйидагини  оламиз:</a:t>
            </a:r>
          </a:p>
        </p:txBody>
      </p:sp>
      <p:sp>
        <p:nvSpPr>
          <p:cNvPr id="14346" name="Rectangle 80"/>
          <p:cNvSpPr>
            <a:spLocks noChangeArrowheads="1"/>
          </p:cNvSpPr>
          <p:nvPr/>
        </p:nvSpPr>
        <p:spPr bwMode="auto">
          <a:xfrm>
            <a:off x="0" y="33813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4347" name="Object 79"/>
          <p:cNvGraphicFramePr>
            <a:graphicFrameLocks noChangeAspect="1"/>
          </p:cNvGraphicFramePr>
          <p:nvPr/>
        </p:nvGraphicFramePr>
        <p:xfrm>
          <a:off x="1843088" y="4451350"/>
          <a:ext cx="4951412" cy="788988"/>
        </p:xfrm>
        <a:graphic>
          <a:graphicData uri="http://schemas.openxmlformats.org/presentationml/2006/ole">
            <mc:AlternateContent xmlns:mc="http://schemas.openxmlformats.org/markup-compatibility/2006">
              <mc:Choice xmlns:v="urn:schemas-microsoft-com:vml" Requires="v">
                <p:oleObj spid="_x0000_s14361" name="Формула" r:id="rId7" imgW="2159000" imgH="444500" progId="Equation.3">
                  <p:embed/>
                </p:oleObj>
              </mc:Choice>
              <mc:Fallback>
                <p:oleObj name="Формула" r:id="rId7" imgW="2159000" imgH="444500" progId="Equation.3">
                  <p:embed/>
                  <p:pic>
                    <p:nvPicPr>
                      <p:cNvPr id="0" name="Object 7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43088" y="4451350"/>
                        <a:ext cx="4951412" cy="788988"/>
                      </a:xfrm>
                      <a:prstGeom prst="rect">
                        <a:avLst/>
                      </a:prstGeom>
                      <a:solidFill>
                        <a:srgbClr val="DEEBF7"/>
                      </a:solidFill>
                      <a:ln w="9525">
                        <a:solidFill>
                          <a:srgbClr val="FF0D13"/>
                        </a:solidFill>
                        <a:miter lim="800000"/>
                        <a:headEnd/>
                        <a:tailEnd/>
                      </a:ln>
                    </p:spPr>
                  </p:pic>
                </p:oleObj>
              </mc:Fallback>
            </mc:AlternateContent>
          </a:graphicData>
        </a:graphic>
      </p:graphicFrame>
      <p:graphicFrame>
        <p:nvGraphicFramePr>
          <p:cNvPr id="14348" name="Object 81"/>
          <p:cNvGraphicFramePr>
            <a:graphicFrameLocks noChangeAspect="1"/>
          </p:cNvGraphicFramePr>
          <p:nvPr/>
        </p:nvGraphicFramePr>
        <p:xfrm>
          <a:off x="1843088" y="5434013"/>
          <a:ext cx="4951412" cy="969962"/>
        </p:xfrm>
        <a:graphic>
          <a:graphicData uri="http://schemas.openxmlformats.org/presentationml/2006/ole">
            <mc:AlternateContent xmlns:mc="http://schemas.openxmlformats.org/markup-compatibility/2006">
              <mc:Choice xmlns:v="urn:schemas-microsoft-com:vml" Requires="v">
                <p:oleObj spid="_x0000_s14362" name="Формула" r:id="rId9" imgW="1066337" imgH="444307" progId="Equation.3">
                  <p:embed/>
                </p:oleObj>
              </mc:Choice>
              <mc:Fallback>
                <p:oleObj name="Формула" r:id="rId9" imgW="1066337" imgH="444307" progId="Equation.3">
                  <p:embed/>
                  <p:pic>
                    <p:nvPicPr>
                      <p:cNvPr id="0" name="Object 8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43088" y="5434013"/>
                        <a:ext cx="4951412" cy="969962"/>
                      </a:xfrm>
                      <a:prstGeom prst="rect">
                        <a:avLst/>
                      </a:prstGeom>
                      <a:solidFill>
                        <a:srgbClr val="DEEBF7"/>
                      </a:solidFill>
                      <a:ln w="9525">
                        <a:solidFill>
                          <a:srgbClr val="FF0D13"/>
                        </a:solidFill>
                        <a:miter lim="800000"/>
                        <a:headEnd/>
                        <a:tailEnd/>
                      </a:ln>
                    </p:spPr>
                  </p:pic>
                </p:oleObj>
              </mc:Fallback>
            </mc:AlternateContent>
          </a:graphicData>
        </a:graphic>
      </p:graphicFrame>
      <p:graphicFrame>
        <p:nvGraphicFramePr>
          <p:cNvPr id="15" name="Таблица 14"/>
          <p:cNvGraphicFramePr>
            <a:graphicFrameLocks noGrp="1"/>
          </p:cNvGraphicFramePr>
          <p:nvPr/>
        </p:nvGraphicFramePr>
        <p:xfrm>
          <a:off x="3884613" y="6727825"/>
          <a:ext cx="4284662" cy="366713"/>
        </p:xfrm>
        <a:graphic>
          <a:graphicData uri="http://schemas.openxmlformats.org/drawingml/2006/table">
            <a:tbl>
              <a:tblPr>
                <a:tableStyleId>{5C22544A-7EE6-4342-B048-85BDC9FD1C3A}</a:tableStyleId>
              </a:tblPr>
              <a:tblGrid>
                <a:gridCol w="4284662">
                  <a:extLst>
                    <a:ext uri="{9D8B030D-6E8A-4147-A177-3AD203B41FA5}">
                      <a16:colId xmlns:a16="http://schemas.microsoft.com/office/drawing/2014/main" val="20000"/>
                    </a:ext>
                  </a:extLst>
                </a:gridCol>
              </a:tblGrid>
              <a:tr h="366713">
                <a:tc>
                  <a:txBody>
                    <a:bodyPr/>
                    <a:lstStyle/>
                    <a:p>
                      <a:pPr indent="342265" algn="r">
                        <a:lnSpc>
                          <a:spcPct val="100000"/>
                        </a:lnSpc>
                        <a:spcAft>
                          <a:spcPts val="0"/>
                        </a:spcAft>
                      </a:pPr>
                      <a:r>
                        <a:rPr lang="en-GB" sz="1200" dirty="0" err="1" smtClean="0">
                          <a:effectLst/>
                          <a:latin typeface="Times New Roman" pitchFamily="18" charset="0"/>
                          <a:cs typeface="Times New Roman" pitchFamily="18" charset="0"/>
                        </a:rPr>
                        <a:t>Tirik</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odam</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hali</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hech</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narsani</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yo‘qotmadim</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desa</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bo‘ladi</a:t>
                      </a:r>
                      <a:r>
                        <a:rPr lang="en-GB" sz="1200" dirty="0" smtClean="0">
                          <a:effectLst/>
                          <a:latin typeface="Times New Roman" pitchFamily="18" charset="0"/>
                          <a:cs typeface="Times New Roman" pitchFamily="18" charset="0"/>
                        </a:rPr>
                        <a:t>. </a:t>
                      </a:r>
                    </a:p>
                    <a:p>
                      <a:pPr indent="342265" algn="r">
                        <a:lnSpc>
                          <a:spcPct val="100000"/>
                        </a:lnSpc>
                        <a:spcAft>
                          <a:spcPts val="0"/>
                        </a:spcAft>
                      </a:pPr>
                      <a:r>
                        <a:rPr lang="en-GB" sz="1200" b="1" dirty="0" smtClean="0">
                          <a:effectLst/>
                          <a:latin typeface="Times New Roman" pitchFamily="18" charset="0"/>
                          <a:cs typeface="Times New Roman" pitchFamily="18" charset="0"/>
                        </a:rPr>
                        <a:t>R. ROLLAN </a:t>
                      </a:r>
                      <a:endParaRPr lang="ru-RU" sz="1200" b="1" i="1" dirty="0">
                        <a:effectLst/>
                        <a:latin typeface="Times New Roman" pitchFamily="18" charset="0"/>
                        <a:ea typeface="Calibri"/>
                        <a:cs typeface="Times New Roman" pitchFamily="18" charset="0"/>
                      </a:endParaRPr>
                    </a:p>
                  </a:txBody>
                  <a:tcPr marL="114295" marR="114295" marT="0" marB="0"/>
                </a:tc>
                <a:extLst>
                  <a:ext uri="{0D108BD9-81ED-4DB2-BD59-A6C34878D82A}">
                    <a16:rowId xmlns:a16="http://schemas.microsoft.com/office/drawing/2014/main" val="10000"/>
                  </a:ext>
                </a:extLst>
              </a:tr>
            </a:tbl>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bg>
      <p:bgPr>
        <a:solidFill>
          <a:srgbClr val="FFFFFF"/>
        </a:solidFill>
        <a:effectLst/>
      </p:bgPr>
    </p:bg>
    <p:spTree>
      <p:nvGrpSpPr>
        <p:cNvPr id="1" name=""/>
        <p:cNvGrpSpPr/>
        <p:nvPr/>
      </p:nvGrpSpPr>
      <p:grpSpPr>
        <a:xfrm>
          <a:off x="0" y="0"/>
          <a:ext cx="0" cy="0"/>
          <a:chOff x="0" y="0"/>
          <a:chExt cx="0" cy="0"/>
        </a:xfrm>
      </p:grpSpPr>
      <p:sp>
        <p:nvSpPr>
          <p:cNvPr id="15362" name="Номер слайда 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21D5BFDF-915D-48F1-B83A-4333AF12C631}" type="slidenum">
              <a:rPr lang="ru-RU" altLang="ru-RU" smtClean="0">
                <a:latin typeface="Times New Roman" panose="02020603050405020304" pitchFamily="18" charset="0"/>
              </a:rPr>
              <a:pPr fontAlgn="base">
                <a:spcBef>
                  <a:spcPct val="0"/>
                </a:spcBef>
                <a:spcAft>
                  <a:spcPct val="0"/>
                </a:spcAft>
              </a:pPr>
              <a:t>11</a:t>
            </a:fld>
            <a:endParaRPr lang="ru-RU" altLang="ru-RU" smtClean="0">
              <a:latin typeface="Times New Roman" panose="02020603050405020304" pitchFamily="18" charset="0"/>
            </a:endParaRPr>
          </a:p>
        </p:txBody>
      </p:sp>
      <p:sp>
        <p:nvSpPr>
          <p:cNvPr id="15363" name="Text Box 2" descr="bears007"/>
          <p:cNvSpPr txBox="1">
            <a:spLocks noChangeArrowheads="1"/>
          </p:cNvSpPr>
          <p:nvPr/>
        </p:nvSpPr>
        <p:spPr bwMode="auto">
          <a:xfrm>
            <a:off x="436563" y="346075"/>
            <a:ext cx="8347075" cy="708025"/>
          </a:xfrm>
          <a:prstGeom prst="rect">
            <a:avLst/>
          </a:prstGeom>
          <a:blipFill dpi="0" rotWithShape="0">
            <a:blip r:embed="rId3">
              <a:alphaModFix amt="0"/>
            </a:blip>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ru-RU" altLang="ru-RU" sz="2000" b="1">
                <a:solidFill>
                  <a:srgbClr val="002060"/>
                </a:solidFill>
                <a:latin typeface="Times New Roman" panose="02020603050405020304" pitchFamily="18" charset="0"/>
              </a:rPr>
              <a:t>Фирманинг мақсади фойдани максималлаштириш бўлгани учун биз чекли даромадни чекли харажатга тенглаштириб ёзамиз:</a:t>
            </a:r>
          </a:p>
        </p:txBody>
      </p:sp>
      <p:sp>
        <p:nvSpPr>
          <p:cNvPr id="15364" name="Rectangle 20"/>
          <p:cNvSpPr>
            <a:spLocks noChangeArrowheads="1"/>
          </p:cNvSpPr>
          <p:nvPr/>
        </p:nvSpPr>
        <p:spPr bwMode="auto">
          <a:xfrm>
            <a:off x="0" y="33861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5365" name="Object 19"/>
          <p:cNvGraphicFramePr>
            <a:graphicFrameLocks noChangeAspect="1"/>
          </p:cNvGraphicFramePr>
          <p:nvPr/>
        </p:nvGraphicFramePr>
        <p:xfrm>
          <a:off x="2120900" y="1420813"/>
          <a:ext cx="5053013" cy="823912"/>
        </p:xfrm>
        <a:graphic>
          <a:graphicData uri="http://schemas.openxmlformats.org/presentationml/2006/ole">
            <mc:AlternateContent xmlns:mc="http://schemas.openxmlformats.org/markup-compatibility/2006">
              <mc:Choice xmlns:v="urn:schemas-microsoft-com:vml" Requires="v">
                <p:oleObj spid="_x0000_s15375" name="Формула" r:id="rId4" imgW="1459866" imgH="444307" progId="Equation.3">
                  <p:embed/>
                </p:oleObj>
              </mc:Choice>
              <mc:Fallback>
                <p:oleObj name="Формула" r:id="rId4" imgW="1459866" imgH="444307" progId="Equation.3">
                  <p:embed/>
                  <p:pic>
                    <p:nvPicPr>
                      <p:cNvPr id="0" name="Object 19"/>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20900" y="1420813"/>
                        <a:ext cx="5053013" cy="823912"/>
                      </a:xfrm>
                      <a:prstGeom prst="rect">
                        <a:avLst/>
                      </a:prstGeom>
                      <a:solidFill>
                        <a:srgbClr val="DEEBF7"/>
                      </a:solidFill>
                      <a:ln w="9525">
                        <a:solidFill>
                          <a:srgbClr val="FF0D13"/>
                        </a:solidFill>
                        <a:miter lim="800000"/>
                        <a:headEnd/>
                        <a:tailEnd/>
                      </a:ln>
                    </p:spPr>
                  </p:pic>
                </p:oleObj>
              </mc:Fallback>
            </mc:AlternateContent>
          </a:graphicData>
        </a:graphic>
      </p:graphicFrame>
      <p:sp>
        <p:nvSpPr>
          <p:cNvPr id="15366" name="Rectangle 22"/>
          <p:cNvSpPr>
            <a:spLocks noChangeArrowheads="1"/>
          </p:cNvSpPr>
          <p:nvPr/>
        </p:nvSpPr>
        <p:spPr bwMode="auto">
          <a:xfrm>
            <a:off x="0" y="339090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5367" name="Object 21"/>
          <p:cNvGraphicFramePr>
            <a:graphicFrameLocks noChangeAspect="1"/>
          </p:cNvGraphicFramePr>
          <p:nvPr/>
        </p:nvGraphicFramePr>
        <p:xfrm>
          <a:off x="2120900" y="2489200"/>
          <a:ext cx="5053013" cy="803275"/>
        </p:xfrm>
        <a:graphic>
          <a:graphicData uri="http://schemas.openxmlformats.org/presentationml/2006/ole">
            <mc:AlternateContent xmlns:mc="http://schemas.openxmlformats.org/markup-compatibility/2006">
              <mc:Choice xmlns:v="urn:schemas-microsoft-com:vml" Requires="v">
                <p:oleObj spid="_x0000_s15376" name="Формула" r:id="rId6" imgW="1028254" imgH="444307" progId="Equation.3">
                  <p:embed/>
                </p:oleObj>
              </mc:Choice>
              <mc:Fallback>
                <p:oleObj name="Формула" r:id="rId6" imgW="1028254" imgH="444307" progId="Equation.3">
                  <p:embed/>
                  <p:pic>
                    <p:nvPicPr>
                      <p:cNvPr id="0" name="Object 2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20900" y="2489200"/>
                        <a:ext cx="5053013" cy="803275"/>
                      </a:xfrm>
                      <a:prstGeom prst="rect">
                        <a:avLst/>
                      </a:prstGeom>
                      <a:solidFill>
                        <a:srgbClr val="DEEBF7"/>
                      </a:solidFill>
                      <a:ln w="9525">
                        <a:solidFill>
                          <a:srgbClr val="FF0D13"/>
                        </a:solidFill>
                        <a:miter lim="800000"/>
                        <a:headEnd/>
                        <a:tailEnd/>
                      </a:ln>
                    </p:spPr>
                  </p:pic>
                </p:oleObj>
              </mc:Fallback>
            </mc:AlternateContent>
          </a:graphicData>
        </a:graphic>
      </p:graphicFrame>
      <p:sp>
        <p:nvSpPr>
          <p:cNvPr id="15368" name="Text Box 23" descr="Водяные капли"/>
          <p:cNvSpPr txBox="1">
            <a:spLocks noChangeArrowheads="1"/>
          </p:cNvSpPr>
          <p:nvPr/>
        </p:nvSpPr>
        <p:spPr bwMode="auto">
          <a:xfrm>
            <a:off x="509588" y="3440113"/>
            <a:ext cx="8274050" cy="1508125"/>
          </a:xfrm>
          <a:prstGeom prst="rect">
            <a:avLst/>
          </a:prstGeom>
          <a:blipFill dpi="0" rotWithShape="0">
            <a:blip r:embed="rId8">
              <a:alphaModFix amt="28000"/>
            </a:blip>
            <a:srcRect/>
            <a:tile tx="0" ty="0" sx="100000" sy="100000" flip="none" algn="tl"/>
          </a:blip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ru-RU" altLang="ru-RU">
                <a:latin typeface="Times New Roman" panose="02020603050405020304" pitchFamily="18" charset="0"/>
              </a:rPr>
              <a:t>Ушбу формула монопол нарх белгилашда </a:t>
            </a:r>
            <a:r>
              <a:rPr lang="ru-RU" altLang="ru-RU" b="1">
                <a:latin typeface="Times New Roman" panose="02020603050405020304" pitchFamily="18" charset="0"/>
              </a:rPr>
              <a:t>«Бош бармоқ» </a:t>
            </a:r>
            <a:r>
              <a:rPr lang="ru-RU" altLang="ru-RU">
                <a:latin typeface="Times New Roman" panose="02020603050405020304" pitchFamily="18" charset="0"/>
              </a:rPr>
              <a:t>қоидаси номи билан юритилади (эсдан чиқармаслик керак, демак ифоданинг ўнг томони </a:t>
            </a:r>
            <a:r>
              <a:rPr lang="uz-Cyrl-UZ" altLang="ru-RU">
                <a:latin typeface="Times New Roman" panose="02020603050405020304" pitchFamily="18" charset="0"/>
              </a:rPr>
              <a:t>ҳ</a:t>
            </a:r>
            <a:r>
              <a:rPr lang="ru-RU" altLang="ru-RU">
                <a:latin typeface="Times New Roman" panose="02020603050405020304" pitchFamily="18" charset="0"/>
              </a:rPr>
              <a:t>ар доим мусбат). тенгламанинг чап томонидаги ифода</a:t>
            </a:r>
            <a:r>
              <a:rPr lang="en-US" altLang="ru-RU">
                <a:latin typeface="Times New Roman" panose="02020603050405020304" pitchFamily="18" charset="0"/>
              </a:rPr>
              <a:t> </a:t>
            </a:r>
            <a:r>
              <a:rPr lang="ru-RU" altLang="ru-RU">
                <a:latin typeface="Times New Roman" panose="02020603050405020304" pitchFamily="18" charset="0"/>
              </a:rPr>
              <a:t>нархнинг чекли харажатдан  қанчалик юқори эканлигини</a:t>
            </a:r>
            <a:r>
              <a:rPr lang="en-US" altLang="ru-RU">
                <a:latin typeface="Times New Roman" panose="02020603050405020304" pitchFamily="18" charset="0"/>
              </a:rPr>
              <a:t> </a:t>
            </a:r>
            <a:r>
              <a:rPr lang="ru-RU" altLang="ru-RU">
                <a:latin typeface="Times New Roman" panose="02020603050405020304" pitchFamily="18" charset="0"/>
              </a:rPr>
              <a:t>ва бу фарқ тескари олинган манфий эластиклик коэффициентига тенг.</a:t>
            </a:r>
            <a:endParaRPr lang="ru-RU" altLang="ru-RU" sz="2000">
              <a:latin typeface="Times New Roman" panose="02020603050405020304" pitchFamily="18" charset="0"/>
            </a:endParaRPr>
          </a:p>
        </p:txBody>
      </p:sp>
      <p:graphicFrame>
        <p:nvGraphicFramePr>
          <p:cNvPr id="15369" name="Object 24"/>
          <p:cNvGraphicFramePr>
            <a:graphicFrameLocks noChangeAspect="1"/>
          </p:cNvGraphicFramePr>
          <p:nvPr/>
        </p:nvGraphicFramePr>
        <p:xfrm>
          <a:off x="2119313" y="5499100"/>
          <a:ext cx="5054600" cy="912813"/>
        </p:xfrm>
        <a:graphic>
          <a:graphicData uri="http://schemas.openxmlformats.org/presentationml/2006/ole">
            <mc:AlternateContent xmlns:mc="http://schemas.openxmlformats.org/markup-compatibility/2006">
              <mc:Choice xmlns:v="urn:schemas-microsoft-com:vml" Requires="v">
                <p:oleObj spid="_x0000_s15377" name="Формула" r:id="rId9" imgW="876300" imgH="711200" progId="Equation.3">
                  <p:embed/>
                </p:oleObj>
              </mc:Choice>
              <mc:Fallback>
                <p:oleObj name="Формула" r:id="rId9" imgW="876300" imgH="711200" progId="Equation.3">
                  <p:embed/>
                  <p:pic>
                    <p:nvPicPr>
                      <p:cNvPr id="0" name="Object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9313" y="5499100"/>
                        <a:ext cx="5054600" cy="912813"/>
                      </a:xfrm>
                      <a:prstGeom prst="rect">
                        <a:avLst/>
                      </a:prstGeom>
                      <a:solidFill>
                        <a:srgbClr val="DEEBF7"/>
                      </a:solidFill>
                      <a:ln w="9525">
                        <a:solidFill>
                          <a:srgbClr val="FF0D13"/>
                        </a:solidFill>
                        <a:miter lim="800000"/>
                        <a:headEnd/>
                        <a:tailEnd/>
                      </a:ln>
                    </p:spPr>
                  </p:pic>
                </p:oleObj>
              </mc:Fallback>
            </mc:AlternateContent>
          </a:graphicData>
        </a:graphic>
      </p:graphicFrame>
      <p:sp>
        <p:nvSpPr>
          <p:cNvPr id="12" name="Прямоугольник 11"/>
          <p:cNvSpPr/>
          <p:nvPr/>
        </p:nvSpPr>
        <p:spPr>
          <a:xfrm>
            <a:off x="2724150" y="6735763"/>
            <a:ext cx="5345113" cy="276225"/>
          </a:xfrm>
          <a:prstGeom prst="rect">
            <a:avLst/>
          </a:prstGeom>
          <a:solidFill>
            <a:schemeClr val="accent1">
              <a:lumMod val="20000"/>
              <a:lumOff val="80000"/>
            </a:schemeClr>
          </a:solidFill>
        </p:spPr>
        <p:txBody>
          <a:bodyPr>
            <a:spAutoFit/>
          </a:bodyPr>
          <a:lstStyle/>
          <a:p>
            <a:pPr algn="r" eaLnBrk="1" fontAlgn="auto" hangingPunct="1">
              <a:spcBef>
                <a:spcPts val="0"/>
              </a:spcBef>
              <a:spcAft>
                <a:spcPts val="0"/>
              </a:spcAft>
              <a:defRPr/>
            </a:pPr>
            <a:r>
              <a:rPr lang="en-GB" sz="1200" dirty="0" err="1">
                <a:latin typeface="Times New Roman" pitchFamily="18" charset="0"/>
                <a:cs typeface="Times New Roman" pitchFamily="18" charset="0"/>
              </a:rPr>
              <a:t>Hamma</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narsani</a:t>
            </a:r>
            <a:r>
              <a:rPr lang="en-GB" sz="1200" dirty="0">
                <a:latin typeface="Times New Roman" pitchFamily="18" charset="0"/>
                <a:cs typeface="Times New Roman" pitchFamily="18" charset="0"/>
              </a:rPr>
              <a:t> boy </a:t>
            </a:r>
            <a:r>
              <a:rPr lang="en-GB" sz="1200" dirty="0" err="1">
                <a:latin typeface="Times New Roman" pitchFamily="18" charset="0"/>
                <a:cs typeface="Times New Roman" pitchFamily="18" charset="0"/>
              </a:rPr>
              <a:t>berilgan</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taqdirda</a:t>
            </a:r>
            <a:r>
              <a:rPr lang="en-GB" sz="1200" dirty="0">
                <a:latin typeface="Times New Roman" pitchFamily="18" charset="0"/>
                <a:cs typeface="Times New Roman" pitchFamily="18" charset="0"/>
              </a:rPr>
              <a:t> ham </a:t>
            </a:r>
            <a:r>
              <a:rPr lang="en-GB" sz="1200" dirty="0" err="1">
                <a:latin typeface="Times New Roman" pitchFamily="18" charset="0"/>
                <a:cs typeface="Times New Roman" pitchFamily="18" charset="0"/>
              </a:rPr>
              <a:t>hali</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oldinda</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kelajak</a:t>
            </a:r>
            <a:r>
              <a:rPr lang="en-GB" sz="1200" dirty="0">
                <a:latin typeface="Times New Roman" pitchFamily="18" charset="0"/>
                <a:cs typeface="Times New Roman" pitchFamily="18" charset="0"/>
              </a:rPr>
              <a:t> bor</a:t>
            </a:r>
            <a:r>
              <a:rPr lang="en-GB" sz="1200" b="1" dirty="0">
                <a:latin typeface="Times New Roman" pitchFamily="18" charset="0"/>
                <a:cs typeface="Times New Roman" pitchFamily="18" charset="0"/>
              </a:rPr>
              <a:t>. </a:t>
            </a:r>
            <a:r>
              <a:rPr lang="ru-RU" sz="1200" b="1" dirty="0">
                <a:latin typeface="Times New Roman" pitchFamily="18" charset="0"/>
                <a:cs typeface="Times New Roman" pitchFamily="18" charset="0"/>
              </a:rPr>
              <a:t> </a:t>
            </a:r>
            <a:r>
              <a:rPr lang="en-GB" sz="1200" b="1" dirty="0">
                <a:latin typeface="Times New Roman" pitchFamily="18" charset="0"/>
                <a:cs typeface="Times New Roman" pitchFamily="18" charset="0"/>
              </a:rPr>
              <a:t>K. BOUVI </a:t>
            </a:r>
          </a:p>
        </p:txBody>
      </p:sp>
      <p:sp>
        <p:nvSpPr>
          <p:cNvPr id="15371" name="Прямоугольник 1"/>
          <p:cNvSpPr>
            <a:spLocks noChangeArrowheads="1"/>
          </p:cNvSpPr>
          <p:nvPr/>
        </p:nvSpPr>
        <p:spPr bwMode="auto">
          <a:xfrm>
            <a:off x="509588" y="4962525"/>
            <a:ext cx="8274050" cy="36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ru-RU" altLang="ru-RU" b="1">
                <a:solidFill>
                  <a:srgbClr val="7030A0"/>
                </a:solidFill>
                <a:latin typeface="Times New Roman" panose="02020603050405020304" pitchFamily="18" charset="0"/>
              </a:rPr>
              <a:t>Тенгликни нархга бо</a:t>
            </a:r>
            <a:r>
              <a:rPr lang="uz-Cyrl-UZ" altLang="ru-RU" b="1">
                <a:solidFill>
                  <a:srgbClr val="7030A0"/>
                </a:solidFill>
                <a:latin typeface="Times New Roman" panose="02020603050405020304" pitchFamily="18" charset="0"/>
              </a:rPr>
              <a:t>ғ</a:t>
            </a:r>
            <a:r>
              <a:rPr lang="ru-RU" altLang="ru-RU" b="1">
                <a:solidFill>
                  <a:srgbClr val="7030A0"/>
                </a:solidFill>
                <a:latin typeface="Times New Roman" panose="02020603050405020304" pitchFamily="18" charset="0"/>
              </a:rPr>
              <a:t>лиқ </a:t>
            </a:r>
            <a:r>
              <a:rPr lang="uz-Cyrl-UZ" altLang="ru-RU" b="1">
                <a:solidFill>
                  <a:srgbClr val="7030A0"/>
                </a:solidFill>
                <a:latin typeface="Times New Roman" panose="02020603050405020304" pitchFamily="18" charset="0"/>
              </a:rPr>
              <a:t>ҳ</a:t>
            </a:r>
            <a:r>
              <a:rPr lang="ru-RU" altLang="ru-RU" b="1">
                <a:solidFill>
                  <a:srgbClr val="7030A0"/>
                </a:solidFill>
                <a:latin typeface="Times New Roman" panose="02020603050405020304" pitchFamily="18" charset="0"/>
              </a:rPr>
              <a:t>олда қуйидагича </a:t>
            </a:r>
            <a:r>
              <a:rPr lang="uz-Cyrl-UZ" altLang="ru-RU" b="1">
                <a:solidFill>
                  <a:srgbClr val="7030A0"/>
                </a:solidFill>
                <a:latin typeface="Times New Roman" panose="02020603050405020304" pitchFamily="18" charset="0"/>
              </a:rPr>
              <a:t>ҳ</a:t>
            </a:r>
            <a:r>
              <a:rPr lang="ru-RU" altLang="ru-RU" b="1">
                <a:solidFill>
                  <a:srgbClr val="7030A0"/>
                </a:solidFill>
                <a:latin typeface="Times New Roman" panose="02020603050405020304" pitchFamily="18" charset="0"/>
              </a:rPr>
              <a:t>ам ёзиш мумкин:</a:t>
            </a: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6A649958-8864-46A4-AE0A-E0B3FF4E6A35}" type="slidenum">
              <a:rPr lang="ru-RU" altLang="ru-RU" smtClean="0">
                <a:latin typeface="Arial" panose="020B0604020202020204" pitchFamily="34" charset="0"/>
              </a:rPr>
              <a:pPr fontAlgn="base">
                <a:spcBef>
                  <a:spcPct val="0"/>
                </a:spcBef>
                <a:spcAft>
                  <a:spcPct val="0"/>
                </a:spcAft>
              </a:pPr>
              <a:t>12</a:t>
            </a:fld>
            <a:endParaRPr lang="ru-RU" altLang="ru-RU" smtClean="0">
              <a:latin typeface="Arial" panose="020B0604020202020204" pitchFamily="34" charset="0"/>
            </a:endParaRPr>
          </a:p>
        </p:txBody>
      </p:sp>
      <p:sp>
        <p:nvSpPr>
          <p:cNvPr id="1638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16388" name="Rectangle 25"/>
          <p:cNvSpPr>
            <a:spLocks noChangeArrowheads="1"/>
          </p:cNvSpPr>
          <p:nvPr/>
        </p:nvSpPr>
        <p:spPr bwMode="auto">
          <a:xfrm>
            <a:off x="0" y="33861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6389" name="Object 24"/>
          <p:cNvGraphicFramePr>
            <a:graphicFrameLocks noChangeAspect="1"/>
          </p:cNvGraphicFramePr>
          <p:nvPr/>
        </p:nvGraphicFramePr>
        <p:xfrm>
          <a:off x="1079500" y="4113213"/>
          <a:ext cx="7164388" cy="876300"/>
        </p:xfrm>
        <a:graphic>
          <a:graphicData uri="http://schemas.openxmlformats.org/presentationml/2006/ole">
            <mc:AlternateContent xmlns:mc="http://schemas.openxmlformats.org/markup-compatibility/2006">
              <mc:Choice xmlns:v="urn:schemas-microsoft-com:vml" Requires="v">
                <p:oleObj spid="_x0000_s16394" name="Формула" r:id="rId3" imgW="1333500" imgH="444500" progId="Equation.3">
                  <p:embed/>
                </p:oleObj>
              </mc:Choice>
              <mc:Fallback>
                <p:oleObj name="Формула" r:id="rId3" imgW="1333500" imgH="444500" progId="Equation.3">
                  <p:embed/>
                  <p:pic>
                    <p:nvPicPr>
                      <p:cNvPr id="0" name="Object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500" y="4113213"/>
                        <a:ext cx="7164388" cy="876300"/>
                      </a:xfrm>
                      <a:prstGeom prst="rect">
                        <a:avLst/>
                      </a:prstGeom>
                      <a:solidFill>
                        <a:srgbClr val="DEEBF7"/>
                      </a:solidFill>
                      <a:ln w="9525">
                        <a:solidFill>
                          <a:srgbClr val="E32970"/>
                        </a:solidFill>
                        <a:miter lim="800000"/>
                        <a:headEnd/>
                        <a:tailEnd/>
                      </a:ln>
                    </p:spPr>
                  </p:pic>
                </p:oleObj>
              </mc:Fallback>
            </mc:AlternateContent>
          </a:graphicData>
        </a:graphic>
      </p:graphicFrame>
      <p:sp>
        <p:nvSpPr>
          <p:cNvPr id="16390" name="Rectangle 26"/>
          <p:cNvSpPr>
            <a:spLocks noChangeArrowheads="1"/>
          </p:cNvSpPr>
          <p:nvPr/>
        </p:nvSpPr>
        <p:spPr bwMode="auto">
          <a:xfrm>
            <a:off x="1300163" y="4948238"/>
            <a:ext cx="6723062" cy="171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ru-RU" altLang="ru-RU" b="1" i="1" u="sng">
                <a:solidFill>
                  <a:schemeClr val="tx2"/>
                </a:solidFill>
                <a:latin typeface="Times New Roman" panose="02020603050405020304" pitchFamily="18" charset="0"/>
                <a:cs typeface="Times New Roman" panose="02020603050405020304" pitchFamily="18" charset="0"/>
              </a:rPr>
              <a:t>Бу</a:t>
            </a:r>
            <a:r>
              <a:rPr lang="en-US" altLang="ru-RU" b="1" i="1" u="sng">
                <a:solidFill>
                  <a:schemeClr val="tx2"/>
                </a:solidFill>
                <a:latin typeface="Times New Roman" panose="02020603050405020304" pitchFamily="18" charset="0"/>
                <a:cs typeface="Times New Roman" panose="02020603050405020304" pitchFamily="18" charset="0"/>
              </a:rPr>
              <a:t> </a:t>
            </a:r>
            <a:r>
              <a:rPr lang="ru-RU" altLang="ru-RU" b="1" i="1" u="sng">
                <a:solidFill>
                  <a:schemeClr val="tx2"/>
                </a:solidFill>
                <a:latin typeface="Times New Roman" panose="02020603050405020304" pitchFamily="18" charset="0"/>
                <a:cs typeface="Times New Roman" panose="02020603050405020304" pitchFamily="18" charset="0"/>
              </a:rPr>
              <a:t>ерда:</a:t>
            </a:r>
            <a:br>
              <a:rPr lang="ru-RU" altLang="ru-RU" b="1" i="1" u="sng">
                <a:solidFill>
                  <a:schemeClr val="tx2"/>
                </a:solidFill>
                <a:latin typeface="Times New Roman" panose="02020603050405020304" pitchFamily="18" charset="0"/>
                <a:cs typeface="Times New Roman" panose="02020603050405020304" pitchFamily="18" charset="0"/>
              </a:rPr>
            </a:br>
            <a:r>
              <a:rPr lang="ru-RU" altLang="ru-RU" b="1" i="1">
                <a:solidFill>
                  <a:schemeClr val="tx2"/>
                </a:solidFill>
                <a:latin typeface="Times New Roman" panose="02020603050405020304" pitchFamily="18" charset="0"/>
                <a:cs typeface="Times New Roman" panose="02020603050405020304" pitchFamily="18" charset="0"/>
              </a:rPr>
              <a:t>	</a:t>
            </a:r>
            <a:r>
              <a:rPr lang="en-US" altLang="ru-RU" b="1" i="1">
                <a:solidFill>
                  <a:srgbClr val="7030A0"/>
                </a:solidFill>
                <a:latin typeface="Times New Roman" panose="02020603050405020304" pitchFamily="18" charset="0"/>
                <a:cs typeface="Times New Roman" panose="02020603050405020304" pitchFamily="18" charset="0"/>
              </a:rPr>
              <a:t>L</a:t>
            </a:r>
            <a:r>
              <a:rPr lang="uz-Cyrl-UZ" altLang="ru-RU" b="1" i="1">
                <a:solidFill>
                  <a:srgbClr val="7030A0"/>
                </a:solidFill>
                <a:latin typeface="Times New Roman" panose="02020603050405020304" pitchFamily="18" charset="0"/>
                <a:cs typeface="Times New Roman" panose="02020603050405020304" pitchFamily="18" charset="0"/>
              </a:rPr>
              <a:t> </a:t>
            </a:r>
            <a:r>
              <a:rPr lang="ru-RU" altLang="ru-RU" b="1" i="1">
                <a:solidFill>
                  <a:schemeClr val="tx2"/>
                </a:solidFill>
                <a:latin typeface="Times New Roman" panose="02020603050405020304" pitchFamily="18" charset="0"/>
                <a:cs typeface="Times New Roman" panose="02020603050405020304" pitchFamily="18" charset="0"/>
              </a:rPr>
              <a:t>– монопол ҳокимиятнинг Лернер индекси;</a:t>
            </a:r>
            <a:br>
              <a:rPr lang="ru-RU" altLang="ru-RU" b="1" i="1">
                <a:solidFill>
                  <a:schemeClr val="tx2"/>
                </a:solidFill>
                <a:latin typeface="Times New Roman" panose="02020603050405020304" pitchFamily="18" charset="0"/>
                <a:cs typeface="Times New Roman" panose="02020603050405020304" pitchFamily="18" charset="0"/>
              </a:rPr>
            </a:br>
            <a:r>
              <a:rPr lang="ru-RU" altLang="ru-RU" b="1" i="1">
                <a:solidFill>
                  <a:schemeClr val="tx2"/>
                </a:solidFill>
                <a:latin typeface="Times New Roman" panose="02020603050405020304" pitchFamily="18" charset="0"/>
                <a:cs typeface="Times New Roman" panose="02020603050405020304" pitchFamily="18" charset="0"/>
              </a:rPr>
              <a:t>	</a:t>
            </a:r>
            <a:r>
              <a:rPr lang="en-US" altLang="ru-RU" b="1" i="1">
                <a:solidFill>
                  <a:srgbClr val="7030A0"/>
                </a:solidFill>
                <a:latin typeface="Times New Roman" panose="02020603050405020304" pitchFamily="18" charset="0"/>
                <a:cs typeface="Times New Roman" panose="02020603050405020304" pitchFamily="18" charset="0"/>
              </a:rPr>
              <a:t>P</a:t>
            </a:r>
            <a:r>
              <a:rPr lang="en-US" altLang="ru-RU" b="1" i="1" baseline="-25000">
                <a:solidFill>
                  <a:srgbClr val="7030A0"/>
                </a:solidFill>
                <a:latin typeface="Times New Roman" panose="02020603050405020304" pitchFamily="18" charset="0"/>
                <a:cs typeface="Times New Roman" panose="02020603050405020304" pitchFamily="18" charset="0"/>
              </a:rPr>
              <a:t>m</a:t>
            </a:r>
            <a:r>
              <a:rPr lang="uz-Cyrl-UZ" altLang="ru-RU" b="1" i="1" baseline="-25000">
                <a:solidFill>
                  <a:srgbClr val="000000"/>
                </a:solidFill>
                <a:latin typeface="Times New Roman" panose="02020603050405020304" pitchFamily="18" charset="0"/>
                <a:cs typeface="Times New Roman" panose="02020603050405020304" pitchFamily="18" charset="0"/>
              </a:rPr>
              <a:t> </a:t>
            </a:r>
            <a:r>
              <a:rPr lang="ru-RU" altLang="ru-RU" b="1" i="1">
                <a:solidFill>
                  <a:schemeClr val="tx2"/>
                </a:solidFill>
                <a:latin typeface="Times New Roman" panose="02020603050405020304" pitchFamily="18" charset="0"/>
                <a:cs typeface="Times New Roman" panose="02020603050405020304" pitchFamily="18" charset="0"/>
              </a:rPr>
              <a:t>– монопол</a:t>
            </a:r>
            <a:r>
              <a:rPr lang="en-US" altLang="ru-RU" b="1" i="1">
                <a:solidFill>
                  <a:schemeClr val="tx2"/>
                </a:solidFill>
                <a:latin typeface="Times New Roman" panose="02020603050405020304" pitchFamily="18" charset="0"/>
                <a:cs typeface="Times New Roman" panose="02020603050405020304" pitchFamily="18" charset="0"/>
              </a:rPr>
              <a:t> </a:t>
            </a:r>
            <a:r>
              <a:rPr lang="ru-RU" altLang="ru-RU" b="1" i="1">
                <a:solidFill>
                  <a:schemeClr val="tx2"/>
                </a:solidFill>
                <a:latin typeface="Times New Roman" panose="02020603050405020304" pitchFamily="18" charset="0"/>
                <a:cs typeface="Times New Roman" panose="02020603050405020304" pitchFamily="18" charset="0"/>
              </a:rPr>
              <a:t>нарх; </a:t>
            </a:r>
            <a:br>
              <a:rPr lang="ru-RU" altLang="ru-RU" b="1" i="1">
                <a:solidFill>
                  <a:schemeClr val="tx2"/>
                </a:solidFill>
                <a:latin typeface="Times New Roman" panose="02020603050405020304" pitchFamily="18" charset="0"/>
                <a:cs typeface="Times New Roman" panose="02020603050405020304" pitchFamily="18" charset="0"/>
              </a:rPr>
            </a:br>
            <a:r>
              <a:rPr lang="ru-RU" altLang="ru-RU" b="1" i="1">
                <a:solidFill>
                  <a:schemeClr val="tx2"/>
                </a:solidFill>
                <a:latin typeface="Times New Roman" panose="02020603050405020304" pitchFamily="18" charset="0"/>
                <a:cs typeface="Times New Roman" panose="02020603050405020304" pitchFamily="18" charset="0"/>
              </a:rPr>
              <a:t>	</a:t>
            </a:r>
            <a:r>
              <a:rPr lang="en-US" altLang="ru-RU" b="1" i="1">
                <a:solidFill>
                  <a:srgbClr val="7030A0"/>
                </a:solidFill>
                <a:latin typeface="Times New Roman" panose="02020603050405020304" pitchFamily="18" charset="0"/>
                <a:cs typeface="Times New Roman" panose="02020603050405020304" pitchFamily="18" charset="0"/>
              </a:rPr>
              <a:t>MC</a:t>
            </a:r>
            <a:r>
              <a:rPr lang="uz-Cyrl-UZ" altLang="ru-RU" b="1" i="1">
                <a:solidFill>
                  <a:srgbClr val="000000"/>
                </a:solidFill>
                <a:latin typeface="Times New Roman" panose="02020603050405020304" pitchFamily="18" charset="0"/>
                <a:cs typeface="Times New Roman" panose="02020603050405020304" pitchFamily="18" charset="0"/>
              </a:rPr>
              <a:t> </a:t>
            </a:r>
            <a:r>
              <a:rPr lang="ru-RU" altLang="ru-RU" b="1" i="1">
                <a:solidFill>
                  <a:schemeClr val="tx2"/>
                </a:solidFill>
                <a:latin typeface="Times New Roman" panose="02020603050405020304" pitchFamily="18" charset="0"/>
                <a:cs typeface="Times New Roman" panose="02020603050405020304" pitchFamily="18" charset="0"/>
              </a:rPr>
              <a:t>– чекли харажат;</a:t>
            </a:r>
            <a:br>
              <a:rPr lang="ru-RU" altLang="ru-RU" b="1" i="1">
                <a:solidFill>
                  <a:schemeClr val="tx2"/>
                </a:solidFill>
                <a:latin typeface="Times New Roman" panose="02020603050405020304" pitchFamily="18" charset="0"/>
                <a:cs typeface="Times New Roman" panose="02020603050405020304" pitchFamily="18" charset="0"/>
              </a:rPr>
            </a:br>
            <a:r>
              <a:rPr lang="ru-RU" altLang="ru-RU" b="1" i="1">
                <a:solidFill>
                  <a:schemeClr val="tx2"/>
                </a:solidFill>
                <a:latin typeface="Times New Roman" panose="02020603050405020304" pitchFamily="18" charset="0"/>
                <a:cs typeface="Times New Roman" panose="02020603050405020304" pitchFamily="18" charset="0"/>
              </a:rPr>
              <a:t>	</a:t>
            </a:r>
            <a:r>
              <a:rPr lang="en-US" altLang="ru-RU" b="1">
                <a:solidFill>
                  <a:srgbClr val="7030A0"/>
                </a:solidFill>
                <a:latin typeface="Times New Roman" panose="02020603050405020304" pitchFamily="18" charset="0"/>
                <a:cs typeface="Times New Roman" panose="02020603050405020304" pitchFamily="18" charset="0"/>
              </a:rPr>
              <a:t>E</a:t>
            </a:r>
            <a:r>
              <a:rPr lang="en-US" altLang="ru-RU" b="1" baseline="30000">
                <a:solidFill>
                  <a:srgbClr val="7030A0"/>
                </a:solidFill>
                <a:latin typeface="Times New Roman" panose="02020603050405020304" pitchFamily="18" charset="0"/>
                <a:cs typeface="Times New Roman" panose="02020603050405020304" pitchFamily="18" charset="0"/>
              </a:rPr>
              <a:t>d</a:t>
            </a:r>
            <a:r>
              <a:rPr lang="en-US" altLang="ru-RU" b="1" baseline="-25000">
                <a:solidFill>
                  <a:srgbClr val="7030A0"/>
                </a:solidFill>
                <a:latin typeface="Times New Roman" panose="02020603050405020304" pitchFamily="18" charset="0"/>
                <a:cs typeface="Times New Roman" panose="02020603050405020304" pitchFamily="18" charset="0"/>
              </a:rPr>
              <a:t>p</a:t>
            </a:r>
            <a:r>
              <a:rPr lang="uz-Cyrl-UZ" altLang="ru-RU" b="1" baseline="-25000">
                <a:solidFill>
                  <a:srgbClr val="000000"/>
                </a:solidFill>
                <a:latin typeface="Times New Roman" panose="02020603050405020304" pitchFamily="18" charset="0"/>
                <a:cs typeface="Times New Roman" panose="02020603050405020304" pitchFamily="18" charset="0"/>
              </a:rPr>
              <a:t> </a:t>
            </a:r>
            <a:r>
              <a:rPr lang="ru-RU" altLang="ru-RU" b="1" i="1">
                <a:solidFill>
                  <a:schemeClr val="tx2"/>
                </a:solidFill>
                <a:latin typeface="Times New Roman" panose="02020603050405020304" pitchFamily="18" charset="0"/>
                <a:cs typeface="Times New Roman" panose="02020603050405020304" pitchFamily="18" charset="0"/>
              </a:rPr>
              <a:t>– талабнинг нархга кўра эластиклиги.</a:t>
            </a:r>
          </a:p>
        </p:txBody>
      </p:sp>
      <p:sp>
        <p:nvSpPr>
          <p:cNvPr id="17415" name="Прямоугольник 1"/>
          <p:cNvSpPr>
            <a:spLocks noChangeArrowheads="1"/>
          </p:cNvSpPr>
          <p:nvPr/>
        </p:nvSpPr>
        <p:spPr bwMode="auto">
          <a:xfrm>
            <a:off x="433388" y="160338"/>
            <a:ext cx="8324850" cy="3738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fontAlgn="base">
              <a:spcBef>
                <a:spcPct val="0"/>
              </a:spcBef>
              <a:spcAft>
                <a:spcPct val="0"/>
              </a:spcAft>
              <a:defRPr>
                <a:solidFill>
                  <a:schemeClr val="tx1"/>
                </a:solidFill>
                <a:latin typeface="Calibri" panose="020F0502020204030204" pitchFamily="34" charset="0"/>
              </a:defRPr>
            </a:lvl6pPr>
            <a:lvl7pPr marL="2971800" indent="-228600" fontAlgn="base">
              <a:spcBef>
                <a:spcPct val="0"/>
              </a:spcBef>
              <a:spcAft>
                <a:spcPct val="0"/>
              </a:spcAft>
              <a:defRPr>
                <a:solidFill>
                  <a:schemeClr val="tx1"/>
                </a:solidFill>
                <a:latin typeface="Calibri" panose="020F0502020204030204" pitchFamily="34" charset="0"/>
              </a:defRPr>
            </a:lvl7pPr>
            <a:lvl8pPr marL="3429000" indent="-228600" fontAlgn="base">
              <a:spcBef>
                <a:spcPct val="0"/>
              </a:spcBef>
              <a:spcAft>
                <a:spcPct val="0"/>
              </a:spcAft>
              <a:defRPr>
                <a:solidFill>
                  <a:schemeClr val="tx1"/>
                </a:solidFill>
                <a:latin typeface="Calibri" panose="020F0502020204030204" pitchFamily="34" charset="0"/>
              </a:defRPr>
            </a:lvl8pPr>
            <a:lvl9pPr marL="3886200" indent="-228600" fontAlgn="base">
              <a:spcBef>
                <a:spcPct val="0"/>
              </a:spcBef>
              <a:spcAft>
                <a:spcPct val="0"/>
              </a:spcAft>
              <a:defRPr>
                <a:solidFill>
                  <a:schemeClr val="tx1"/>
                </a:solidFill>
                <a:latin typeface="Calibri" panose="020F0502020204030204" pitchFamily="34" charset="0"/>
              </a:defRPr>
            </a:lvl9pPr>
          </a:lstStyle>
          <a:p>
            <a:pPr algn="ctr" eaLnBrk="1" hangingPunct="1">
              <a:defRPr/>
            </a:pPr>
            <a:r>
              <a:rPr lang="ru-RU" altLang="ru-RU" sz="2400" b="1" dirty="0" err="1" smtClean="0">
                <a:solidFill>
                  <a:srgbClr val="002060"/>
                </a:solidFill>
                <a:latin typeface="Times New Roman" panose="02020603050405020304" pitchFamily="18" charset="0"/>
                <a:cs typeface="Times New Roman" panose="02020603050405020304" pitchFamily="18" charset="0"/>
              </a:rPr>
              <a:t>Монопол</a:t>
            </a:r>
            <a:r>
              <a:rPr lang="ru-RU" altLang="ru-RU" sz="2400" b="1" dirty="0" smtClean="0">
                <a:solidFill>
                  <a:srgbClr val="002060"/>
                </a:solidFill>
                <a:latin typeface="Times New Roman" panose="02020603050405020304" pitchFamily="18" charset="0"/>
                <a:cs typeface="Times New Roman" panose="02020603050405020304" pitchFamily="18" charset="0"/>
              </a:rPr>
              <a:t> </a:t>
            </a:r>
            <a:r>
              <a:rPr lang="ru-RU" altLang="ru-RU" sz="2400" b="1" dirty="0" err="1" smtClean="0">
                <a:solidFill>
                  <a:srgbClr val="002060"/>
                </a:solidFill>
                <a:latin typeface="Times New Roman" panose="02020603050405020304" pitchFamily="18" charset="0"/>
                <a:cs typeface="Times New Roman" panose="02020603050405020304" pitchFamily="18" charset="0"/>
              </a:rPr>
              <a:t>ҳокимият</a:t>
            </a:r>
            <a:r>
              <a:rPr lang="ru-RU" altLang="ru-RU" sz="2400" b="1" dirty="0" smtClean="0">
                <a:solidFill>
                  <a:srgbClr val="002060"/>
                </a:solidFill>
                <a:latin typeface="Times New Roman" panose="02020603050405020304" pitchFamily="18" charset="0"/>
                <a:cs typeface="Times New Roman" panose="02020603050405020304" pitchFamily="18" charset="0"/>
              </a:rPr>
              <a:t> </a:t>
            </a:r>
            <a:endParaRPr lang="en-US" altLang="ru-RU" sz="2400" b="1" dirty="0" smtClean="0">
              <a:solidFill>
                <a:srgbClr val="002060"/>
              </a:solidFill>
              <a:latin typeface="Times New Roman" panose="02020603050405020304" pitchFamily="18" charset="0"/>
              <a:cs typeface="Times New Roman" panose="02020603050405020304" pitchFamily="18" charset="0"/>
            </a:endParaRPr>
          </a:p>
          <a:p>
            <a:pPr algn="ctr" eaLnBrk="1" hangingPunct="1">
              <a:defRPr/>
            </a:pPr>
            <a:r>
              <a:rPr lang="ru-RU" altLang="ru-RU" sz="2400" b="1" dirty="0" err="1" smtClean="0">
                <a:solidFill>
                  <a:srgbClr val="002060"/>
                </a:solidFill>
                <a:latin typeface="Times New Roman" panose="02020603050405020304" pitchFamily="18" charset="0"/>
                <a:cs typeface="Times New Roman" panose="02020603050405020304" pitchFamily="18" charset="0"/>
              </a:rPr>
              <a:t>кўрсаткичи</a:t>
            </a:r>
            <a:endParaRPr lang="ru-RU" altLang="ru-RU" sz="2400" b="1" dirty="0" smtClean="0">
              <a:solidFill>
                <a:srgbClr val="002060"/>
              </a:solidFill>
              <a:latin typeface="Times New Roman" panose="02020603050405020304" pitchFamily="18" charset="0"/>
              <a:cs typeface="Times New Roman" panose="02020603050405020304" pitchFamily="18" charset="0"/>
            </a:endParaRPr>
          </a:p>
          <a:p>
            <a:pPr eaLnBrk="1" hangingPunct="1">
              <a:defRPr/>
            </a:pPr>
            <a:endParaRPr lang="ru-RU" altLang="ru-RU" sz="2000" b="1" dirty="0" smtClean="0">
              <a:solidFill>
                <a:srgbClr val="7030A0"/>
              </a:solidFill>
              <a:latin typeface="Times New Roman" panose="02020603050405020304" pitchFamily="18" charset="0"/>
              <a:cs typeface="Times New Roman" panose="02020603050405020304" pitchFamily="18" charset="0"/>
            </a:endParaRPr>
          </a:p>
          <a:p>
            <a:pPr indent="536575" algn="just" eaLnBrk="1" hangingPunct="1">
              <a:defRPr/>
            </a:pPr>
            <a:r>
              <a:rPr lang="ru-RU" altLang="ru-RU" dirty="0" err="1" smtClean="0">
                <a:latin typeface="Times New Roman" panose="02020603050405020304" pitchFamily="18" charset="0"/>
                <a:cs typeface="Times New Roman" panose="02020603050405020304" pitchFamily="18" charset="0"/>
              </a:rPr>
              <a:t>Рақобатлашган</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бозорда</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нарх</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чекли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харажатга</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тенг</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бўлиши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максимал</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фойда</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олишнинг</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зарурий</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шарти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эди</a:t>
            </a:r>
            <a:r>
              <a:rPr lang="ru-RU" altLang="ru-RU" dirty="0" smtClean="0">
                <a:latin typeface="Times New Roman" panose="02020603050405020304" pitchFamily="18" charset="0"/>
                <a:cs typeface="Times New Roman" panose="02020603050405020304" pitchFamily="18" charset="0"/>
              </a:rPr>
              <a:t>.</a:t>
            </a:r>
            <a:endParaRPr lang="ru-RU" altLang="ru-RU" sz="1600" dirty="0" smtClean="0">
              <a:latin typeface="Times New Roman" panose="02020603050405020304" pitchFamily="18" charset="0"/>
              <a:cs typeface="Times New Roman" panose="02020603050405020304" pitchFamily="18" charset="0"/>
            </a:endParaRPr>
          </a:p>
          <a:p>
            <a:pPr indent="536575" algn="just" eaLnBrk="1" hangingPunct="1">
              <a:defRPr/>
            </a:pPr>
            <a:r>
              <a:rPr lang="ru-RU" altLang="ru-RU" sz="1100" dirty="0" smtClean="0">
                <a:latin typeface="Times New Roman" panose="02020603050405020304" pitchFamily="18" charset="0"/>
                <a:cs typeface="Times New Roman" panose="02020603050405020304" pitchFamily="18" charset="0"/>
              </a:rPr>
              <a:t> </a:t>
            </a:r>
          </a:p>
          <a:p>
            <a:pPr indent="536575" algn="just" eaLnBrk="1" hangingPunct="1">
              <a:defRPr/>
            </a:pPr>
            <a:r>
              <a:rPr lang="ru-RU" altLang="ru-RU" dirty="0" err="1" smtClean="0">
                <a:latin typeface="Times New Roman" panose="02020603050405020304" pitchFamily="18" charset="0"/>
                <a:cs typeface="Times New Roman" panose="02020603050405020304" pitchFamily="18" charset="0"/>
              </a:rPr>
              <a:t>Монопол</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бозорда</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нарх</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чекли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харажатдан</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юқори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белгиланади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Ана</a:t>
            </a:r>
            <a:r>
              <a:rPr lang="ru-RU" altLang="ru-RU" dirty="0" smtClean="0">
                <a:latin typeface="Times New Roman" panose="02020603050405020304" pitchFamily="18" charset="0"/>
                <a:cs typeface="Times New Roman" panose="02020603050405020304" pitchFamily="18" charset="0"/>
              </a:rPr>
              <a:t> шу </a:t>
            </a:r>
            <a:r>
              <a:rPr lang="ru-RU" altLang="ru-RU" dirty="0" err="1" smtClean="0">
                <a:latin typeface="Times New Roman" panose="02020603050405020304" pitchFamily="18" charset="0"/>
                <a:cs typeface="Times New Roman" panose="02020603050405020304" pitchFamily="18" charset="0"/>
              </a:rPr>
              <a:t>фарқ</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яъни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фойдани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максималлаштирадиган</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нарх</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билан</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чекли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харажат</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ўртасидаги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фарқ</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монопол</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ҳокимиятни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ўлчаш</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усули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бўлиши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мумкин</a:t>
            </a:r>
            <a:r>
              <a:rPr lang="ru-RU" altLang="ru-RU" dirty="0" smtClean="0">
                <a:latin typeface="Times New Roman" panose="02020603050405020304" pitchFamily="18" charset="0"/>
                <a:cs typeface="Times New Roman" panose="02020603050405020304" pitchFamily="18" charset="0"/>
              </a:rPr>
              <a:t>. </a:t>
            </a:r>
          </a:p>
          <a:p>
            <a:pPr indent="536575" algn="just" eaLnBrk="1" hangingPunct="1">
              <a:defRPr/>
            </a:pPr>
            <a:endParaRPr lang="ru-RU" altLang="ru-RU" sz="1100" dirty="0" smtClean="0">
              <a:latin typeface="Times New Roman" panose="02020603050405020304" pitchFamily="18" charset="0"/>
              <a:cs typeface="Times New Roman" panose="02020603050405020304" pitchFamily="18" charset="0"/>
            </a:endParaRPr>
          </a:p>
          <a:p>
            <a:pPr indent="536575" algn="just" eaLnBrk="1" hangingPunct="1">
              <a:defRPr/>
            </a:pPr>
            <a:r>
              <a:rPr lang="ru-RU" altLang="ru-RU" dirty="0" err="1" smtClean="0">
                <a:latin typeface="Times New Roman" panose="02020603050405020304" pitchFamily="18" charset="0"/>
                <a:cs typeface="Times New Roman" panose="02020603050405020304" pitchFamily="18" charset="0"/>
              </a:rPr>
              <a:t>Монопол</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ҳокимиятни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худди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ушбу</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усулда</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аниқлашни</a:t>
            </a:r>
            <a:r>
              <a:rPr lang="ru-RU" altLang="ru-RU" dirty="0" smtClean="0">
                <a:latin typeface="Times New Roman" panose="02020603050405020304" pitchFamily="18" charset="0"/>
                <a:cs typeface="Times New Roman" panose="02020603050405020304" pitchFamily="18" charset="0"/>
              </a:rPr>
              <a:t> 1934 </a:t>
            </a:r>
            <a:r>
              <a:rPr lang="ru-RU" altLang="ru-RU" dirty="0" err="1" smtClean="0">
                <a:latin typeface="Times New Roman" panose="02020603050405020304" pitchFamily="18" charset="0"/>
                <a:cs typeface="Times New Roman" panose="02020603050405020304" pitchFamily="18" charset="0"/>
              </a:rPr>
              <a:t>йилда</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иқтисодчи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олим</a:t>
            </a:r>
            <a:r>
              <a:rPr lang="ru-RU" altLang="ru-RU" dirty="0" smtClean="0">
                <a:latin typeface="Times New Roman" panose="02020603050405020304" pitchFamily="18" charset="0"/>
                <a:cs typeface="Times New Roman" panose="02020603050405020304" pitchFamily="18" charset="0"/>
              </a:rPr>
              <a:t> </a:t>
            </a:r>
            <a:r>
              <a:rPr lang="ru-RU" altLang="ru-RU" b="1" u="sng" dirty="0" err="1" smtClean="0">
                <a:solidFill>
                  <a:srgbClr val="002060"/>
                </a:solidFill>
                <a:latin typeface="Times New Roman" panose="02020603050405020304" pitchFamily="18" charset="0"/>
                <a:cs typeface="Times New Roman" panose="02020603050405020304" pitchFamily="18" charset="0"/>
              </a:rPr>
              <a:t>Абба</a:t>
            </a:r>
            <a:r>
              <a:rPr lang="ru-RU" altLang="ru-RU" b="1" u="sng" dirty="0" smtClean="0">
                <a:solidFill>
                  <a:srgbClr val="002060"/>
                </a:solidFill>
                <a:latin typeface="Times New Roman" panose="02020603050405020304" pitchFamily="18" charset="0"/>
                <a:cs typeface="Times New Roman" panose="02020603050405020304" pitchFamily="18" charset="0"/>
              </a:rPr>
              <a:t> </a:t>
            </a:r>
            <a:r>
              <a:rPr lang="ru-RU" altLang="ru-RU" b="1" u="sng" dirty="0" err="1" smtClean="0">
                <a:solidFill>
                  <a:srgbClr val="002060"/>
                </a:solidFill>
                <a:latin typeface="Times New Roman" panose="02020603050405020304" pitchFamily="18" charset="0"/>
                <a:cs typeface="Times New Roman" panose="02020603050405020304" pitchFamily="18" charset="0"/>
              </a:rPr>
              <a:t>Лернер</a:t>
            </a:r>
            <a:r>
              <a:rPr lang="ru-RU" altLang="ru-RU" b="1"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томонидан</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таклиф</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қилинганлиги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учун</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бу</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кўрсат</a:t>
            </a:r>
            <a:r>
              <a:rPr lang="en-US" altLang="ru-RU" dirty="0" smtClean="0">
                <a:latin typeface="Times New Roman" panose="02020603050405020304" pitchFamily="18" charset="0"/>
                <a:cs typeface="Times New Roman" panose="02020603050405020304" pitchFamily="18" charset="0"/>
              </a:rPr>
              <a:t>r</a:t>
            </a:r>
            <a:r>
              <a:rPr lang="ru-RU" altLang="ru-RU" dirty="0" err="1" smtClean="0">
                <a:latin typeface="Times New Roman" panose="02020603050405020304" pitchFamily="18" charset="0"/>
                <a:cs typeface="Times New Roman" panose="02020603050405020304" pitchFamily="18" charset="0"/>
              </a:rPr>
              <a:t>ич</a:t>
            </a:r>
            <a:r>
              <a:rPr lang="ru-RU" altLang="ru-RU" dirty="0" smtClean="0">
                <a:latin typeface="Times New Roman" panose="02020603050405020304" pitchFamily="18" charset="0"/>
                <a:cs typeface="Times New Roman" panose="02020603050405020304" pitchFamily="18" charset="0"/>
              </a:rPr>
              <a:t>  </a:t>
            </a:r>
            <a:r>
              <a:rPr lang="ru-RU" altLang="ru-RU" b="1" u="sng" dirty="0" err="1" smtClean="0">
                <a:solidFill>
                  <a:srgbClr val="002060"/>
                </a:solidFill>
                <a:latin typeface="Times New Roman" panose="02020603050405020304" pitchFamily="18" charset="0"/>
                <a:cs typeface="Times New Roman" panose="02020603050405020304" pitchFamily="18" charset="0"/>
              </a:rPr>
              <a:t>Лернернинг</a:t>
            </a:r>
            <a:r>
              <a:rPr lang="ru-RU" altLang="ru-RU" b="1" u="sng" dirty="0" smtClean="0">
                <a:solidFill>
                  <a:srgbClr val="002060"/>
                </a:solidFill>
                <a:latin typeface="Times New Roman" panose="02020603050405020304" pitchFamily="18" charset="0"/>
                <a:cs typeface="Times New Roman" panose="02020603050405020304" pitchFamily="18" charset="0"/>
              </a:rPr>
              <a:t> </a:t>
            </a:r>
            <a:r>
              <a:rPr lang="ru-RU" altLang="ru-RU" b="1" u="sng" dirty="0" err="1" smtClean="0">
                <a:solidFill>
                  <a:srgbClr val="002060"/>
                </a:solidFill>
                <a:latin typeface="Times New Roman" panose="02020603050405020304" pitchFamily="18" charset="0"/>
                <a:cs typeface="Times New Roman" panose="02020603050405020304" pitchFamily="18" charset="0"/>
              </a:rPr>
              <a:t>монопол</a:t>
            </a:r>
            <a:r>
              <a:rPr lang="ru-RU" altLang="ru-RU" b="1" u="sng" dirty="0" smtClean="0">
                <a:solidFill>
                  <a:srgbClr val="002060"/>
                </a:solidFill>
                <a:latin typeface="Times New Roman" panose="02020603050405020304" pitchFamily="18" charset="0"/>
                <a:cs typeface="Times New Roman" panose="02020603050405020304" pitchFamily="18" charset="0"/>
              </a:rPr>
              <a:t> </a:t>
            </a:r>
            <a:r>
              <a:rPr lang="ru-RU" altLang="ru-RU" b="1" u="sng" dirty="0" err="1" smtClean="0">
                <a:solidFill>
                  <a:srgbClr val="002060"/>
                </a:solidFill>
                <a:latin typeface="Times New Roman" panose="02020603050405020304" pitchFamily="18" charset="0"/>
                <a:cs typeface="Times New Roman" panose="02020603050405020304" pitchFamily="18" charset="0"/>
              </a:rPr>
              <a:t>кўрсаткичи</a:t>
            </a:r>
            <a:r>
              <a:rPr lang="ru-RU" altLang="ru-RU" b="1" u="sng" dirty="0" smtClean="0">
                <a:solidFill>
                  <a:srgbClr val="002060"/>
                </a:solidFill>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деган</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номни</a:t>
            </a:r>
            <a:r>
              <a:rPr lang="ru-RU" altLang="ru-RU" dirty="0" smtClean="0">
                <a:latin typeface="Times New Roman" panose="02020603050405020304" pitchFamily="18" charset="0"/>
                <a:cs typeface="Times New Roman" panose="02020603050405020304" pitchFamily="18" charset="0"/>
              </a:rPr>
              <a:t> </a:t>
            </a:r>
            <a:r>
              <a:rPr lang="ru-RU" altLang="ru-RU" dirty="0" err="1" smtClean="0">
                <a:latin typeface="Times New Roman" panose="02020603050405020304" pitchFamily="18" charset="0"/>
                <a:cs typeface="Times New Roman" panose="02020603050405020304" pitchFamily="18" charset="0"/>
              </a:rPr>
              <a:t>олган</a:t>
            </a:r>
            <a:r>
              <a:rPr lang="ru-RU" altLang="ru-RU" dirty="0" smtClean="0">
                <a:latin typeface="Times New Roman" panose="02020603050405020304" pitchFamily="18" charset="0"/>
                <a:cs typeface="Times New Roman" panose="02020603050405020304" pitchFamily="18" charset="0"/>
              </a:rPr>
              <a:t>.</a:t>
            </a:r>
            <a:endParaRPr lang="ru-RU" altLang="ru-RU" dirty="0" smtClean="0"/>
          </a:p>
        </p:txBody>
      </p:sp>
      <p:sp>
        <p:nvSpPr>
          <p:cNvPr id="9" name="Прямоугольник 8"/>
          <p:cNvSpPr/>
          <p:nvPr/>
        </p:nvSpPr>
        <p:spPr>
          <a:xfrm>
            <a:off x="1408113" y="6772275"/>
            <a:ext cx="6835775" cy="277813"/>
          </a:xfrm>
          <a:prstGeom prst="rect">
            <a:avLst/>
          </a:prstGeom>
          <a:solidFill>
            <a:schemeClr val="accent1">
              <a:lumMod val="20000"/>
              <a:lumOff val="80000"/>
            </a:schemeClr>
          </a:solidFill>
        </p:spPr>
        <p:txBody>
          <a:bodyPr>
            <a:spAutoFit/>
          </a:bodyPr>
          <a:lstStyle/>
          <a:p>
            <a:pPr algn="r" eaLnBrk="1" fontAlgn="auto" hangingPunct="1">
              <a:spcBef>
                <a:spcPts val="0"/>
              </a:spcBef>
              <a:spcAft>
                <a:spcPts val="0"/>
              </a:spcAft>
              <a:defRPr/>
            </a:pPr>
            <a:r>
              <a:rPr lang="en-GB" sz="1200" dirty="0" err="1">
                <a:latin typeface="Times New Roman" pitchFamily="18" charset="0"/>
                <a:cs typeface="Times New Roman" pitchFamily="18" charset="0"/>
              </a:rPr>
              <a:t>Hech</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qaysi</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tabib</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toliqqan</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vujud</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va</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azob</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chekkan</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qalb</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uchun</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umidchalik</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dori</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topib</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berolmaydi</a:t>
            </a:r>
            <a:r>
              <a:rPr lang="en-GB" sz="1200" dirty="0">
                <a:latin typeface="Times New Roman" pitchFamily="18" charset="0"/>
                <a:cs typeface="Times New Roman" pitchFamily="18" charset="0"/>
              </a:rPr>
              <a:t>.</a:t>
            </a:r>
            <a:r>
              <a:rPr lang="ru-RU" sz="1200" dirty="0">
                <a:latin typeface="Times New Roman" pitchFamily="18" charset="0"/>
                <a:cs typeface="Times New Roman" pitchFamily="18" charset="0"/>
              </a:rPr>
              <a:t> </a:t>
            </a:r>
            <a:r>
              <a:rPr lang="en-GB" sz="1200" b="1" dirty="0">
                <a:latin typeface="Times New Roman" pitchFamily="18" charset="0"/>
                <a:cs typeface="Times New Roman" pitchFamily="18" charset="0"/>
              </a:rPr>
              <a:t>S. SVEYG</a:t>
            </a:r>
            <a:endParaRPr lang="uz-Cyrl-UZ" sz="12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3"/>
          <a:srcRect/>
          <a:tile tx="0" ty="0" sx="100000" sy="100000" flip="none" algn="tl"/>
        </a:blipFill>
        <a:effectLst/>
      </p:bgPr>
    </p:bg>
    <p:spTree>
      <p:nvGrpSpPr>
        <p:cNvPr id="1" name=""/>
        <p:cNvGrpSpPr/>
        <p:nvPr/>
      </p:nvGrpSpPr>
      <p:grpSpPr>
        <a:xfrm>
          <a:off x="0" y="0"/>
          <a:ext cx="0" cy="0"/>
          <a:chOff x="0" y="0"/>
          <a:chExt cx="0" cy="0"/>
        </a:xfrm>
      </p:grpSpPr>
      <p:sp>
        <p:nvSpPr>
          <p:cNvPr id="1119236" name="Rectangle 4"/>
          <p:cNvSpPr>
            <a:spLocks noGrp="1" noChangeArrowheads="1"/>
          </p:cNvSpPr>
          <p:nvPr>
            <p:ph type="ctrTitle"/>
          </p:nvPr>
        </p:nvSpPr>
        <p:spPr>
          <a:xfrm>
            <a:off x="650875" y="461963"/>
            <a:ext cx="7948613" cy="1343025"/>
          </a:xfrm>
        </p:spPr>
        <p:txBody>
          <a:bodyPr rtlCol="0">
            <a:normAutofit fontScale="90000"/>
          </a:bodyPr>
          <a:lstStyle/>
          <a:p>
            <a:pPr eaLnBrk="1" fontAlgn="auto" hangingPunct="1">
              <a:spcAft>
                <a:spcPts val="0"/>
              </a:spcAft>
              <a:defRPr/>
            </a:pPr>
            <a:r>
              <a:rPr lang="ru-RU" altLang="ru-RU" sz="2800" dirty="0" err="1" smtClean="0">
                <a:latin typeface="Times New Roman" panose="02020603050405020304" pitchFamily="18" charset="0"/>
                <a:cs typeface="Times New Roman" panose="02020603050405020304" pitchFamily="18" charset="0"/>
              </a:rPr>
              <a:t>Амалиётда</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чекли</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харажатни</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ҳисоблаш</a:t>
            </a:r>
            <a:r>
              <a:rPr lang="ru-RU" altLang="ru-RU" sz="2800" dirty="0" smtClean="0">
                <a:latin typeface="Times New Roman" panose="02020603050405020304" pitchFamily="18" charset="0"/>
                <a:cs typeface="Times New Roman" panose="02020603050405020304" pitchFamily="18" charset="0"/>
              </a:rPr>
              <a:t>  </a:t>
            </a:r>
            <a:r>
              <a:rPr lang="uz-Cyrl-UZ" altLang="ru-RU" sz="2800" dirty="0" smtClean="0">
                <a:latin typeface="Times New Roman" panose="02020603050405020304" pitchFamily="18" charset="0"/>
                <a:cs typeface="Times New Roman" panose="02020603050405020304" pitchFamily="18" charset="0"/>
              </a:rPr>
              <a:t>қ</a:t>
            </a:r>
            <a:r>
              <a:rPr lang="ru-RU" altLang="ru-RU" sz="2800" dirty="0" err="1" smtClean="0">
                <a:latin typeface="Times New Roman" panose="02020603050405020304" pitchFamily="18" charset="0"/>
                <a:cs typeface="Times New Roman" panose="02020603050405020304" pitchFamily="18" charset="0"/>
              </a:rPr>
              <a:t>ийин</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бўлгани</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учун</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уни</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ўртача</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харажат</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билан</a:t>
            </a:r>
            <a:r>
              <a:rPr lang="ru-RU" altLang="ru-RU" sz="2800" dirty="0" smtClean="0">
                <a:latin typeface="Times New Roman" panose="02020603050405020304" pitchFamily="18" charset="0"/>
                <a:cs typeface="Times New Roman" panose="02020603050405020304" pitchFamily="18" charset="0"/>
              </a:rPr>
              <a:t> </a:t>
            </a:r>
            <a:r>
              <a:rPr lang="ru-RU" altLang="ru-RU" sz="2800" dirty="0" err="1" smtClean="0">
                <a:latin typeface="Times New Roman" panose="02020603050405020304" pitchFamily="18" charset="0"/>
                <a:cs typeface="Times New Roman" panose="02020603050405020304" pitchFamily="18" charset="0"/>
              </a:rPr>
              <a:t>алмаштир</a:t>
            </a:r>
            <a:r>
              <a:rPr lang="uz-Cyrl-UZ" altLang="ru-RU" sz="2800" dirty="0" smtClean="0">
                <a:latin typeface="Times New Roman" panose="02020603050405020304" pitchFamily="18" charset="0"/>
                <a:cs typeface="Times New Roman" panose="02020603050405020304" pitchFamily="18" charset="0"/>
              </a:rPr>
              <a:t>ил</a:t>
            </a:r>
            <a:r>
              <a:rPr lang="ru-RU" altLang="ru-RU" sz="2800" dirty="0" err="1" smtClean="0">
                <a:latin typeface="Times New Roman" panose="02020603050405020304" pitchFamily="18" charset="0"/>
                <a:cs typeface="Times New Roman" panose="02020603050405020304" pitchFamily="18" charset="0"/>
              </a:rPr>
              <a:t>ади</a:t>
            </a:r>
            <a:r>
              <a:rPr lang="ru-RU" altLang="ru-RU" sz="2800" dirty="0" smtClean="0">
                <a:latin typeface="Times New Roman" panose="02020603050405020304" pitchFamily="18" charset="0"/>
                <a:cs typeface="Times New Roman" panose="02020603050405020304" pitchFamily="18" charset="0"/>
              </a:rPr>
              <a:t>. </a:t>
            </a:r>
            <a:br>
              <a:rPr lang="ru-RU" altLang="ru-RU" sz="2800" dirty="0" smtClean="0">
                <a:latin typeface="Times New Roman" panose="02020603050405020304" pitchFamily="18" charset="0"/>
                <a:cs typeface="Times New Roman" panose="02020603050405020304" pitchFamily="18" charset="0"/>
              </a:rPr>
            </a:br>
            <a:r>
              <a:rPr lang="ru-RU" altLang="ru-RU" sz="2800" dirty="0" smtClean="0">
                <a:latin typeface="Times New Roman" panose="02020603050405020304" pitchFamily="18" charset="0"/>
                <a:cs typeface="Times New Roman" panose="02020603050405020304" pitchFamily="18" charset="0"/>
              </a:rPr>
              <a:t/>
            </a:r>
            <a:br>
              <a:rPr lang="ru-RU" altLang="ru-RU" sz="2800" dirty="0" smtClean="0">
                <a:latin typeface="Times New Roman" panose="02020603050405020304" pitchFamily="18" charset="0"/>
                <a:cs typeface="Times New Roman" panose="02020603050405020304" pitchFamily="18" charset="0"/>
              </a:rPr>
            </a:br>
            <a:r>
              <a:rPr lang="ru-RU" altLang="ru-RU" sz="2800" b="1" dirty="0" err="1" smtClean="0">
                <a:solidFill>
                  <a:srgbClr val="002060"/>
                </a:solidFill>
                <a:latin typeface="Times New Roman" panose="02020603050405020304" pitchFamily="18" charset="0"/>
                <a:cs typeface="Times New Roman" panose="02020603050405020304" pitchFamily="18" charset="0"/>
              </a:rPr>
              <a:t>Бу</a:t>
            </a:r>
            <a:r>
              <a:rPr lang="ru-RU" altLang="ru-RU" sz="2800" b="1" dirty="0" smtClean="0">
                <a:solidFill>
                  <a:srgbClr val="002060"/>
                </a:solidFill>
                <a:latin typeface="Times New Roman" panose="02020603050405020304" pitchFamily="18" charset="0"/>
                <a:cs typeface="Times New Roman" panose="02020603050405020304" pitchFamily="18" charset="0"/>
              </a:rPr>
              <a:t> </a:t>
            </a:r>
            <a:r>
              <a:rPr lang="ru-RU" altLang="ru-RU" sz="2800" b="1" dirty="0" err="1" smtClean="0">
                <a:solidFill>
                  <a:srgbClr val="002060"/>
                </a:solidFill>
                <a:latin typeface="Times New Roman" panose="02020603050405020304" pitchFamily="18" charset="0"/>
                <a:cs typeface="Times New Roman" panose="02020603050405020304" pitchFamily="18" charset="0"/>
              </a:rPr>
              <a:t>ҳолда</a:t>
            </a:r>
            <a:r>
              <a:rPr lang="ru-RU" altLang="ru-RU" sz="2800" b="1" dirty="0" smtClean="0">
                <a:solidFill>
                  <a:srgbClr val="002060"/>
                </a:solidFill>
                <a:latin typeface="Times New Roman" panose="02020603050405020304" pitchFamily="18" charset="0"/>
                <a:cs typeface="Times New Roman" panose="02020603050405020304" pitchFamily="18" charset="0"/>
              </a:rPr>
              <a:t> формула </a:t>
            </a:r>
            <a:r>
              <a:rPr lang="uz-Cyrl-UZ" altLang="ru-RU" sz="2800" b="1" dirty="0" smtClean="0">
                <a:solidFill>
                  <a:srgbClr val="002060"/>
                </a:solidFill>
                <a:latin typeface="Times New Roman" panose="02020603050405020304" pitchFamily="18" charset="0"/>
                <a:cs typeface="Times New Roman" panose="02020603050405020304" pitchFamily="18" charset="0"/>
              </a:rPr>
              <a:t>қ</a:t>
            </a:r>
            <a:r>
              <a:rPr lang="ru-RU" altLang="ru-RU" sz="2800" b="1" dirty="0" err="1" smtClean="0">
                <a:solidFill>
                  <a:srgbClr val="002060"/>
                </a:solidFill>
                <a:latin typeface="Times New Roman" panose="02020603050405020304" pitchFamily="18" charset="0"/>
                <a:cs typeface="Times New Roman" panose="02020603050405020304" pitchFamily="18" charset="0"/>
              </a:rPr>
              <a:t>уйидаги</a:t>
            </a:r>
            <a:r>
              <a:rPr lang="ru-RU" altLang="ru-RU" sz="2800" b="1" dirty="0" smtClean="0">
                <a:solidFill>
                  <a:srgbClr val="002060"/>
                </a:solidFill>
                <a:latin typeface="Times New Roman" panose="02020603050405020304" pitchFamily="18" charset="0"/>
                <a:cs typeface="Times New Roman" panose="02020603050405020304" pitchFamily="18" charset="0"/>
              </a:rPr>
              <a:t> </a:t>
            </a:r>
            <a:r>
              <a:rPr lang="ru-RU" altLang="ru-RU" sz="2800" b="1" dirty="0" err="1" smtClean="0">
                <a:solidFill>
                  <a:srgbClr val="002060"/>
                </a:solidFill>
                <a:latin typeface="Times New Roman" panose="02020603050405020304" pitchFamily="18" charset="0"/>
                <a:cs typeface="Times New Roman" panose="02020603050405020304" pitchFamily="18" charset="0"/>
              </a:rPr>
              <a:t>кўринишни</a:t>
            </a:r>
            <a:r>
              <a:rPr lang="ru-RU" altLang="ru-RU" sz="2800" b="1" dirty="0" smtClean="0">
                <a:solidFill>
                  <a:srgbClr val="002060"/>
                </a:solidFill>
                <a:latin typeface="Times New Roman" panose="02020603050405020304" pitchFamily="18" charset="0"/>
                <a:cs typeface="Times New Roman" panose="02020603050405020304" pitchFamily="18" charset="0"/>
              </a:rPr>
              <a:t> </a:t>
            </a:r>
            <a:r>
              <a:rPr lang="ru-RU" altLang="ru-RU" sz="2800" b="1" dirty="0" err="1" smtClean="0">
                <a:solidFill>
                  <a:srgbClr val="002060"/>
                </a:solidFill>
                <a:latin typeface="Times New Roman" panose="02020603050405020304" pitchFamily="18" charset="0"/>
                <a:cs typeface="Times New Roman" panose="02020603050405020304" pitchFamily="18" charset="0"/>
              </a:rPr>
              <a:t>олади</a:t>
            </a:r>
            <a:r>
              <a:rPr lang="ru-RU" altLang="ru-RU" sz="2800" b="1" dirty="0" smtClean="0">
                <a:solidFill>
                  <a:srgbClr val="002060"/>
                </a:solidFill>
                <a:latin typeface="Times New Roman" panose="02020603050405020304" pitchFamily="18" charset="0"/>
                <a:cs typeface="Times New Roman" panose="02020603050405020304" pitchFamily="18" charset="0"/>
              </a:rPr>
              <a:t>:</a:t>
            </a:r>
          </a:p>
        </p:txBody>
      </p:sp>
      <p:sp>
        <p:nvSpPr>
          <p:cNvPr id="17411" name="Rectangle 410"/>
          <p:cNvSpPr>
            <a:spLocks noGrp="1" noChangeArrowheads="1"/>
          </p:cNvSpPr>
          <p:nvPr>
            <p:ph type="subTitle" idx="1"/>
          </p:nvPr>
        </p:nvSpPr>
        <p:spPr>
          <a:xfrm>
            <a:off x="735013" y="3460750"/>
            <a:ext cx="7780337" cy="1084263"/>
          </a:xfrm>
        </p:spPr>
        <p:txBody>
          <a:bodyPr/>
          <a:lstStyle/>
          <a:p>
            <a:pPr eaLnBrk="1" hangingPunct="1">
              <a:lnSpc>
                <a:spcPct val="80000"/>
              </a:lnSpc>
            </a:pPr>
            <a:r>
              <a:rPr lang="ru-RU" altLang="ru-RU" sz="2400" smtClean="0">
                <a:latin typeface="Times New Roman" panose="02020603050405020304" pitchFamily="18" charset="0"/>
                <a:cs typeface="Times New Roman" panose="02020603050405020304" pitchFamily="18" charset="0"/>
              </a:rPr>
              <a:t>Агар биз ифоданинг сурат ва махражини</a:t>
            </a:r>
            <a:r>
              <a:rPr lang="uz-Cyrl-UZ" altLang="ru-RU" sz="2400" smtClean="0">
                <a:latin typeface="Times New Roman" panose="02020603050405020304" pitchFamily="18" charset="0"/>
                <a:cs typeface="Times New Roman" panose="02020603050405020304" pitchFamily="18" charset="0"/>
              </a:rPr>
              <a:t> </a:t>
            </a:r>
            <a:r>
              <a:rPr lang="en-US" altLang="ru-RU" sz="2400" b="1" smtClean="0">
                <a:latin typeface="Times New Roman" panose="02020603050405020304" pitchFamily="18" charset="0"/>
                <a:cs typeface="Times New Roman" panose="02020603050405020304" pitchFamily="18" charset="0"/>
              </a:rPr>
              <a:t>Q</a:t>
            </a:r>
            <a:r>
              <a:rPr lang="en-US" altLang="ru-RU" sz="2400" smtClean="0">
                <a:latin typeface="Times New Roman" panose="02020603050405020304" pitchFamily="18" charset="0"/>
                <a:cs typeface="Times New Roman" panose="02020603050405020304" pitchFamily="18" charset="0"/>
              </a:rPr>
              <a:t> </a:t>
            </a:r>
            <a:r>
              <a:rPr lang="ru-RU" altLang="ru-RU" sz="2400" smtClean="0">
                <a:latin typeface="Times New Roman" panose="02020603050405020304" pitchFamily="18" charset="0"/>
                <a:cs typeface="Times New Roman" panose="02020603050405020304" pitchFamily="18" charset="0"/>
              </a:rPr>
              <a:t>га кўпайтирсак, махражда умумий даромадни, суратда фойда</a:t>
            </a:r>
            <a:r>
              <a:rPr lang="uz-Cyrl-UZ" altLang="ru-RU" sz="2400" smtClean="0">
                <a:latin typeface="Times New Roman" panose="02020603050405020304" pitchFamily="18" charset="0"/>
                <a:cs typeface="Times New Roman" panose="02020603050405020304" pitchFamily="18" charset="0"/>
              </a:rPr>
              <a:t>га эга бўламиз</a:t>
            </a:r>
            <a:r>
              <a:rPr lang="ru-RU" altLang="ru-RU" sz="2400" smtClean="0">
                <a:latin typeface="Times New Roman" panose="02020603050405020304" pitchFamily="18" charset="0"/>
                <a:cs typeface="Times New Roman" panose="02020603050405020304" pitchFamily="18" charset="0"/>
              </a:rPr>
              <a:t>:</a:t>
            </a:r>
          </a:p>
        </p:txBody>
      </p:sp>
      <p:sp>
        <p:nvSpPr>
          <p:cNvPr id="17412" name="Rectangle 16"/>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339C3252-74CC-4434-A703-D48B296DFE45}" type="slidenum">
              <a:rPr lang="ru-RU" altLang="ru-RU" smtClean="0">
                <a:solidFill>
                  <a:schemeClr val="bg2"/>
                </a:solidFill>
                <a:latin typeface="Tahoma" panose="020B0604030504040204" pitchFamily="34" charset="0"/>
              </a:rPr>
              <a:pPr fontAlgn="base">
                <a:spcBef>
                  <a:spcPct val="0"/>
                </a:spcBef>
                <a:spcAft>
                  <a:spcPct val="0"/>
                </a:spcAft>
              </a:pPr>
              <a:t>13</a:t>
            </a:fld>
            <a:endParaRPr lang="ru-RU" altLang="ru-RU" smtClean="0">
              <a:solidFill>
                <a:schemeClr val="bg2"/>
              </a:solidFill>
              <a:latin typeface="Tahoma" panose="020B0604030504040204" pitchFamily="34" charset="0"/>
            </a:endParaRPr>
          </a:p>
        </p:txBody>
      </p:sp>
      <p:sp>
        <p:nvSpPr>
          <p:cNvPr id="17413" name="Rectangle 41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7414" name="Object 411"/>
          <p:cNvGraphicFramePr>
            <a:graphicFrameLocks noChangeAspect="1"/>
          </p:cNvGraphicFramePr>
          <p:nvPr/>
        </p:nvGraphicFramePr>
        <p:xfrm>
          <a:off x="1077913" y="2163763"/>
          <a:ext cx="7197725" cy="1047750"/>
        </p:xfrm>
        <a:graphic>
          <a:graphicData uri="http://schemas.openxmlformats.org/presentationml/2006/ole">
            <mc:AlternateContent xmlns:mc="http://schemas.openxmlformats.org/markup-compatibility/2006">
              <mc:Choice xmlns:v="urn:schemas-microsoft-com:vml" Requires="v">
                <p:oleObj spid="_x0000_s17424" name="Формула" r:id="rId4" imgW="812447" imgH="393529" progId="Equation.3">
                  <p:embed/>
                </p:oleObj>
              </mc:Choice>
              <mc:Fallback>
                <p:oleObj name="Формула" r:id="rId4" imgW="812447" imgH="393529" progId="Equation.3">
                  <p:embed/>
                  <p:pic>
                    <p:nvPicPr>
                      <p:cNvPr id="0" name="Object 41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77913" y="2163763"/>
                        <a:ext cx="7197725" cy="1047750"/>
                      </a:xfrm>
                      <a:prstGeom prst="rect">
                        <a:avLst/>
                      </a:prstGeom>
                      <a:solidFill>
                        <a:srgbClr val="DEEBF7"/>
                      </a:solidFill>
                      <a:ln w="9525">
                        <a:solidFill>
                          <a:srgbClr val="FF0D13"/>
                        </a:solidFill>
                        <a:miter lim="800000"/>
                        <a:headEnd/>
                        <a:tailEnd/>
                      </a:ln>
                    </p:spPr>
                  </p:pic>
                </p:oleObj>
              </mc:Fallback>
            </mc:AlternateContent>
          </a:graphicData>
        </a:graphic>
      </p:graphicFrame>
      <p:graphicFrame>
        <p:nvGraphicFramePr>
          <p:cNvPr id="17415" name="Object 413"/>
          <p:cNvGraphicFramePr>
            <a:graphicFrameLocks noChangeAspect="1"/>
          </p:cNvGraphicFramePr>
          <p:nvPr/>
        </p:nvGraphicFramePr>
        <p:xfrm>
          <a:off x="1077913" y="4914900"/>
          <a:ext cx="7197725" cy="987425"/>
        </p:xfrm>
        <a:graphic>
          <a:graphicData uri="http://schemas.openxmlformats.org/presentationml/2006/ole">
            <mc:AlternateContent xmlns:mc="http://schemas.openxmlformats.org/markup-compatibility/2006">
              <mc:Choice xmlns:v="urn:schemas-microsoft-com:vml" Requires="v">
                <p:oleObj spid="_x0000_s17425" name="Формула" r:id="rId6" imgW="1447800" imgH="419100" progId="Equation.3">
                  <p:embed/>
                </p:oleObj>
              </mc:Choice>
              <mc:Fallback>
                <p:oleObj name="Формула" r:id="rId6" imgW="1447800" imgH="419100" progId="Equation.3">
                  <p:embed/>
                  <p:pic>
                    <p:nvPicPr>
                      <p:cNvPr id="0" name="Object 4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77913" y="4914900"/>
                        <a:ext cx="7197725" cy="987425"/>
                      </a:xfrm>
                      <a:prstGeom prst="rect">
                        <a:avLst/>
                      </a:prstGeom>
                      <a:solidFill>
                        <a:srgbClr val="DEEBF7"/>
                      </a:solidFill>
                      <a:ln w="9525">
                        <a:solidFill>
                          <a:srgbClr val="FF0D13"/>
                        </a:solidFill>
                        <a:miter lim="800000"/>
                        <a:headEnd/>
                        <a:tailEnd/>
                      </a:ln>
                    </p:spPr>
                  </p:pic>
                </p:oleObj>
              </mc:Fallback>
            </mc:AlternateContent>
          </a:graphicData>
        </a:graphic>
      </p:graphicFrame>
      <p:graphicFrame>
        <p:nvGraphicFramePr>
          <p:cNvPr id="10" name="Таблица 9"/>
          <p:cNvGraphicFramePr>
            <a:graphicFrameLocks noGrp="1"/>
          </p:cNvGraphicFramePr>
          <p:nvPr/>
        </p:nvGraphicFramePr>
        <p:xfrm>
          <a:off x="4148138" y="6618288"/>
          <a:ext cx="4352925" cy="292100"/>
        </p:xfrm>
        <a:graphic>
          <a:graphicData uri="http://schemas.openxmlformats.org/drawingml/2006/table">
            <a:tbl>
              <a:tblPr>
                <a:tableStyleId>{5C22544A-7EE6-4342-B048-85BDC9FD1C3A}</a:tableStyleId>
              </a:tblPr>
              <a:tblGrid>
                <a:gridCol w="4352925">
                  <a:extLst>
                    <a:ext uri="{9D8B030D-6E8A-4147-A177-3AD203B41FA5}">
                      <a16:colId xmlns:a16="http://schemas.microsoft.com/office/drawing/2014/main" val="20000"/>
                    </a:ext>
                  </a:extLst>
                </a:gridCol>
              </a:tblGrid>
              <a:tr h="292100">
                <a:tc>
                  <a:txBody>
                    <a:bodyPr/>
                    <a:lstStyle/>
                    <a:p>
                      <a:pPr indent="342265" algn="r">
                        <a:lnSpc>
                          <a:spcPct val="100000"/>
                        </a:lnSpc>
                        <a:spcAft>
                          <a:spcPts val="0"/>
                        </a:spcAft>
                      </a:pPr>
                      <a:r>
                        <a:rPr lang="en-GB" sz="1200" dirty="0" err="1" smtClean="0">
                          <a:effectLst/>
                          <a:latin typeface="Times New Roman" pitchFamily="18" charset="0"/>
                          <a:cs typeface="Times New Roman" pitchFamily="18" charset="0"/>
                        </a:rPr>
                        <a:t>Umid</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yurak</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yorilib</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ketmasligi</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uchun</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qalqondir</a:t>
                      </a:r>
                      <a:r>
                        <a:rPr lang="en-GB" sz="1200" dirty="0" smtClean="0">
                          <a:effectLst/>
                          <a:latin typeface="Times New Roman" pitchFamily="18" charset="0"/>
                          <a:cs typeface="Times New Roman" pitchFamily="18" charset="0"/>
                        </a:rPr>
                        <a:t>.</a:t>
                      </a:r>
                      <a:r>
                        <a:rPr lang="uz-Cyrl-UZ" sz="1200" dirty="0" smtClean="0">
                          <a:effectLst/>
                          <a:latin typeface="Times New Roman" pitchFamily="18" charset="0"/>
                          <a:cs typeface="Times New Roman" pitchFamily="18" charset="0"/>
                        </a:rPr>
                        <a:t> </a:t>
                      </a:r>
                      <a:r>
                        <a:rPr lang="en-GB" sz="1200" b="1" dirty="0" smtClean="0">
                          <a:effectLst/>
                          <a:latin typeface="Times New Roman" pitchFamily="18" charset="0"/>
                          <a:cs typeface="Times New Roman" pitchFamily="18" charset="0"/>
                        </a:rPr>
                        <a:t>T.FULLER</a:t>
                      </a:r>
                      <a:r>
                        <a:rPr lang="en-GB" sz="1200" dirty="0" smtClean="0">
                          <a:effectLst/>
                          <a:latin typeface="Times New Roman" pitchFamily="18" charset="0"/>
                          <a:cs typeface="Times New Roman" pitchFamily="18" charset="0"/>
                        </a:rPr>
                        <a:t> </a:t>
                      </a:r>
                      <a:endParaRPr lang="ru-RU" sz="1200" b="1" i="1" dirty="0">
                        <a:effectLst/>
                        <a:latin typeface="Times New Roman" pitchFamily="18" charset="0"/>
                        <a:ea typeface="Calibri"/>
                        <a:cs typeface="Times New Roman" pitchFamily="18" charset="0"/>
                      </a:endParaRPr>
                    </a:p>
                  </a:txBody>
                  <a:tcPr marL="114314" marR="114314" marT="0" marB="0"/>
                </a:tc>
                <a:extLst>
                  <a:ext uri="{0D108BD9-81ED-4DB2-BD59-A6C34878D82A}">
                    <a16:rowId xmlns:a16="http://schemas.microsoft.com/office/drawing/2014/main" val="10000"/>
                  </a:ext>
                </a:extLst>
              </a:tr>
            </a:tbl>
          </a:graphicData>
        </a:graphic>
      </p:graphicFrame>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09DC3CE9-DE50-43F0-B666-7FC1204E03CB}" type="slidenum">
              <a:rPr lang="ru-RU" altLang="ru-RU" smtClean="0">
                <a:latin typeface="Tahoma" panose="020B0604030504040204" pitchFamily="34" charset="0"/>
              </a:rPr>
              <a:pPr fontAlgn="base">
                <a:spcBef>
                  <a:spcPct val="0"/>
                </a:spcBef>
                <a:spcAft>
                  <a:spcPct val="0"/>
                </a:spcAft>
              </a:pPr>
              <a:t>14</a:t>
            </a:fld>
            <a:endParaRPr lang="ru-RU" altLang="ru-RU" smtClean="0">
              <a:latin typeface="Tahoma" panose="020B0604030504040204" pitchFamily="34" charset="0"/>
            </a:endParaRPr>
          </a:p>
        </p:txBody>
      </p:sp>
      <p:sp>
        <p:nvSpPr>
          <p:cNvPr id="18435"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18436" name="Rectangle 4"/>
          <p:cNvSpPr>
            <a:spLocks noChangeArrowheads="1"/>
          </p:cNvSpPr>
          <p:nvPr/>
        </p:nvSpPr>
        <p:spPr bwMode="auto">
          <a:xfrm>
            <a:off x="0" y="33861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18437" name="Rectangle 6"/>
          <p:cNvSpPr>
            <a:spLocks noChangeArrowheads="1"/>
          </p:cNvSpPr>
          <p:nvPr/>
        </p:nvSpPr>
        <p:spPr bwMode="auto">
          <a:xfrm>
            <a:off x="766763" y="3933825"/>
            <a:ext cx="7920037" cy="1398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ru-RU" altLang="ru-RU" b="1" i="1">
                <a:solidFill>
                  <a:schemeClr val="tx2"/>
                </a:solidFill>
                <a:latin typeface="Times New Roman" panose="02020603050405020304" pitchFamily="18" charset="0"/>
                <a:cs typeface="Times New Roman" panose="02020603050405020304" pitchFamily="18" charset="0"/>
              </a:rPr>
              <a:t>бу ерда: I - Херфиндал-Хиршман индекси; </a:t>
            </a:r>
            <a:br>
              <a:rPr lang="ru-RU" altLang="ru-RU" b="1" i="1">
                <a:solidFill>
                  <a:schemeClr val="tx2"/>
                </a:solidFill>
                <a:latin typeface="Times New Roman" panose="02020603050405020304" pitchFamily="18" charset="0"/>
                <a:cs typeface="Times New Roman" panose="02020603050405020304" pitchFamily="18" charset="0"/>
              </a:rPr>
            </a:br>
            <a:r>
              <a:rPr lang="ru-RU" altLang="ru-RU" b="1" i="1">
                <a:solidFill>
                  <a:schemeClr val="tx2"/>
                </a:solidFill>
                <a:latin typeface="Times New Roman" panose="02020603050405020304" pitchFamily="18" charset="0"/>
                <a:cs typeface="Times New Roman" panose="02020603050405020304" pitchFamily="18" charset="0"/>
              </a:rPr>
              <a:t> </a:t>
            </a:r>
            <a:r>
              <a:rPr lang="en-US" altLang="ru-RU" b="1" i="1">
                <a:solidFill>
                  <a:schemeClr val="tx2"/>
                </a:solidFill>
                <a:latin typeface="Times New Roman" panose="02020603050405020304" pitchFamily="18" charset="0"/>
                <a:cs typeface="Times New Roman" panose="02020603050405020304" pitchFamily="18" charset="0"/>
              </a:rPr>
              <a:t>S</a:t>
            </a:r>
            <a:r>
              <a:rPr lang="en-US" altLang="ru-RU" b="1" i="1" baseline="-25000">
                <a:solidFill>
                  <a:schemeClr val="tx2"/>
                </a:solidFill>
                <a:latin typeface="Times New Roman" panose="02020603050405020304" pitchFamily="18" charset="0"/>
                <a:cs typeface="Times New Roman" panose="02020603050405020304" pitchFamily="18" charset="0"/>
              </a:rPr>
              <a:t>1</a:t>
            </a:r>
            <a:r>
              <a:rPr lang="en-US" altLang="ru-RU" b="1" i="1" baseline="30000">
                <a:solidFill>
                  <a:schemeClr val="tx2"/>
                </a:solidFill>
                <a:latin typeface="Times New Roman" panose="02020603050405020304" pitchFamily="18" charset="0"/>
                <a:cs typeface="Times New Roman" panose="02020603050405020304" pitchFamily="18" charset="0"/>
              </a:rPr>
              <a:t>2</a:t>
            </a:r>
            <a:r>
              <a:rPr lang="ru-RU" altLang="ru-RU" b="1" i="1">
                <a:solidFill>
                  <a:schemeClr val="tx2"/>
                </a:solidFill>
                <a:latin typeface="Times New Roman" panose="02020603050405020304" pitchFamily="18" charset="0"/>
                <a:cs typeface="Times New Roman" panose="02020603050405020304" pitchFamily="18" charset="0"/>
              </a:rPr>
              <a:t> - бозорда энг катта улушга эга бўлган фирма;</a:t>
            </a:r>
            <a:br>
              <a:rPr lang="ru-RU" altLang="ru-RU" b="1" i="1">
                <a:solidFill>
                  <a:schemeClr val="tx2"/>
                </a:solidFill>
                <a:latin typeface="Times New Roman" panose="02020603050405020304" pitchFamily="18" charset="0"/>
                <a:cs typeface="Times New Roman" panose="02020603050405020304" pitchFamily="18" charset="0"/>
              </a:rPr>
            </a:br>
            <a:r>
              <a:rPr lang="ru-RU" altLang="ru-RU" b="1" i="1">
                <a:solidFill>
                  <a:schemeClr val="tx2"/>
                </a:solidFill>
                <a:latin typeface="Times New Roman" panose="02020603050405020304" pitchFamily="18" charset="0"/>
                <a:cs typeface="Times New Roman" panose="02020603050405020304" pitchFamily="18" charset="0"/>
              </a:rPr>
              <a:t> </a:t>
            </a:r>
            <a:r>
              <a:rPr lang="en-US" altLang="ru-RU" b="1" i="1">
                <a:solidFill>
                  <a:schemeClr val="tx2"/>
                </a:solidFill>
                <a:latin typeface="Times New Roman" panose="02020603050405020304" pitchFamily="18" charset="0"/>
                <a:cs typeface="Times New Roman" panose="02020603050405020304" pitchFamily="18" charset="0"/>
              </a:rPr>
              <a:t>S</a:t>
            </a:r>
            <a:r>
              <a:rPr lang="en-US" altLang="ru-RU" b="1" i="1" baseline="-25000">
                <a:solidFill>
                  <a:schemeClr val="tx2"/>
                </a:solidFill>
                <a:latin typeface="Times New Roman" panose="02020603050405020304" pitchFamily="18" charset="0"/>
                <a:cs typeface="Times New Roman" panose="02020603050405020304" pitchFamily="18" charset="0"/>
              </a:rPr>
              <a:t>2</a:t>
            </a:r>
            <a:r>
              <a:rPr lang="en-US" altLang="ru-RU" b="1" i="1" baseline="30000">
                <a:solidFill>
                  <a:schemeClr val="tx2"/>
                </a:solidFill>
                <a:latin typeface="Times New Roman" panose="02020603050405020304" pitchFamily="18" charset="0"/>
                <a:cs typeface="Times New Roman" panose="02020603050405020304" pitchFamily="18" charset="0"/>
              </a:rPr>
              <a:t>2</a:t>
            </a:r>
            <a:r>
              <a:rPr lang="ru-RU" altLang="ru-RU" b="1" i="1">
                <a:solidFill>
                  <a:schemeClr val="tx2"/>
                </a:solidFill>
                <a:latin typeface="Times New Roman" panose="02020603050405020304" pitchFamily="18" charset="0"/>
                <a:cs typeface="Times New Roman" panose="02020603050405020304" pitchFamily="18" charset="0"/>
              </a:rPr>
              <a:t> - ундан кейинги катталикдаги улушга эга фирма ва ҳоказо; </a:t>
            </a:r>
            <a:br>
              <a:rPr lang="ru-RU" altLang="ru-RU" b="1" i="1">
                <a:solidFill>
                  <a:schemeClr val="tx2"/>
                </a:solidFill>
                <a:latin typeface="Times New Roman" panose="02020603050405020304" pitchFamily="18" charset="0"/>
                <a:cs typeface="Times New Roman" panose="02020603050405020304" pitchFamily="18" charset="0"/>
              </a:rPr>
            </a:br>
            <a:r>
              <a:rPr lang="ru-RU" altLang="ru-RU" b="1" i="1">
                <a:solidFill>
                  <a:schemeClr val="tx2"/>
                </a:solidFill>
                <a:latin typeface="Times New Roman" panose="02020603050405020304" pitchFamily="18" charset="0"/>
                <a:cs typeface="Times New Roman" panose="02020603050405020304" pitchFamily="18" charset="0"/>
              </a:rPr>
              <a:t> </a:t>
            </a:r>
            <a:r>
              <a:rPr lang="en-US" altLang="ru-RU" b="1" i="1">
                <a:solidFill>
                  <a:schemeClr val="tx2"/>
                </a:solidFill>
                <a:latin typeface="Times New Roman" panose="02020603050405020304" pitchFamily="18" charset="0"/>
                <a:cs typeface="Times New Roman" panose="02020603050405020304" pitchFamily="18" charset="0"/>
              </a:rPr>
              <a:t>S</a:t>
            </a:r>
            <a:r>
              <a:rPr lang="en-US" altLang="ru-RU" b="1" i="1" baseline="-25000">
                <a:solidFill>
                  <a:schemeClr val="tx2"/>
                </a:solidFill>
                <a:latin typeface="Times New Roman" panose="02020603050405020304" pitchFamily="18" charset="0"/>
                <a:cs typeface="Times New Roman" panose="02020603050405020304" pitchFamily="18" charset="0"/>
              </a:rPr>
              <a:t>n</a:t>
            </a:r>
            <a:r>
              <a:rPr lang="en-US" altLang="ru-RU" b="1" i="1" baseline="30000">
                <a:solidFill>
                  <a:schemeClr val="tx2"/>
                </a:solidFill>
                <a:latin typeface="Times New Roman" panose="02020603050405020304" pitchFamily="18" charset="0"/>
                <a:cs typeface="Times New Roman" panose="02020603050405020304" pitchFamily="18" charset="0"/>
              </a:rPr>
              <a:t>2</a:t>
            </a:r>
            <a:r>
              <a:rPr lang="ru-RU" altLang="ru-RU" b="1" i="1">
                <a:solidFill>
                  <a:schemeClr val="tx2"/>
                </a:solidFill>
                <a:latin typeface="Times New Roman" panose="02020603050405020304" pitchFamily="18" charset="0"/>
                <a:cs typeface="Times New Roman" panose="02020603050405020304" pitchFamily="18" charset="0"/>
              </a:rPr>
              <a:t> -энг кичик улушга эга бўлган фирма.</a:t>
            </a:r>
          </a:p>
        </p:txBody>
      </p:sp>
      <p:sp>
        <p:nvSpPr>
          <p:cNvPr id="18438" name="Rectangle 9"/>
          <p:cNvSpPr>
            <a:spLocks noChangeArrowheads="1"/>
          </p:cNvSpPr>
          <p:nvPr/>
        </p:nvSpPr>
        <p:spPr bwMode="auto">
          <a:xfrm>
            <a:off x="0" y="34861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8439" name="Object 8"/>
          <p:cNvGraphicFramePr>
            <a:graphicFrameLocks noChangeAspect="1"/>
          </p:cNvGraphicFramePr>
          <p:nvPr/>
        </p:nvGraphicFramePr>
        <p:xfrm>
          <a:off x="1243013" y="3244850"/>
          <a:ext cx="6686550" cy="695325"/>
        </p:xfrm>
        <a:graphic>
          <a:graphicData uri="http://schemas.openxmlformats.org/presentationml/2006/ole">
            <mc:AlternateContent xmlns:mc="http://schemas.openxmlformats.org/markup-compatibility/2006">
              <mc:Choice xmlns:v="urn:schemas-microsoft-com:vml" Requires="v">
                <p:oleObj spid="_x0000_s18446" name="Формула" r:id="rId3" imgW="1612900" imgH="241300" progId="Equation.3">
                  <p:embed/>
                </p:oleObj>
              </mc:Choice>
              <mc:Fallback>
                <p:oleObj name="Формула" r:id="rId3" imgW="1612900" imgH="2413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43013" y="3244850"/>
                        <a:ext cx="6686550" cy="695325"/>
                      </a:xfrm>
                      <a:prstGeom prst="rect">
                        <a:avLst/>
                      </a:prstGeom>
                      <a:solidFill>
                        <a:srgbClr val="DEEBF7"/>
                      </a:solidFill>
                      <a:ln w="9525">
                        <a:solidFill>
                          <a:srgbClr val="FF0D13"/>
                        </a:solidFill>
                        <a:miter lim="800000"/>
                        <a:headEnd/>
                        <a:tailEnd/>
                      </a:ln>
                    </p:spPr>
                  </p:pic>
                </p:oleObj>
              </mc:Fallback>
            </mc:AlternateContent>
          </a:graphicData>
        </a:graphic>
      </p:graphicFrame>
      <p:sp>
        <p:nvSpPr>
          <p:cNvPr id="18440" name="Rectangle 10"/>
          <p:cNvSpPr>
            <a:spLocks noChangeArrowheads="1"/>
          </p:cNvSpPr>
          <p:nvPr/>
        </p:nvSpPr>
        <p:spPr bwMode="auto">
          <a:xfrm>
            <a:off x="198438" y="5740400"/>
            <a:ext cx="8775700" cy="730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sz="2000" b="1" i="1" u="sng">
              <a:solidFill>
                <a:schemeClr val="tx2"/>
              </a:solidFill>
              <a:latin typeface="Tahoma" panose="020B0604030504040204" pitchFamily="34" charset="0"/>
            </a:endParaRPr>
          </a:p>
        </p:txBody>
      </p:sp>
      <p:sp>
        <p:nvSpPr>
          <p:cNvPr id="18441" name="Rectangle 11"/>
          <p:cNvSpPr>
            <a:spLocks noChangeArrowheads="1"/>
          </p:cNvSpPr>
          <p:nvPr/>
        </p:nvSpPr>
        <p:spPr bwMode="auto">
          <a:xfrm>
            <a:off x="766763" y="5254625"/>
            <a:ext cx="7761287" cy="1050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ru-RU" altLang="ru-RU" b="1" i="1">
                <a:solidFill>
                  <a:schemeClr val="tx2"/>
                </a:solidFill>
                <a:latin typeface="Times New Roman" panose="02020603050405020304" pitchFamily="18" charset="0"/>
                <a:cs typeface="Times New Roman" panose="02020603050405020304" pitchFamily="18" charset="0"/>
              </a:rPr>
              <a:t>Агар тармоқда ягона фирма бўлиб, унинг маҳсулоти тармоқ маҳсулотини ташкил қилса, </a:t>
            </a:r>
            <a:r>
              <a:rPr lang="en-US" altLang="ru-RU" b="1" i="1">
                <a:solidFill>
                  <a:schemeClr val="tx2"/>
                </a:solidFill>
                <a:latin typeface="Times New Roman" panose="02020603050405020304" pitchFamily="18" charset="0"/>
                <a:cs typeface="Times New Roman" panose="02020603050405020304" pitchFamily="18" charset="0"/>
              </a:rPr>
              <a:t>S</a:t>
            </a:r>
            <a:r>
              <a:rPr lang="ru-RU" altLang="ru-RU" b="1" i="1">
                <a:solidFill>
                  <a:schemeClr val="tx2"/>
                </a:solidFill>
                <a:latin typeface="Times New Roman" panose="02020603050405020304" pitchFamily="18" charset="0"/>
                <a:cs typeface="Times New Roman" panose="02020603050405020304" pitchFamily="18" charset="0"/>
              </a:rPr>
              <a:t>=100% бўлади ва бундай ҳол соф монополия бўлади, яъни Херфиндал-Хиршман индекси </a:t>
            </a:r>
            <a:r>
              <a:rPr lang="en-US" altLang="ru-RU" b="1" i="1">
                <a:solidFill>
                  <a:schemeClr val="tx2"/>
                </a:solidFill>
                <a:latin typeface="Times New Roman" panose="02020603050405020304" pitchFamily="18" charset="0"/>
                <a:cs typeface="Times New Roman" panose="02020603050405020304" pitchFamily="18" charset="0"/>
              </a:rPr>
              <a:t>10000</a:t>
            </a:r>
            <a:r>
              <a:rPr lang="ru-RU" altLang="ru-RU" b="1" i="1">
                <a:solidFill>
                  <a:schemeClr val="tx2"/>
                </a:solidFill>
                <a:latin typeface="Times New Roman" panose="02020603050405020304" pitchFamily="18" charset="0"/>
                <a:cs typeface="Times New Roman" panose="02020603050405020304" pitchFamily="18" charset="0"/>
              </a:rPr>
              <a:t> га тенгдир.</a:t>
            </a:r>
          </a:p>
        </p:txBody>
      </p:sp>
      <p:sp>
        <p:nvSpPr>
          <p:cNvPr id="18442" name="Прямоугольник 1"/>
          <p:cNvSpPr>
            <a:spLocks noChangeArrowheads="1"/>
          </p:cNvSpPr>
          <p:nvPr/>
        </p:nvSpPr>
        <p:spPr bwMode="auto">
          <a:xfrm>
            <a:off x="687388" y="592138"/>
            <a:ext cx="7827962" cy="2030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ru-RU" altLang="ru-RU">
                <a:latin typeface="Times New Roman" panose="02020603050405020304" pitchFamily="18" charset="0"/>
              </a:rPr>
              <a:t>Монопол ҳокимиятни характерлаш учун бозорни марказлашув даражаси кўрсаткичидан ҳам фойдаланилади. Бу кўрсаткич биринчи бўлиб Херфиндал-Хиршман томонидан тавсия этилгани учун, у </a:t>
            </a:r>
            <a:r>
              <a:rPr lang="ru-RU" altLang="ru-RU" b="1">
                <a:solidFill>
                  <a:srgbClr val="7030A0"/>
                </a:solidFill>
                <a:latin typeface="Times New Roman" panose="02020603050405020304" pitchFamily="18" charset="0"/>
              </a:rPr>
              <a:t>Херфиндал-Хиршман индекси</a:t>
            </a:r>
            <a:r>
              <a:rPr lang="ru-RU" altLang="ru-RU">
                <a:latin typeface="Times New Roman" panose="02020603050405020304" pitchFamily="18" charset="0"/>
              </a:rPr>
              <a:t> деб юритилади.</a:t>
            </a:r>
          </a:p>
          <a:p>
            <a:pPr algn="just" eaLnBrk="1" hangingPunct="1"/>
            <a:r>
              <a:rPr lang="ru-RU" altLang="ru-RU">
                <a:latin typeface="Times New Roman" panose="02020603050405020304" pitchFamily="18" charset="0"/>
              </a:rPr>
              <a:t/>
            </a:r>
            <a:br>
              <a:rPr lang="ru-RU" altLang="ru-RU">
                <a:latin typeface="Times New Roman" panose="02020603050405020304" pitchFamily="18" charset="0"/>
              </a:rPr>
            </a:br>
            <a:r>
              <a:rPr lang="ru-RU" altLang="ru-RU">
                <a:latin typeface="Times New Roman" panose="02020603050405020304" pitchFamily="18" charset="0"/>
              </a:rPr>
              <a:t>	</a:t>
            </a:r>
            <a:br>
              <a:rPr lang="ru-RU" altLang="ru-RU">
                <a:latin typeface="Times New Roman" panose="02020603050405020304" pitchFamily="18" charset="0"/>
              </a:rPr>
            </a:br>
            <a:endParaRPr lang="ru-RU" altLang="ru-RU"/>
          </a:p>
        </p:txBody>
      </p:sp>
      <p:sp>
        <p:nvSpPr>
          <p:cNvPr id="18443" name="Прямоугольник 2"/>
          <p:cNvSpPr>
            <a:spLocks noChangeArrowheads="1"/>
          </p:cNvSpPr>
          <p:nvPr/>
        </p:nvSpPr>
        <p:spPr bwMode="auto">
          <a:xfrm>
            <a:off x="687388" y="1908175"/>
            <a:ext cx="7827962" cy="1477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ru-RU" altLang="ru-RU">
                <a:latin typeface="Times New Roman" panose="02020603050405020304" pitchFamily="18" charset="0"/>
              </a:rPr>
              <a:t>Бу индекс корхоналарнинг бозордаги улушлари йи</a:t>
            </a:r>
            <a:r>
              <a:rPr lang="uz-Cyrl-UZ" altLang="ru-RU">
                <a:latin typeface="Times New Roman" panose="02020603050405020304" pitchFamily="18" charset="0"/>
              </a:rPr>
              <a:t>ғ</a:t>
            </a:r>
            <a:r>
              <a:rPr lang="ru-RU" altLang="ru-RU">
                <a:latin typeface="Times New Roman" panose="02020603050405020304" pitchFamily="18" charset="0"/>
              </a:rPr>
              <a:t>индиси сифатида қаралади ва қайси фирманинг бозордаги улуши юқори бўлса, у фирма бозорда монопол ҳокимиятига эга бўлиши мумкин ёки шундай имконият мавжуд деб қаралади. Фирмалар бозордаги улушига кўра тартиблаштирилади.</a:t>
            </a:r>
          </a:p>
          <a:p>
            <a:pPr eaLnBrk="1" hangingPunct="1"/>
            <a:endParaRPr lang="ru-RU" altLang="ru-RU"/>
          </a:p>
        </p:txBody>
      </p:sp>
      <p:sp>
        <p:nvSpPr>
          <p:cNvPr id="13" name="Прямоугольник 12"/>
          <p:cNvSpPr/>
          <p:nvPr/>
        </p:nvSpPr>
        <p:spPr>
          <a:xfrm>
            <a:off x="2705100" y="6754813"/>
            <a:ext cx="5449888" cy="277812"/>
          </a:xfrm>
          <a:prstGeom prst="rect">
            <a:avLst/>
          </a:prstGeom>
          <a:solidFill>
            <a:schemeClr val="accent1">
              <a:lumMod val="20000"/>
              <a:lumOff val="80000"/>
            </a:schemeClr>
          </a:solidFill>
        </p:spPr>
        <p:txBody>
          <a:bodyPr>
            <a:spAutoFit/>
          </a:bodyPr>
          <a:lstStyle/>
          <a:p>
            <a:pPr algn="r" eaLnBrk="1" fontAlgn="auto" hangingPunct="1">
              <a:spcBef>
                <a:spcPts val="0"/>
              </a:spcBef>
              <a:spcAft>
                <a:spcPts val="0"/>
              </a:spcAft>
              <a:defRPr/>
            </a:pPr>
            <a:r>
              <a:rPr lang="en-GB" sz="1200" dirty="0" err="1">
                <a:latin typeface="Times New Roman" pitchFamily="18" charset="0"/>
                <a:cs typeface="Times New Roman" pitchFamily="18" charset="0"/>
              </a:rPr>
              <a:t>Zo‘r</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berib</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mehnat</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qilinmasa</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na</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iste’dod</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va</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na</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daho</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tug‘iladi</a:t>
            </a:r>
            <a:r>
              <a:rPr lang="en-GB" sz="1200" dirty="0">
                <a:latin typeface="Times New Roman" pitchFamily="18" charset="0"/>
                <a:cs typeface="Times New Roman" pitchFamily="18" charset="0"/>
              </a:rPr>
              <a:t>.</a:t>
            </a:r>
            <a:r>
              <a:rPr lang="ru-RU" sz="1200" dirty="0">
                <a:latin typeface="Times New Roman" pitchFamily="18" charset="0"/>
                <a:cs typeface="Times New Roman" pitchFamily="18" charset="0"/>
              </a:rPr>
              <a:t> </a:t>
            </a:r>
            <a:r>
              <a:rPr lang="en-GB" sz="1200" b="1" dirty="0">
                <a:latin typeface="Times New Roman" pitchFamily="18" charset="0"/>
                <a:cs typeface="Times New Roman" pitchFamily="18" charset="0"/>
              </a:rPr>
              <a:t>D.I.MENDELEYEV </a:t>
            </a:r>
            <a:endParaRPr lang="uz-Cyrl-UZ" sz="12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AFAB562B-49EA-4CFC-BAA7-281852812ADF}" type="slidenum">
              <a:rPr lang="ru-RU" altLang="ru-RU" smtClean="0">
                <a:latin typeface="Times New Roman" panose="02020603050405020304" pitchFamily="18" charset="0"/>
              </a:rPr>
              <a:pPr fontAlgn="base">
                <a:spcBef>
                  <a:spcPct val="0"/>
                </a:spcBef>
                <a:spcAft>
                  <a:spcPct val="0"/>
                </a:spcAft>
              </a:pPr>
              <a:t>15</a:t>
            </a:fld>
            <a:endParaRPr lang="ru-RU" altLang="ru-RU" smtClean="0">
              <a:latin typeface="Times New Roman" panose="02020603050405020304" pitchFamily="18" charset="0"/>
            </a:endParaRPr>
          </a:p>
        </p:txBody>
      </p:sp>
      <p:sp>
        <p:nvSpPr>
          <p:cNvPr id="19459" name="Прямоугольник 1"/>
          <p:cNvSpPr>
            <a:spLocks noChangeArrowheads="1"/>
          </p:cNvSpPr>
          <p:nvPr/>
        </p:nvSpPr>
        <p:spPr bwMode="auto">
          <a:xfrm>
            <a:off x="1460500" y="2617788"/>
            <a:ext cx="6702425" cy="1570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4800">
                <a:solidFill>
                  <a:srgbClr val="7030A0"/>
                </a:solidFill>
                <a:latin typeface="Times New Roman" panose="02020603050405020304" pitchFamily="18" charset="0"/>
                <a:cs typeface="Times New Roman" panose="02020603050405020304" pitchFamily="18" charset="0"/>
              </a:rPr>
              <a:t>Эътиборларингиз учун раҳмат!</a:t>
            </a:r>
            <a:endParaRPr lang="ru-RU" altLang="ru-RU" sz="4000">
              <a:solidFill>
                <a:srgbClr val="7030A0"/>
              </a:solidFill>
              <a:latin typeface="Times New Roman" panose="02020603050405020304" pitchFamily="18" charset="0"/>
              <a:cs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bg>
      <p:bgPr>
        <a:solidFill>
          <a:schemeClr val="bg1"/>
        </a:solidFill>
        <a:effectLst/>
      </p:bgPr>
    </p:bg>
    <p:spTree>
      <p:nvGrpSpPr>
        <p:cNvPr id="1" name=""/>
        <p:cNvGrpSpPr/>
        <p:nvPr/>
      </p:nvGrpSpPr>
      <p:grpSpPr>
        <a:xfrm>
          <a:off x="0" y="0"/>
          <a:ext cx="0" cy="0"/>
          <a:chOff x="0" y="0"/>
          <a:chExt cx="0" cy="0"/>
        </a:xfrm>
      </p:grpSpPr>
      <p:sp>
        <p:nvSpPr>
          <p:cNvPr id="995330" name="Rectangle 2"/>
          <p:cNvSpPr>
            <a:spLocks noChangeArrowheads="1"/>
          </p:cNvSpPr>
          <p:nvPr/>
        </p:nvSpPr>
        <p:spPr bwMode="auto">
          <a:xfrm>
            <a:off x="266700" y="0"/>
            <a:ext cx="8574088" cy="1106488"/>
          </a:xfrm>
          <a:prstGeom prst="rect">
            <a:avLst/>
          </a:prstGeom>
          <a:noFill/>
          <a:ln w="9525">
            <a:noFill/>
            <a:miter lim="800000"/>
            <a:headEnd/>
            <a:tailEnd/>
          </a:ln>
          <a:effectLst/>
        </p:spPr>
        <p:txBody>
          <a:bodyPr/>
          <a:lstStyle/>
          <a:p>
            <a:pPr marL="812800" indent="-812800" algn="ctr" eaLnBrk="1" fontAlgn="auto" hangingPunct="1">
              <a:spcBef>
                <a:spcPts val="600"/>
              </a:spcBef>
              <a:spcAft>
                <a:spcPts val="0"/>
              </a:spcAft>
              <a:buClr>
                <a:schemeClr val="tx1"/>
              </a:buClr>
              <a:buSzPct val="80000"/>
              <a:defRPr/>
            </a:pPr>
            <a:endParaRPr lang="ru-RU" sz="2800" b="1">
              <a:solidFill>
                <a:schemeClr val="bg1"/>
              </a:solidFill>
              <a:effectLst>
                <a:outerShdw blurRad="38100" dist="38100" dir="2700000" algn="tl">
                  <a:srgbClr val="000000"/>
                </a:outerShdw>
              </a:effectLst>
              <a:latin typeface="Times New Roman" pitchFamily="18" charset="0"/>
            </a:endParaRPr>
          </a:p>
        </p:txBody>
      </p:sp>
      <p:sp>
        <p:nvSpPr>
          <p:cNvPr id="5123" name="Rectangle 3"/>
          <p:cNvSpPr>
            <a:spLocks noGrp="1" noChangeArrowheads="1"/>
          </p:cNvSpPr>
          <p:nvPr>
            <p:ph type="body" sz="half" idx="1"/>
          </p:nvPr>
        </p:nvSpPr>
        <p:spPr/>
        <p:txBody>
          <a:bodyPr/>
          <a:lstStyle/>
          <a:p>
            <a:pPr marL="533400" indent="-533400" algn="ctr" eaLnBrk="1" hangingPunct="1">
              <a:spcBef>
                <a:spcPct val="0"/>
              </a:spcBef>
              <a:buClr>
                <a:schemeClr val="tx1"/>
              </a:buClr>
              <a:buFont typeface="Wingdings" panose="05000000000000000000" pitchFamily="2" charset="2"/>
              <a:buAutoNum type="arabicPeriod"/>
            </a:pPr>
            <a:endParaRPr lang="ru-RU" altLang="ru-RU" sz="2400" b="1" smtClean="0"/>
          </a:p>
          <a:p>
            <a:pPr marL="533400" indent="-533400" eaLnBrk="1" hangingPunct="1">
              <a:buClr>
                <a:schemeClr val="tx1"/>
              </a:buClr>
              <a:buFont typeface="Wingdings" panose="05000000000000000000" pitchFamily="2" charset="2"/>
              <a:buChar char="§"/>
            </a:pPr>
            <a:endParaRPr lang="ru-RU" altLang="ru-RU" sz="2800" smtClean="0">
              <a:solidFill>
                <a:schemeClr val="bg1"/>
              </a:solidFill>
            </a:endParaRPr>
          </a:p>
        </p:txBody>
      </p:sp>
      <p:graphicFrame>
        <p:nvGraphicFramePr>
          <p:cNvPr id="995409" name="Group 81"/>
          <p:cNvGraphicFramePr>
            <a:graphicFrameLocks noGrp="1"/>
          </p:cNvGraphicFramePr>
          <p:nvPr>
            <p:ph sz="half" idx="2"/>
          </p:nvPr>
        </p:nvGraphicFramePr>
        <p:xfrm>
          <a:off x="574675" y="400050"/>
          <a:ext cx="8107363" cy="6007100"/>
        </p:xfrm>
        <a:graphic>
          <a:graphicData uri="http://schemas.openxmlformats.org/drawingml/2006/table">
            <a:tbl>
              <a:tblPr>
                <a:tableStyleId>{912C8C85-51F0-491E-9774-3900AFEF0FD7}</a:tableStyleId>
              </a:tblPr>
              <a:tblGrid>
                <a:gridCol w="4044459">
                  <a:extLst>
                    <a:ext uri="{9D8B030D-6E8A-4147-A177-3AD203B41FA5}">
                      <a16:colId xmlns:a16="http://schemas.microsoft.com/office/drawing/2014/main" val="20000"/>
                    </a:ext>
                  </a:extLst>
                </a:gridCol>
                <a:gridCol w="4062904">
                  <a:extLst>
                    <a:ext uri="{9D8B030D-6E8A-4147-A177-3AD203B41FA5}">
                      <a16:colId xmlns:a16="http://schemas.microsoft.com/office/drawing/2014/main" val="20001"/>
                    </a:ext>
                  </a:extLst>
                </a:gridCol>
              </a:tblGrid>
              <a:tr h="703284">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u="none" strike="noStrike" cap="none" normalizeH="0" baseline="0" dirty="0" smtClean="0">
                          <a:ln>
                            <a:noFill/>
                          </a:ln>
                          <a:effectLst/>
                          <a:latin typeface="Times New Roman" panose="02020603050405020304" pitchFamily="18" charset="0"/>
                          <a:cs typeface="Times New Roman" panose="02020603050405020304" pitchFamily="18" charset="0"/>
                        </a:rPr>
                        <a:t>МАЪМУРИЙ-БУЙРУҚБОЗЛИК ИҚТИСОДИЁТИ ШАРОИТИДА</a:t>
                      </a:r>
                      <a:endParaRPr kumimoji="0" lang="en-US" sz="1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91444" marR="91444" marT="45726" marB="45726" horzOverflow="overflow">
                    <a:solidFill>
                      <a:schemeClr val="accent3">
                        <a:lumMod val="20000"/>
                        <a:lumOff val="80000"/>
                      </a:schemeClr>
                    </a:solidFill>
                  </a:tcPr>
                </a:tc>
                <a:tc>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u="none" strike="noStrike" cap="none" normalizeH="0" baseline="0" dirty="0" smtClean="0">
                          <a:ln>
                            <a:noFill/>
                          </a:ln>
                          <a:effectLst/>
                          <a:latin typeface="Times New Roman" panose="02020603050405020304" pitchFamily="18" charset="0"/>
                          <a:cs typeface="Times New Roman" panose="02020603050405020304" pitchFamily="18" charset="0"/>
                        </a:rPr>
                        <a:t>ЭРКИН БОЗОР ИҚТИСОДИЁТИ </a:t>
                      </a:r>
                      <a:endParaRPr kumimoji="0" lang="uz-Cyrl-UZ" sz="1400" b="1" u="none" strike="noStrike" cap="none" normalizeH="0" baseline="0" dirty="0" smtClean="0">
                        <a:ln>
                          <a:noFill/>
                        </a:ln>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400" b="1" u="none" strike="noStrike" cap="none" normalizeH="0" baseline="0" dirty="0" smtClean="0">
                          <a:ln>
                            <a:noFill/>
                          </a:ln>
                          <a:effectLst/>
                          <a:latin typeface="Times New Roman" panose="02020603050405020304" pitchFamily="18" charset="0"/>
                          <a:cs typeface="Times New Roman" panose="02020603050405020304" pitchFamily="18" charset="0"/>
                        </a:rPr>
                        <a:t>ШАРОИТИДА</a:t>
                      </a:r>
                      <a:endParaRPr kumimoji="0" lang="en-US" sz="14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91444" marR="91444" marT="45726" marB="45726" horzOverflow="overflow">
                    <a:solidFill>
                      <a:schemeClr val="accent3">
                        <a:lumMod val="20000"/>
                        <a:lumOff val="80000"/>
                      </a:schemeClr>
                    </a:solidFill>
                  </a:tcPr>
                </a:tc>
                <a:extLst>
                  <a:ext uri="{0D108BD9-81ED-4DB2-BD59-A6C34878D82A}">
                    <a16:rowId xmlns:a16="http://schemas.microsoft.com/office/drawing/2014/main" val="10000"/>
                  </a:ext>
                </a:extLst>
              </a:tr>
              <a:tr h="1051623">
                <a:tc>
                  <a:txBody>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Рақобат</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ru-RU" sz="1400" b="1"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социалистик</a:t>
                      </a: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400" b="1"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мусобақа</a:t>
                      </a: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билан</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алмаштирилиб</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келинди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ru-RU" sz="1400" b="1"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Рақобат</a:t>
                      </a: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сўзини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ишлатиш</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тақиқланар</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эди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endParaRPr kumimoji="0" 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91444" marR="91444" marT="45726" marB="45726" horzOverflow="overflow"/>
                </a:tc>
                <a:tc>
                  <a:txBody>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Рақобат рағбатлантирувчи</a:t>
                      </a:r>
                      <a:r>
                        <a:rPr kumimoji="0" lang="en-US" sz="1400" b="0" u="none" strike="noStrike" cap="none" normalizeH="0" baseline="0" dirty="0" smtClean="0">
                          <a:ln>
                            <a:noFill/>
                          </a:ln>
                          <a:effectLst/>
                          <a:latin typeface="Times New Roman" panose="02020603050405020304" pitchFamily="18" charset="0"/>
                          <a:cs typeface="Times New Roman" panose="02020603050405020304" pitchFamily="18" charset="0"/>
                        </a:rPr>
                        <a:t>,</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иқтисодиётни ҳаракатга солувчи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кучдир</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Шу</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сабабли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у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бозор</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иқтисодиёти механизмида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асосий</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ўрин</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олади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endParaRPr kumimoji="0" 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91444" marR="91444" marT="45726" marB="45726" horzOverflow="overflow"/>
                </a:tc>
                <a:extLst>
                  <a:ext uri="{0D108BD9-81ED-4DB2-BD59-A6C34878D82A}">
                    <a16:rowId xmlns:a16="http://schemas.microsoft.com/office/drawing/2014/main" val="10001"/>
                  </a:ext>
                </a:extLst>
              </a:tr>
              <a:tr h="4252193">
                <a:tc>
                  <a:txBody>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Мусобоқа ким</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ўзиш</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ким</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яхши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натижаларга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эришиш</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учун</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бўлган</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қалбаки беллашув</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эди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Чунки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эришилмаган</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ютуқ</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ва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бажарилмаган</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режаларнинг</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эришилиши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рақамлар</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uz-Cyrl-UZ" sz="1400" b="0" u="none" strike="noStrike" cap="none" normalizeH="0" baseline="0" dirty="0" smtClean="0">
                          <a:ln>
                            <a:noFill/>
                          </a:ln>
                          <a:effectLst/>
                          <a:latin typeface="Times New Roman" panose="02020603050405020304" pitchFamily="18" charset="0"/>
                          <a:cs typeface="Times New Roman" panose="02020603050405020304" pitchFamily="18" charset="0"/>
                        </a:rPr>
                        <a:t>қоғозлар”</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да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таъминлана</a:t>
                      </a:r>
                      <a:r>
                        <a:rPr kumimoji="0" lang="en-US" sz="1400" b="0" u="none" strike="noStrike" cap="none" normalizeH="0" baseline="0" dirty="0" smtClean="0">
                          <a:ln>
                            <a:noFill/>
                          </a:ln>
                          <a:effectLst/>
                          <a:latin typeface="Times New Roman" panose="02020603050405020304" pitchFamily="18" charset="0"/>
                          <a:cs typeface="Times New Roman" panose="02020603050405020304" pitchFamily="18" charset="0"/>
                        </a:rPr>
                        <a:t>р</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Социалистик</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мусобоқадаги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мажбурий</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сафарбарлик</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усули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p>
                    <a:p>
                      <a:pPr marL="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ташаббускорлик</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рухини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сўндирарди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p>
                    <a:p>
                      <a:pPr marL="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сифатини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яхшилаш</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ва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ишлаб</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чиқариш</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харажатларини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пасайтириш</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имконини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бермас</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эди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a:t>
                      </a:r>
                      <a:r>
                        <a:rPr kumimoji="0" lang="ru-RU" sz="1400" b="1"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Ялпи</a:t>
                      </a: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400" b="1" u="none" strike="noStrike" cap="none" normalizeH="0" baseline="0" dirty="0" err="1" smtClean="0">
                          <a:ln>
                            <a:noFill/>
                          </a:ln>
                          <a:solidFill>
                            <a:srgbClr val="002060"/>
                          </a:solidFill>
                          <a:effectLst/>
                          <a:latin typeface="Times New Roman" panose="02020603050405020304" pitchFamily="18" charset="0"/>
                          <a:cs typeface="Times New Roman" panose="02020603050405020304" pitchFamily="18" charset="0"/>
                        </a:rPr>
                        <a:t>маҳсулот</a:t>
                      </a:r>
                      <a:r>
                        <a:rPr kumimoji="0" lang="ru-RU" sz="1400" b="1" u="none" strike="noStrike" cap="none" normalizeH="0" baseline="0" dirty="0" smtClean="0">
                          <a:ln>
                            <a:noFill/>
                          </a:ln>
                          <a:solidFill>
                            <a:srgbClr val="002060"/>
                          </a:solidFill>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мафкураси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ҳукмронлигига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мусобақа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кўрсаткичлари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кўпинча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миқдорий</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кўрсаткичларга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қараб</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бажарилар</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эди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endParaRPr kumimoji="0" 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91444" marR="91444" marT="45726" marB="45726" horzOverflow="overflow"/>
                </a:tc>
                <a:tc>
                  <a:txBody>
                    <a:bodyPr/>
                    <a:lstStyle/>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Рақобат режалаштирил</a:t>
                      </a:r>
                      <a:r>
                        <a:rPr kumimoji="0" lang="en-US" sz="1400" b="0" u="none" strike="noStrike" cap="none" normalizeH="0" baseline="0" dirty="0" smtClean="0">
                          <a:ln>
                            <a:noFill/>
                          </a:ln>
                          <a:effectLst/>
                          <a:latin typeface="Times New Roman" panose="02020603050405020304" pitchFamily="18" charset="0"/>
                          <a:cs typeface="Times New Roman" panose="02020603050405020304" pitchFamily="18" charset="0"/>
                        </a:rPr>
                        <a:t>м</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айди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ва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қаттиқ</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назорат</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остига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олинмайди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Рақобатчиликни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бозордаги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p>
                    <a:p>
                      <a:pPr marL="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талаб</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ва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таклиф</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p>
                    <a:p>
                      <a:pPr marL="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нарх-наво</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p>
                    <a:p>
                      <a:pPr marL="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олигополия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ва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монополия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даражаси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p>
                    <a:p>
                      <a:pPr marL="0" marR="0" lvl="0" indent="-285750" algn="l" defTabSz="914400" rtl="0" eaLnBrk="0" fontAlgn="base" latinLnBrk="0" hangingPunct="0">
                        <a:lnSpc>
                          <a:spcPct val="150000"/>
                        </a:lnSpc>
                        <a:spcBef>
                          <a:spcPct val="0"/>
                        </a:spcBef>
                        <a:spcAft>
                          <a:spcPct val="0"/>
                        </a:spcAft>
                        <a:buClrTx/>
                        <a:buSzTx/>
                        <a:buFont typeface="Wingdings" panose="05000000000000000000" pitchFamily="2" charset="2"/>
                        <a:buChar char="q"/>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давлатнинг</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антимонопол</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сиёсати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белгилайди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Рақобатда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мажбурий</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сафабарлик</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бўлмайди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50000"/>
                        </a:lnSpc>
                        <a:spcBef>
                          <a:spcPct val="0"/>
                        </a:spcBef>
                        <a:spcAft>
                          <a:spcPct val="0"/>
                        </a:spcAft>
                        <a:buClrTx/>
                        <a:buSzTx/>
                        <a:buFontTx/>
                        <a:buNone/>
                        <a:tabLst/>
                      </a:pP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Бу</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ерда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ҳалол</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ва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эркин</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иқтисодий</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рақобатни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ривожлантириш</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эвазига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ишлаб</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чуқарувчи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ва</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сотувчилар</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устидан</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харидорларнинг</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ҳукмронлиги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 </a:t>
                      </a:r>
                      <a:r>
                        <a:rPr kumimoji="0" lang="ru-RU" sz="1400" b="0" u="none" strike="noStrike" cap="none" normalizeH="0" baseline="0" dirty="0" err="1" smtClean="0">
                          <a:ln>
                            <a:noFill/>
                          </a:ln>
                          <a:effectLst/>
                          <a:latin typeface="Times New Roman" panose="02020603050405020304" pitchFamily="18" charset="0"/>
                          <a:cs typeface="Times New Roman" panose="02020603050405020304" pitchFamily="18" charset="0"/>
                        </a:rPr>
                        <a:t>ўрнатилади</a:t>
                      </a:r>
                      <a:r>
                        <a:rPr kumimoji="0" lang="ru-RU" sz="1400" b="0" u="none" strike="noStrike" cap="none" normalizeH="0" baseline="0" dirty="0" smtClean="0">
                          <a:ln>
                            <a:noFill/>
                          </a:ln>
                          <a:effectLst/>
                          <a:latin typeface="Times New Roman" panose="02020603050405020304" pitchFamily="18" charset="0"/>
                          <a:cs typeface="Times New Roman" panose="02020603050405020304" pitchFamily="18" charset="0"/>
                        </a:rPr>
                        <a:t>.</a:t>
                      </a:r>
                      <a:endParaRPr kumimoji="0" lang="ru-RU" sz="1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txBody>
                  <a:tcPr marL="91444" marR="91444" marT="45726" marB="45726" horzOverflow="overflow"/>
                </a:tc>
                <a:extLst>
                  <a:ext uri="{0D108BD9-81ED-4DB2-BD59-A6C34878D82A}">
                    <a16:rowId xmlns:a16="http://schemas.microsoft.com/office/drawing/2014/main" val="10002"/>
                  </a:ext>
                </a:extLst>
              </a:tr>
            </a:tbl>
          </a:graphicData>
        </a:graphic>
      </p:graphicFrame>
      <p:graphicFrame>
        <p:nvGraphicFramePr>
          <p:cNvPr id="5" name="Таблица 4"/>
          <p:cNvGraphicFramePr>
            <a:graphicFrameLocks noGrp="1"/>
          </p:cNvGraphicFramePr>
          <p:nvPr/>
        </p:nvGraphicFramePr>
        <p:xfrm>
          <a:off x="825500" y="6759575"/>
          <a:ext cx="7856538" cy="366713"/>
        </p:xfrm>
        <a:graphic>
          <a:graphicData uri="http://schemas.openxmlformats.org/drawingml/2006/table">
            <a:tbl>
              <a:tblPr>
                <a:tableStyleId>{5C22544A-7EE6-4342-B048-85BDC9FD1C3A}</a:tableStyleId>
              </a:tblPr>
              <a:tblGrid>
                <a:gridCol w="7856538">
                  <a:extLst>
                    <a:ext uri="{9D8B030D-6E8A-4147-A177-3AD203B41FA5}">
                      <a16:colId xmlns:a16="http://schemas.microsoft.com/office/drawing/2014/main" val="20000"/>
                    </a:ext>
                  </a:extLst>
                </a:gridCol>
              </a:tblGrid>
              <a:tr h="366713">
                <a:tc>
                  <a:txBody>
                    <a:bodyPr/>
                    <a:lstStyle/>
                    <a:p>
                      <a:pPr indent="342265" algn="r">
                        <a:lnSpc>
                          <a:spcPct val="100000"/>
                        </a:lnSpc>
                        <a:spcAft>
                          <a:spcPts val="0"/>
                        </a:spcAft>
                      </a:pPr>
                      <a:r>
                        <a:rPr lang="en-GB" sz="1200" dirty="0" err="1" smtClean="0">
                          <a:effectLst/>
                          <a:latin typeface="Times New Roman" pitchFamily="18" charset="0"/>
                          <a:cs typeface="Times New Roman" pitchFamily="18" charset="0"/>
                        </a:rPr>
                        <a:t>Kishi</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o‘zgalarning</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baxtidan</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baxt</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topsa</a:t>
                      </a:r>
                      <a:r>
                        <a:rPr lang="en-GB" sz="1200" dirty="0" smtClean="0">
                          <a:effectLst/>
                          <a:latin typeface="Times New Roman" pitchFamily="18" charset="0"/>
                          <a:cs typeface="Times New Roman" pitchFamily="18" charset="0"/>
                        </a:rPr>
                        <a:t>, u </a:t>
                      </a:r>
                      <a:r>
                        <a:rPr lang="en-GB" sz="1200" dirty="0" err="1" smtClean="0">
                          <a:effectLst/>
                          <a:latin typeface="Times New Roman" pitchFamily="18" charset="0"/>
                          <a:cs typeface="Times New Roman" pitchFamily="18" charset="0"/>
                        </a:rPr>
                        <a:t>haqiqiy</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yashagan</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hisoblanadi</a:t>
                      </a:r>
                      <a:r>
                        <a:rPr lang="en-GB" sz="1200" dirty="0" smtClean="0">
                          <a:effectLst/>
                          <a:latin typeface="Times New Roman" pitchFamily="18" charset="0"/>
                          <a:cs typeface="Times New Roman" pitchFamily="18" charset="0"/>
                        </a:rPr>
                        <a:t>. </a:t>
                      </a:r>
                    </a:p>
                    <a:p>
                      <a:pPr indent="342265" algn="r">
                        <a:lnSpc>
                          <a:spcPct val="100000"/>
                        </a:lnSpc>
                        <a:spcAft>
                          <a:spcPts val="0"/>
                        </a:spcAft>
                      </a:pPr>
                      <a:r>
                        <a:rPr lang="en-GB" sz="1200" b="1" dirty="0" smtClean="0">
                          <a:effectLst/>
                          <a:latin typeface="Times New Roman" pitchFamily="18" charset="0"/>
                          <a:cs typeface="Times New Roman" pitchFamily="18" charset="0"/>
                        </a:rPr>
                        <a:t>I. GYOTE</a:t>
                      </a:r>
                      <a:endParaRPr lang="ru-RU" sz="1200" b="1" i="1" dirty="0">
                        <a:effectLst/>
                        <a:latin typeface="Times New Roman" pitchFamily="18" charset="0"/>
                        <a:ea typeface="Calibri"/>
                        <a:cs typeface="Times New Roman" pitchFamily="18" charset="0"/>
                      </a:endParaRPr>
                    </a:p>
                  </a:txBody>
                  <a:tcPr marL="114302" marR="114302" marT="0" marB="0"/>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5"/>
          <p:cNvSpPr>
            <a:spLocks noGrp="1" noChangeArrowheads="1"/>
          </p:cNvSpPr>
          <p:nvPr>
            <p:ph type="title"/>
          </p:nvPr>
        </p:nvSpPr>
        <p:spPr>
          <a:xfrm>
            <a:off x="717550" y="631825"/>
            <a:ext cx="7791450" cy="5646738"/>
          </a:xfrm>
        </p:spPr>
        <p:txBody>
          <a:bodyPr/>
          <a:lstStyle/>
          <a:p>
            <a:pPr algn="ctr" eaLnBrk="1" hangingPunct="1">
              <a:lnSpc>
                <a:spcPct val="100000"/>
              </a:lnSpc>
            </a:pPr>
            <a:r>
              <a:rPr lang="ru-RU" altLang="ru-RU" sz="2000" b="1" smtClean="0">
                <a:solidFill>
                  <a:srgbClr val="7030A0"/>
                </a:solidFill>
                <a:latin typeface="Times New Roman" panose="02020603050405020304" pitchFamily="18" charset="0"/>
                <a:cs typeface="Times New Roman" panose="02020603050405020304" pitchFamily="18" charset="0"/>
              </a:rPr>
              <a:t>Соф монополия</a:t>
            </a:r>
            <a:r>
              <a:rPr lang="ru-RU" altLang="ru-RU" sz="2000" smtClean="0">
                <a:solidFill>
                  <a:srgbClr val="7030A0"/>
                </a:solidFill>
                <a:latin typeface="Times New Roman" panose="02020603050405020304" pitchFamily="18" charset="0"/>
                <a:cs typeface="Times New Roman" panose="02020603050405020304" pitchFamily="18" charset="0"/>
              </a:rPr>
              <a:t> </a:t>
            </a:r>
            <a:r>
              <a:rPr lang="ru-RU" altLang="ru-RU" sz="2000" smtClean="0">
                <a:latin typeface="Times New Roman" panose="02020603050405020304" pitchFamily="18" charset="0"/>
                <a:cs typeface="Times New Roman" panose="02020603050405020304" pitchFamily="18" charset="0"/>
              </a:rPr>
              <a:t>- бу битта сотувчи ва кўп харидорлар </a:t>
            </a:r>
            <a:r>
              <a:rPr lang="en-US" altLang="ru-RU" sz="2000" smtClean="0">
                <a:latin typeface="Times New Roman" panose="02020603050405020304" pitchFamily="18" charset="0"/>
                <a:cs typeface="Times New Roman" panose="02020603050405020304" pitchFamily="18" charset="0"/>
              </a:rPr>
              <a:t>қ</a:t>
            </a:r>
            <a:r>
              <a:rPr lang="ru-RU" altLang="ru-RU" sz="2000" smtClean="0">
                <a:latin typeface="Times New Roman" panose="02020603050405020304" pitchFamily="18" charset="0"/>
                <a:cs typeface="Times New Roman" panose="02020603050405020304" pitchFamily="18" charset="0"/>
              </a:rPr>
              <a:t>атнашган бозор, ёки ўрнини босадиган товар бўлмаган товарни сотадиган ягона сотувчи бўлган бозор вазияти ёки тармо</a:t>
            </a:r>
            <a:r>
              <a:rPr lang="en-US" altLang="ru-RU" sz="2000" smtClean="0">
                <a:latin typeface="Times New Roman" panose="02020603050405020304" pitchFamily="18" charset="0"/>
                <a:cs typeface="Times New Roman" panose="02020603050405020304" pitchFamily="18" charset="0"/>
              </a:rPr>
              <a:t>қ</a:t>
            </a:r>
            <a:r>
              <a:rPr lang="ru-RU" altLang="ru-RU" sz="2000" smtClean="0">
                <a:latin typeface="Times New Roman" panose="02020603050405020304" pitchFamily="18" charset="0"/>
                <a:cs typeface="Times New Roman" panose="02020603050405020304" pitchFamily="18" charset="0"/>
              </a:rPr>
              <a:t>да ягона </a:t>
            </a:r>
            <a:r>
              <a:rPr lang="en-US" altLang="ru-RU" sz="2000" smtClean="0">
                <a:latin typeface="Times New Roman" panose="02020603050405020304" pitchFamily="18" charset="0"/>
                <a:cs typeface="Times New Roman" panose="02020603050405020304" pitchFamily="18" charset="0"/>
              </a:rPr>
              <a:t>ҳ</a:t>
            </a:r>
            <a:r>
              <a:rPr lang="ru-RU" altLang="ru-RU" sz="2000" smtClean="0">
                <a:latin typeface="Times New Roman" panose="02020603050405020304" pitchFamily="18" charset="0"/>
                <a:cs typeface="Times New Roman" panose="02020603050405020304" pitchFamily="18" charset="0"/>
              </a:rPr>
              <a:t>укмрон фирма бўлиб, фирманинг ишлаб чи</a:t>
            </a:r>
            <a:r>
              <a:rPr lang="en-US" altLang="ru-RU" sz="2000" smtClean="0">
                <a:latin typeface="Times New Roman" panose="02020603050405020304" pitchFamily="18" charset="0"/>
                <a:cs typeface="Times New Roman" panose="02020603050405020304" pitchFamily="18" charset="0"/>
              </a:rPr>
              <a:t>қ</a:t>
            </a:r>
            <a:r>
              <a:rPr lang="ru-RU" altLang="ru-RU" sz="2000" smtClean="0">
                <a:latin typeface="Times New Roman" panose="02020603050405020304" pitchFamily="18" charset="0"/>
                <a:cs typeface="Times New Roman" panose="02020603050405020304" pitchFamily="18" charset="0"/>
              </a:rPr>
              <a:t>ариш ва сотиш чегараси тармо</a:t>
            </a:r>
            <a:r>
              <a:rPr lang="en-US" altLang="ru-RU" sz="2000" smtClean="0">
                <a:latin typeface="Times New Roman" panose="02020603050405020304" pitchFamily="18" charset="0"/>
                <a:cs typeface="Times New Roman" panose="02020603050405020304" pitchFamily="18" charset="0"/>
              </a:rPr>
              <a:t>қ</a:t>
            </a:r>
            <a:r>
              <a:rPr lang="ru-RU" altLang="ru-RU" sz="2000" smtClean="0">
                <a:latin typeface="Times New Roman" panose="02020603050405020304" pitchFamily="18" charset="0"/>
                <a:cs typeface="Times New Roman" panose="02020603050405020304" pitchFamily="18" charset="0"/>
              </a:rPr>
              <a:t> чегарасига тенг бўлган бозор. </a:t>
            </a:r>
            <a:br>
              <a:rPr lang="ru-RU" altLang="ru-RU" sz="2000" smtClean="0">
                <a:latin typeface="Times New Roman" panose="02020603050405020304" pitchFamily="18" charset="0"/>
                <a:cs typeface="Times New Roman" panose="02020603050405020304" pitchFamily="18" charset="0"/>
              </a:rPr>
            </a:br>
            <a:r>
              <a:rPr lang="ru-RU" altLang="ru-RU" sz="2000" smtClean="0">
                <a:latin typeface="Times New Roman" panose="02020603050405020304" pitchFamily="18" charset="0"/>
                <a:cs typeface="Times New Roman" panose="02020603050405020304" pitchFamily="18" charset="0"/>
              </a:rPr>
              <a:t/>
            </a:r>
            <a:br>
              <a:rPr lang="ru-RU" altLang="ru-RU" sz="2000" smtClean="0">
                <a:latin typeface="Times New Roman" panose="02020603050405020304" pitchFamily="18" charset="0"/>
                <a:cs typeface="Times New Roman" panose="02020603050405020304" pitchFamily="18" charset="0"/>
              </a:rPr>
            </a:br>
            <a:r>
              <a:rPr lang="ru-RU" altLang="ru-RU" sz="2000" b="1" u="sng" smtClean="0">
                <a:solidFill>
                  <a:srgbClr val="7030A0"/>
                </a:solidFill>
                <a:latin typeface="Times New Roman" panose="02020603050405020304" pitchFamily="18" charset="0"/>
                <a:cs typeface="Times New Roman" panose="02020603050405020304" pitchFamily="18" charset="0"/>
              </a:rPr>
              <a:t>Соф монополия ва ра</a:t>
            </a:r>
            <a:r>
              <a:rPr lang="en-US" altLang="ru-RU" sz="2000" b="1" u="sng" smtClean="0">
                <a:solidFill>
                  <a:srgbClr val="7030A0"/>
                </a:solidFill>
                <a:latin typeface="Times New Roman" panose="02020603050405020304" pitchFamily="18" charset="0"/>
                <a:cs typeface="Times New Roman" panose="02020603050405020304" pitchFamily="18" charset="0"/>
              </a:rPr>
              <a:t>қ</a:t>
            </a:r>
            <a:r>
              <a:rPr lang="ru-RU" altLang="ru-RU" sz="2000" b="1" u="sng" smtClean="0">
                <a:solidFill>
                  <a:srgbClr val="7030A0"/>
                </a:solidFill>
                <a:latin typeface="Times New Roman" panose="02020603050405020304" pitchFamily="18" charset="0"/>
                <a:cs typeface="Times New Roman" panose="02020603050405020304" pitchFamily="18" charset="0"/>
              </a:rPr>
              <a:t>обатлашган бозорлар бир-бирига тескари бозорлар </a:t>
            </a:r>
            <a:r>
              <a:rPr lang="en-US" altLang="ru-RU" sz="2000" b="1" u="sng" smtClean="0">
                <a:solidFill>
                  <a:srgbClr val="7030A0"/>
                </a:solidFill>
                <a:latin typeface="Times New Roman" panose="02020603050405020304" pitchFamily="18" charset="0"/>
                <a:cs typeface="Times New Roman" panose="02020603050405020304" pitchFamily="18" charset="0"/>
              </a:rPr>
              <a:t>ҳ</a:t>
            </a:r>
            <a:r>
              <a:rPr lang="ru-RU" altLang="ru-RU" sz="2000" b="1" u="sng" smtClean="0">
                <a:solidFill>
                  <a:srgbClr val="7030A0"/>
                </a:solidFill>
                <a:latin typeface="Times New Roman" panose="02020603050405020304" pitchFamily="18" charset="0"/>
                <a:cs typeface="Times New Roman" panose="02020603050405020304" pitchFamily="18" charset="0"/>
              </a:rPr>
              <a:t>исобланади.</a:t>
            </a:r>
            <a:br>
              <a:rPr lang="ru-RU" altLang="ru-RU" sz="2000" b="1" u="sng" smtClean="0">
                <a:solidFill>
                  <a:srgbClr val="7030A0"/>
                </a:solidFill>
                <a:latin typeface="Times New Roman" panose="02020603050405020304" pitchFamily="18" charset="0"/>
                <a:cs typeface="Times New Roman" panose="02020603050405020304" pitchFamily="18" charset="0"/>
              </a:rPr>
            </a:br>
            <a:r>
              <a:rPr lang="ru-RU" altLang="ru-RU" sz="2000" b="1" u="sng" smtClean="0">
                <a:solidFill>
                  <a:srgbClr val="002060"/>
                </a:solidFill>
                <a:latin typeface="Times New Roman" panose="02020603050405020304" pitchFamily="18" charset="0"/>
                <a:cs typeface="Times New Roman" panose="02020603050405020304" pitchFamily="18" charset="0"/>
              </a:rPr>
              <a:t/>
            </a:r>
            <a:br>
              <a:rPr lang="ru-RU" altLang="ru-RU" sz="2000" b="1" u="sng" smtClean="0">
                <a:solidFill>
                  <a:srgbClr val="002060"/>
                </a:solidFill>
                <a:latin typeface="Times New Roman" panose="02020603050405020304" pitchFamily="18" charset="0"/>
                <a:cs typeface="Times New Roman" panose="02020603050405020304" pitchFamily="18" charset="0"/>
              </a:rPr>
            </a:br>
            <a:r>
              <a:rPr lang="ru-RU" altLang="ru-RU" sz="2000" b="1" u="sng" smtClean="0">
                <a:solidFill>
                  <a:srgbClr val="002060"/>
                </a:solidFill>
                <a:latin typeface="Times New Roman" panose="02020603050405020304" pitchFamily="18" charset="0"/>
                <a:cs typeface="Times New Roman" panose="02020603050405020304" pitchFamily="18" charset="0"/>
              </a:rPr>
              <a:t>***</a:t>
            </a:r>
            <a:br>
              <a:rPr lang="ru-RU" altLang="ru-RU" sz="2000" b="1" u="sng" smtClean="0">
                <a:solidFill>
                  <a:srgbClr val="002060"/>
                </a:solidFill>
                <a:latin typeface="Times New Roman" panose="02020603050405020304" pitchFamily="18" charset="0"/>
                <a:cs typeface="Times New Roman" panose="02020603050405020304" pitchFamily="18" charset="0"/>
              </a:rPr>
            </a:br>
            <a:r>
              <a:rPr lang="ru-RU" altLang="ru-RU" sz="2000" smtClean="0">
                <a:latin typeface="Times New Roman" panose="02020603050405020304" pitchFamily="18" charset="0"/>
                <a:cs typeface="Times New Roman" panose="02020603050405020304" pitchFamily="18" charset="0"/>
              </a:rPr>
              <a:t/>
            </a:r>
            <a:br>
              <a:rPr lang="ru-RU" altLang="ru-RU" sz="2000" smtClean="0">
                <a:latin typeface="Times New Roman" panose="02020603050405020304" pitchFamily="18" charset="0"/>
                <a:cs typeface="Times New Roman" panose="02020603050405020304" pitchFamily="18" charset="0"/>
              </a:rPr>
            </a:br>
            <a:r>
              <a:rPr lang="ru-RU" altLang="ru-RU" sz="2000" b="1" smtClean="0">
                <a:solidFill>
                  <a:srgbClr val="7030A0"/>
                </a:solidFill>
                <a:latin typeface="Times New Roman" panose="02020603050405020304" pitchFamily="18" charset="0"/>
                <a:cs typeface="Times New Roman" panose="02020603050405020304" pitchFamily="18" charset="0"/>
              </a:rPr>
              <a:t>Олигополия</a:t>
            </a:r>
            <a:r>
              <a:rPr lang="ru-RU" altLang="ru-RU" sz="2000" smtClean="0">
                <a:latin typeface="Times New Roman" panose="02020603050405020304" pitchFamily="18" charset="0"/>
                <a:cs typeface="Times New Roman" panose="02020603050405020304" pitchFamily="18" charset="0"/>
              </a:rPr>
              <a:t> - бу бозор тизимида бирор бир товарни сотишда чекланган фирмалар </a:t>
            </a:r>
            <a:r>
              <a:rPr lang="en-US" altLang="ru-RU" sz="2000" smtClean="0">
                <a:latin typeface="Times New Roman" panose="02020603050405020304" pitchFamily="18" charset="0"/>
                <a:cs typeface="Times New Roman" panose="02020603050405020304" pitchFamily="18" charset="0"/>
              </a:rPr>
              <a:t>ҳ</a:t>
            </a:r>
            <a:r>
              <a:rPr lang="ru-RU" altLang="ru-RU" sz="2000" smtClean="0">
                <a:latin typeface="Times New Roman" panose="02020603050405020304" pitchFamily="18" charset="0"/>
                <a:cs typeface="Times New Roman" panose="02020603050405020304" pitchFamily="18" charset="0"/>
              </a:rPr>
              <a:t>укмронлик </a:t>
            </a:r>
            <a:r>
              <a:rPr lang="en-US" altLang="ru-RU" sz="2000" smtClean="0">
                <a:latin typeface="Times New Roman" panose="02020603050405020304" pitchFamily="18" charset="0"/>
                <a:cs typeface="Times New Roman" panose="02020603050405020304" pitchFamily="18" charset="0"/>
              </a:rPr>
              <a:t>қ</a:t>
            </a:r>
            <a:r>
              <a:rPr lang="ru-RU" altLang="ru-RU" sz="2000" smtClean="0">
                <a:latin typeface="Times New Roman" panose="02020603050405020304" pitchFamily="18" charset="0"/>
                <a:cs typeface="Times New Roman" panose="02020603050405020304" pitchFamily="18" charset="0"/>
              </a:rPr>
              <a:t>илади.</a:t>
            </a:r>
            <a:br>
              <a:rPr lang="ru-RU" altLang="ru-RU" sz="2000" smtClean="0">
                <a:latin typeface="Times New Roman" panose="02020603050405020304" pitchFamily="18" charset="0"/>
                <a:cs typeface="Times New Roman" panose="02020603050405020304" pitchFamily="18" charset="0"/>
              </a:rPr>
            </a:br>
            <a:r>
              <a:rPr lang="ru-RU" altLang="ru-RU" sz="2000" smtClean="0">
                <a:solidFill>
                  <a:srgbClr val="7030A0"/>
                </a:solidFill>
                <a:latin typeface="Times New Roman" panose="02020603050405020304" pitchFamily="18" charset="0"/>
                <a:cs typeface="Times New Roman" panose="02020603050405020304" pitchFamily="18" charset="0"/>
              </a:rPr>
              <a:t/>
            </a:r>
            <a:br>
              <a:rPr lang="ru-RU" altLang="ru-RU" sz="2000" smtClean="0">
                <a:solidFill>
                  <a:srgbClr val="7030A0"/>
                </a:solidFill>
                <a:latin typeface="Times New Roman" panose="02020603050405020304" pitchFamily="18" charset="0"/>
                <a:cs typeface="Times New Roman" panose="02020603050405020304" pitchFamily="18" charset="0"/>
              </a:rPr>
            </a:br>
            <a:r>
              <a:rPr lang="ru-RU" altLang="ru-RU" sz="2000" b="1" smtClean="0">
                <a:solidFill>
                  <a:srgbClr val="7030A0"/>
                </a:solidFill>
                <a:latin typeface="Times New Roman" panose="02020603050405020304" pitchFamily="18" charset="0"/>
                <a:cs typeface="Times New Roman" panose="02020603050405020304" pitchFamily="18" charset="0"/>
              </a:rPr>
              <a:t>Монопол ра</a:t>
            </a:r>
            <a:r>
              <a:rPr lang="en-US" altLang="ru-RU" sz="2000" b="1" smtClean="0">
                <a:solidFill>
                  <a:srgbClr val="7030A0"/>
                </a:solidFill>
                <a:latin typeface="Times New Roman" panose="02020603050405020304" pitchFamily="18" charset="0"/>
                <a:cs typeface="Times New Roman" panose="02020603050405020304" pitchFamily="18" charset="0"/>
              </a:rPr>
              <a:t>қ</a:t>
            </a:r>
            <a:r>
              <a:rPr lang="ru-RU" altLang="ru-RU" sz="2000" b="1" smtClean="0">
                <a:solidFill>
                  <a:srgbClr val="7030A0"/>
                </a:solidFill>
                <a:latin typeface="Times New Roman" panose="02020603050405020304" pitchFamily="18" charset="0"/>
                <a:cs typeface="Times New Roman" panose="02020603050405020304" pitchFamily="18" charset="0"/>
              </a:rPr>
              <a:t>обат бозори</a:t>
            </a:r>
            <a:r>
              <a:rPr lang="ru-RU" altLang="ru-RU" sz="2000" smtClean="0">
                <a:solidFill>
                  <a:srgbClr val="7030A0"/>
                </a:solidFill>
                <a:latin typeface="Times New Roman" panose="02020603050405020304" pitchFamily="18" charset="0"/>
                <a:cs typeface="Times New Roman" panose="02020603050405020304" pitchFamily="18" charset="0"/>
              </a:rPr>
              <a:t> </a:t>
            </a:r>
            <a:r>
              <a:rPr lang="ru-RU" altLang="ru-RU" sz="2000" smtClean="0">
                <a:latin typeface="Times New Roman" panose="02020603050405020304" pitchFamily="18" charset="0"/>
                <a:cs typeface="Times New Roman" panose="02020603050405020304" pitchFamily="18" charset="0"/>
              </a:rPr>
              <a:t>тўли</a:t>
            </a:r>
            <a:r>
              <a:rPr lang="en-US" altLang="ru-RU" sz="2000" smtClean="0">
                <a:latin typeface="Times New Roman" panose="02020603050405020304" pitchFamily="18" charset="0"/>
                <a:cs typeface="Times New Roman" panose="02020603050405020304" pitchFamily="18" charset="0"/>
              </a:rPr>
              <a:t>қ</a:t>
            </a:r>
            <a:r>
              <a:rPr lang="ru-RU" altLang="ru-RU" sz="2000" smtClean="0">
                <a:latin typeface="Times New Roman" panose="02020603050405020304" pitchFamily="18" charset="0"/>
                <a:cs typeface="Times New Roman" panose="02020603050405020304" pitchFamily="18" charset="0"/>
              </a:rPr>
              <a:t> ра</a:t>
            </a:r>
            <a:r>
              <a:rPr lang="en-US" altLang="ru-RU" sz="2000" smtClean="0">
                <a:latin typeface="Times New Roman" panose="02020603050405020304" pitchFamily="18" charset="0"/>
                <a:cs typeface="Times New Roman" panose="02020603050405020304" pitchFamily="18" charset="0"/>
              </a:rPr>
              <a:t>қ</a:t>
            </a:r>
            <a:r>
              <a:rPr lang="ru-RU" altLang="ru-RU" sz="2000" smtClean="0">
                <a:latin typeface="Times New Roman" panose="02020603050405020304" pitchFamily="18" charset="0"/>
                <a:cs typeface="Times New Roman" panose="02020603050405020304" pitchFamily="18" charset="0"/>
              </a:rPr>
              <a:t>обатлашмаган бўлиб, унда </a:t>
            </a:r>
            <a:r>
              <a:rPr lang="en-US" altLang="ru-RU" sz="2000" smtClean="0">
                <a:latin typeface="Times New Roman" panose="02020603050405020304" pitchFamily="18" charset="0"/>
                <a:cs typeface="Times New Roman" panose="02020603050405020304" pitchFamily="18" charset="0"/>
              </a:rPr>
              <a:t>қ</a:t>
            </a:r>
            <a:r>
              <a:rPr lang="ru-RU" altLang="ru-RU" sz="2000" smtClean="0">
                <a:latin typeface="Times New Roman" panose="02020603050405020304" pitchFamily="18" charset="0"/>
                <a:cs typeface="Times New Roman" panose="02020603050405020304" pitchFamily="18" charset="0"/>
              </a:rPr>
              <a:t>атнашадиган фирмалар сони кўп бўлиб, уларнинг </a:t>
            </a:r>
            <a:r>
              <a:rPr lang="en-US" altLang="ru-RU" sz="2000" smtClean="0">
                <a:latin typeface="Times New Roman" panose="02020603050405020304" pitchFamily="18" charset="0"/>
                <a:cs typeface="Times New Roman" panose="02020603050405020304" pitchFamily="18" charset="0"/>
              </a:rPr>
              <a:t>ҳ</a:t>
            </a:r>
            <a:r>
              <a:rPr lang="ru-RU" altLang="ru-RU" sz="2000" smtClean="0">
                <a:latin typeface="Times New Roman" panose="02020603050405020304" pitchFamily="18" charset="0"/>
                <a:cs typeface="Times New Roman" panose="02020603050405020304" pitchFamily="18" charset="0"/>
              </a:rPr>
              <a:t>ар бири ўз товарлари нархини маълум чегарада назорат </a:t>
            </a:r>
            <a:r>
              <a:rPr lang="en-US" altLang="ru-RU" sz="2000" smtClean="0">
                <a:latin typeface="Times New Roman" panose="02020603050405020304" pitchFamily="18" charset="0"/>
                <a:cs typeface="Times New Roman" panose="02020603050405020304" pitchFamily="18" charset="0"/>
              </a:rPr>
              <a:t>қ</a:t>
            </a:r>
            <a:r>
              <a:rPr lang="ru-RU" altLang="ru-RU" sz="2000" smtClean="0">
                <a:latin typeface="Times New Roman" panose="02020603050405020304" pitchFamily="18" charset="0"/>
                <a:cs typeface="Times New Roman" panose="02020603050405020304" pitchFamily="18" charset="0"/>
              </a:rPr>
              <a:t>илади, яъни улар кичик бўлса </a:t>
            </a:r>
            <a:r>
              <a:rPr lang="en-US" altLang="ru-RU" sz="2000" smtClean="0">
                <a:latin typeface="Times New Roman" panose="02020603050405020304" pitchFamily="18" charset="0"/>
                <a:cs typeface="Times New Roman" panose="02020603050405020304" pitchFamily="18" charset="0"/>
              </a:rPr>
              <a:t>ҳ</a:t>
            </a:r>
            <a:r>
              <a:rPr lang="ru-RU" altLang="ru-RU" sz="2000" smtClean="0">
                <a:latin typeface="Times New Roman" panose="02020603050405020304" pitchFamily="18" charset="0"/>
                <a:cs typeface="Times New Roman" panose="02020603050405020304" pitchFamily="18" charset="0"/>
              </a:rPr>
              <a:t>ам монопол </a:t>
            </a:r>
            <a:r>
              <a:rPr lang="en-US" altLang="ru-RU" sz="2000" smtClean="0">
                <a:latin typeface="Times New Roman" panose="02020603050405020304" pitchFamily="18" charset="0"/>
                <a:cs typeface="Times New Roman" panose="02020603050405020304" pitchFamily="18" charset="0"/>
              </a:rPr>
              <a:t>ҳ</a:t>
            </a:r>
            <a:r>
              <a:rPr lang="ru-RU" altLang="ru-RU" sz="2000" smtClean="0">
                <a:latin typeface="Times New Roman" panose="02020603050405020304" pitchFamily="18" charset="0"/>
                <a:cs typeface="Times New Roman" panose="02020603050405020304" pitchFamily="18" charset="0"/>
              </a:rPr>
              <a:t>окимиятга эга.</a:t>
            </a:r>
          </a:p>
        </p:txBody>
      </p:sp>
      <p:sp>
        <p:nvSpPr>
          <p:cNvPr id="6147" name="Номер слайда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97415FAA-FB6C-4BD1-A361-026D19A25D59}" type="slidenum">
              <a:rPr lang="ru-RU" altLang="ru-RU" smtClean="0">
                <a:latin typeface="Times New Roman" panose="02020603050405020304" pitchFamily="18" charset="0"/>
              </a:rPr>
              <a:pPr fontAlgn="base">
                <a:spcBef>
                  <a:spcPct val="0"/>
                </a:spcBef>
                <a:spcAft>
                  <a:spcPct val="0"/>
                </a:spcAft>
              </a:pPr>
              <a:t>3</a:t>
            </a:fld>
            <a:endParaRPr lang="ru-RU" altLang="ru-RU" smtClean="0">
              <a:latin typeface="Times New Roman" panose="02020603050405020304" pitchFamily="18" charset="0"/>
            </a:endParaRPr>
          </a:p>
        </p:txBody>
      </p:sp>
      <p:graphicFrame>
        <p:nvGraphicFramePr>
          <p:cNvPr id="5" name="Таблица 4"/>
          <p:cNvGraphicFramePr>
            <a:graphicFrameLocks noGrp="1"/>
          </p:cNvGraphicFramePr>
          <p:nvPr/>
        </p:nvGraphicFramePr>
        <p:xfrm>
          <a:off x="812800" y="6764338"/>
          <a:ext cx="7467600" cy="274637"/>
        </p:xfrm>
        <a:graphic>
          <a:graphicData uri="http://schemas.openxmlformats.org/drawingml/2006/table">
            <a:tbl>
              <a:tblPr>
                <a:tableStyleId>{5C22544A-7EE6-4342-B048-85BDC9FD1C3A}</a:tableStyleId>
              </a:tblPr>
              <a:tblGrid>
                <a:gridCol w="7467600">
                  <a:extLst>
                    <a:ext uri="{9D8B030D-6E8A-4147-A177-3AD203B41FA5}">
                      <a16:colId xmlns:a16="http://schemas.microsoft.com/office/drawing/2014/main" val="20000"/>
                    </a:ext>
                  </a:extLst>
                </a:gridCol>
              </a:tblGrid>
              <a:tr h="274637">
                <a:tc>
                  <a:txBody>
                    <a:bodyPr/>
                    <a:lstStyle/>
                    <a:p>
                      <a:pPr indent="342265" algn="r">
                        <a:lnSpc>
                          <a:spcPct val="150000"/>
                        </a:lnSpc>
                        <a:spcAft>
                          <a:spcPts val="0"/>
                        </a:spcAft>
                      </a:pPr>
                      <a:r>
                        <a:rPr lang="en-GB" sz="1200" dirty="0" smtClean="0">
                          <a:effectLst/>
                          <a:latin typeface="Times New Roman" pitchFamily="18" charset="0"/>
                          <a:cs typeface="Times New Roman" pitchFamily="18" charset="0"/>
                        </a:rPr>
                        <a:t>Men </a:t>
                      </a:r>
                      <a:r>
                        <a:rPr lang="en-GB" sz="1200" dirty="0" err="1" smtClean="0">
                          <a:effectLst/>
                          <a:latin typeface="Times New Roman" pitchFamily="18" charset="0"/>
                          <a:cs typeface="Times New Roman" pitchFamily="18" charset="0"/>
                        </a:rPr>
                        <a:t>hamisha</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bo‘sh</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paytimda</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ko‘proq</a:t>
                      </a:r>
                      <a:r>
                        <a:rPr lang="en-GB" sz="1200" dirty="0" smtClean="0">
                          <a:effectLst/>
                          <a:latin typeface="Times New Roman" pitchFamily="18" charset="0"/>
                          <a:cs typeface="Times New Roman" pitchFamily="18" charset="0"/>
                        </a:rPr>
                        <a:t> band </a:t>
                      </a:r>
                      <a:r>
                        <a:rPr lang="en-GB" sz="1200" dirty="0" err="1" smtClean="0">
                          <a:effectLst/>
                          <a:latin typeface="Times New Roman" pitchFamily="18" charset="0"/>
                          <a:cs typeface="Times New Roman" pitchFamily="18" charset="0"/>
                        </a:rPr>
                        <a:t>bo‘laman</a:t>
                      </a:r>
                      <a:r>
                        <a:rPr lang="en-GB" sz="1200" dirty="0" smtClean="0">
                          <a:effectLst/>
                          <a:latin typeface="Times New Roman" pitchFamily="18" charset="0"/>
                          <a:cs typeface="Times New Roman" pitchFamily="18" charset="0"/>
                        </a:rPr>
                        <a:t>.</a:t>
                      </a:r>
                      <a:r>
                        <a:rPr lang="ru-RU" sz="1200" dirty="0" smtClean="0">
                          <a:effectLst/>
                          <a:latin typeface="Times New Roman" pitchFamily="18" charset="0"/>
                          <a:cs typeface="Times New Roman" pitchFamily="18" charset="0"/>
                        </a:rPr>
                        <a:t> </a:t>
                      </a:r>
                      <a:r>
                        <a:rPr lang="en-GB" sz="1200" b="1" dirty="0" smtClean="0">
                          <a:effectLst/>
                          <a:latin typeface="Times New Roman" pitchFamily="18" charset="0"/>
                          <a:cs typeface="Times New Roman" pitchFamily="18" charset="0"/>
                        </a:rPr>
                        <a:t>SITSERON</a:t>
                      </a:r>
                      <a:endParaRPr lang="ru-RU" sz="1200" b="1" i="1" dirty="0">
                        <a:effectLst/>
                        <a:latin typeface="Times New Roman" pitchFamily="18" charset="0"/>
                        <a:ea typeface="Calibri"/>
                        <a:cs typeface="Times New Roman" pitchFamily="18" charset="0"/>
                      </a:endParaRPr>
                    </a:p>
                  </a:txBody>
                  <a:tcPr marL="114300" marR="114300" marT="0" marB="0"/>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Номер слайда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5E259715-19C1-4898-8001-CF347C2520BC}" type="slidenum">
              <a:rPr lang="ru-RU" altLang="ru-RU" smtClean="0">
                <a:latin typeface="Times New Roman" panose="02020603050405020304" pitchFamily="18" charset="0"/>
              </a:rPr>
              <a:pPr fontAlgn="base">
                <a:spcBef>
                  <a:spcPct val="0"/>
                </a:spcBef>
                <a:spcAft>
                  <a:spcPct val="0"/>
                </a:spcAft>
              </a:pPr>
              <a:t>4</a:t>
            </a:fld>
            <a:endParaRPr lang="ru-RU" altLang="ru-RU" smtClean="0">
              <a:latin typeface="Times New Roman" panose="02020603050405020304" pitchFamily="18" charset="0"/>
            </a:endParaRPr>
          </a:p>
        </p:txBody>
      </p:sp>
      <p:sp>
        <p:nvSpPr>
          <p:cNvPr id="7171" name="Прямоугольник 1"/>
          <p:cNvSpPr>
            <a:spLocks noChangeArrowheads="1"/>
          </p:cNvSpPr>
          <p:nvPr/>
        </p:nvSpPr>
        <p:spPr bwMode="auto">
          <a:xfrm>
            <a:off x="2111375" y="582613"/>
            <a:ext cx="49022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ru-RU" altLang="ru-RU" sz="2800" b="1">
                <a:solidFill>
                  <a:srgbClr val="002060"/>
                </a:solidFill>
                <a:latin typeface="Times New Roman" panose="02020603050405020304" pitchFamily="18" charset="0"/>
                <a:cs typeface="Times New Roman" panose="02020603050405020304" pitchFamily="18" charset="0"/>
              </a:rPr>
              <a:t>Монопол</a:t>
            </a:r>
            <a:r>
              <a:rPr lang="en-US" altLang="ru-RU" sz="2800" b="1">
                <a:solidFill>
                  <a:srgbClr val="002060"/>
                </a:solidFill>
                <a:latin typeface="Times New Roman" panose="02020603050405020304" pitchFamily="18" charset="0"/>
                <a:cs typeface="Times New Roman" panose="02020603050405020304" pitchFamily="18" charset="0"/>
              </a:rPr>
              <a:t> ҳ</a:t>
            </a:r>
            <a:r>
              <a:rPr lang="ru-RU" altLang="ru-RU" sz="2800" b="1">
                <a:solidFill>
                  <a:srgbClr val="002060"/>
                </a:solidFill>
                <a:latin typeface="Times New Roman" panose="02020603050405020304" pitchFamily="18" charset="0"/>
                <a:cs typeface="Times New Roman" panose="02020603050405020304" pitchFamily="18" charset="0"/>
              </a:rPr>
              <a:t>окимият</a:t>
            </a:r>
            <a:endParaRPr lang="ru-RU" altLang="ru-RU" sz="2800">
              <a:solidFill>
                <a:srgbClr val="002060"/>
              </a:solidFill>
            </a:endParaRPr>
          </a:p>
        </p:txBody>
      </p:sp>
      <p:sp>
        <p:nvSpPr>
          <p:cNvPr id="7172" name="Прямоугольник 2"/>
          <p:cNvSpPr>
            <a:spLocks noChangeArrowheads="1"/>
          </p:cNvSpPr>
          <p:nvPr/>
        </p:nvSpPr>
        <p:spPr bwMode="auto">
          <a:xfrm>
            <a:off x="785813" y="1325563"/>
            <a:ext cx="7729537"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indent="358775">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ru-RU" altLang="ru-RU" sz="2000">
                <a:latin typeface="Times New Roman" panose="02020603050405020304" pitchFamily="18" charset="0"/>
                <a:cs typeface="Times New Roman" panose="02020603050405020304" pitchFamily="18" charset="0"/>
              </a:rPr>
              <a:t>Фирма монопол </a:t>
            </a:r>
            <a:r>
              <a:rPr lang="en-US" altLang="ru-RU" sz="2000">
                <a:latin typeface="Times New Roman" panose="02020603050405020304" pitchFamily="18" charset="0"/>
                <a:cs typeface="Times New Roman" panose="02020603050405020304" pitchFamily="18" charset="0"/>
              </a:rPr>
              <a:t>ҳ</a:t>
            </a:r>
            <a:r>
              <a:rPr lang="ru-RU" altLang="ru-RU" sz="2000">
                <a:latin typeface="Times New Roman" panose="02020603050405020304" pitchFamily="18" charset="0"/>
                <a:cs typeface="Times New Roman" panose="02020603050405020304" pitchFamily="18" charset="0"/>
              </a:rPr>
              <a:t>окимиятга эга бўлади, </a:t>
            </a:r>
            <a:r>
              <a:rPr lang="en-US" altLang="ru-RU" sz="2000">
                <a:latin typeface="Times New Roman" panose="02020603050405020304" pitchFamily="18" charset="0"/>
                <a:cs typeface="Times New Roman" panose="02020603050405020304" pitchFamily="18" charset="0"/>
              </a:rPr>
              <a:t>қ</a:t>
            </a:r>
            <a:r>
              <a:rPr lang="ru-RU" altLang="ru-RU" sz="2000">
                <a:latin typeface="Times New Roman" panose="02020603050405020304" pitchFamily="18" charset="0"/>
                <a:cs typeface="Times New Roman" panose="02020603050405020304" pitchFamily="18" charset="0"/>
              </a:rPr>
              <a:t>ачонки у ўзининг сотадиган товари нархига таъсир </a:t>
            </a:r>
            <a:r>
              <a:rPr lang="en-US" altLang="ru-RU" sz="2000">
                <a:latin typeface="Times New Roman" panose="02020603050405020304" pitchFamily="18" charset="0"/>
                <a:cs typeface="Times New Roman" panose="02020603050405020304" pitchFamily="18" charset="0"/>
              </a:rPr>
              <a:t>қ</a:t>
            </a:r>
            <a:r>
              <a:rPr lang="ru-RU" altLang="ru-RU" sz="2000">
                <a:latin typeface="Times New Roman" panose="02020603050405020304" pitchFamily="18" charset="0"/>
                <a:cs typeface="Times New Roman" panose="02020603050405020304" pitchFamily="18" charset="0"/>
              </a:rPr>
              <a:t>илаолса, яъни ўзгартира олса.</a:t>
            </a:r>
          </a:p>
          <a:p>
            <a:pPr algn="ctr" eaLnBrk="1" hangingPunct="1"/>
            <a:endParaRPr lang="en-US" altLang="ru-RU" sz="2000">
              <a:latin typeface="Times New Roman" panose="02020603050405020304" pitchFamily="18" charset="0"/>
              <a:cs typeface="Times New Roman" panose="02020603050405020304" pitchFamily="18" charset="0"/>
            </a:endParaRPr>
          </a:p>
          <a:p>
            <a:pPr algn="ctr" eaLnBrk="1" hangingPunct="1"/>
            <a:r>
              <a:rPr lang="en-US" altLang="ru-RU" sz="2000">
                <a:latin typeface="Times New Roman" panose="02020603050405020304" pitchFamily="18" charset="0"/>
                <a:cs typeface="Times New Roman" panose="02020603050405020304" pitchFamily="18" charset="0"/>
              </a:rPr>
              <a:t>***</a:t>
            </a:r>
            <a:endParaRPr lang="ru-RU" altLang="ru-RU" sz="2000">
              <a:latin typeface="Times New Roman" panose="02020603050405020304" pitchFamily="18" charset="0"/>
              <a:cs typeface="Times New Roman" panose="02020603050405020304" pitchFamily="18" charset="0"/>
            </a:endParaRPr>
          </a:p>
          <a:p>
            <a:pPr algn="just" eaLnBrk="1" hangingPunct="1"/>
            <a:r>
              <a:rPr lang="ru-RU" altLang="ru-RU" sz="2000" b="1">
                <a:solidFill>
                  <a:srgbClr val="7030A0"/>
                </a:solidFill>
                <a:latin typeface="Times New Roman" panose="02020603050405020304" pitchFamily="18" charset="0"/>
                <a:cs typeface="Times New Roman" panose="02020603050405020304" pitchFamily="18" charset="0"/>
              </a:rPr>
              <a:t>Монопол </a:t>
            </a:r>
            <a:r>
              <a:rPr lang="en-US" altLang="ru-RU" sz="2000" b="1">
                <a:solidFill>
                  <a:srgbClr val="7030A0"/>
                </a:solidFill>
                <a:latin typeface="Times New Roman" panose="02020603050405020304" pitchFamily="18" charset="0"/>
                <a:cs typeface="Times New Roman" panose="02020603050405020304" pitchFamily="18" charset="0"/>
              </a:rPr>
              <a:t>ҳ</a:t>
            </a:r>
            <a:r>
              <a:rPr lang="ru-RU" altLang="ru-RU" sz="2000" b="1">
                <a:solidFill>
                  <a:srgbClr val="7030A0"/>
                </a:solidFill>
                <a:latin typeface="Times New Roman" panose="02020603050405020304" pitchFamily="18" charset="0"/>
                <a:cs typeface="Times New Roman" panose="02020603050405020304" pitchFamily="18" charset="0"/>
              </a:rPr>
              <a:t>окимият даражаси </a:t>
            </a:r>
            <a:r>
              <a:rPr lang="ru-RU" altLang="ru-RU" sz="2000">
                <a:latin typeface="Times New Roman" panose="02020603050405020304" pitchFamily="18" charset="0"/>
                <a:cs typeface="Times New Roman" panose="02020603050405020304" pitchFamily="18" charset="0"/>
              </a:rPr>
              <a:t>ушбу товар ўрнини босувчи товарнинг мавжудлиги ва товарнинг бозордаги улуши билан белгиланади. Монопол </a:t>
            </a:r>
            <a:r>
              <a:rPr lang="en-US" altLang="ru-RU" sz="2000">
                <a:latin typeface="Times New Roman" panose="02020603050405020304" pitchFamily="18" charset="0"/>
                <a:cs typeface="Times New Roman" panose="02020603050405020304" pitchFamily="18" charset="0"/>
              </a:rPr>
              <a:t>ҳ</a:t>
            </a:r>
            <a:r>
              <a:rPr lang="ru-RU" altLang="ru-RU" sz="2000">
                <a:latin typeface="Times New Roman" panose="02020603050405020304" pitchFamily="18" charset="0"/>
                <a:cs typeface="Times New Roman" panose="02020603050405020304" pitchFamily="18" charset="0"/>
              </a:rPr>
              <a:t>окимиятга эга бўлиш учун фирманинг соф монополист бўлиши шарт эмас. </a:t>
            </a:r>
          </a:p>
          <a:p>
            <a:pPr algn="just" eaLnBrk="1" hangingPunct="1"/>
            <a:endParaRPr lang="ru-RU" altLang="ru-RU" sz="2000">
              <a:latin typeface="Times New Roman" panose="02020603050405020304" pitchFamily="18" charset="0"/>
              <a:cs typeface="Times New Roman" panose="02020603050405020304" pitchFamily="18" charset="0"/>
            </a:endParaRPr>
          </a:p>
          <a:p>
            <a:pPr algn="just" eaLnBrk="1" hangingPunct="1"/>
            <a:r>
              <a:rPr lang="ru-RU" altLang="ru-RU" sz="2000">
                <a:latin typeface="Times New Roman" panose="02020603050405020304" pitchFamily="18" charset="0"/>
                <a:cs typeface="Times New Roman" panose="02020603050405020304" pitchFamily="18" charset="0"/>
              </a:rPr>
              <a:t>Фирма ма</a:t>
            </a:r>
            <a:r>
              <a:rPr lang="en-US" altLang="ru-RU" sz="2000">
                <a:latin typeface="Times New Roman" panose="02020603050405020304" pitchFamily="18" charset="0"/>
                <a:cs typeface="Times New Roman" panose="02020603050405020304" pitchFamily="18" charset="0"/>
              </a:rPr>
              <a:t>ҳ</a:t>
            </a:r>
            <a:r>
              <a:rPr lang="ru-RU" altLang="ru-RU" sz="2000">
                <a:latin typeface="Times New Roman" panose="02020603050405020304" pitchFamily="18" charset="0"/>
                <a:cs typeface="Times New Roman" panose="02020603050405020304" pitchFamily="18" charset="0"/>
              </a:rPr>
              <a:t>сулотига бўлган талаб чизи</a:t>
            </a:r>
            <a:r>
              <a:rPr lang="en-US" altLang="ru-RU" sz="2000">
                <a:latin typeface="Times New Roman" panose="02020603050405020304" pitchFamily="18" charset="0"/>
                <a:cs typeface="Times New Roman" panose="02020603050405020304" pitchFamily="18" charset="0"/>
              </a:rPr>
              <a:t>ғ</a:t>
            </a:r>
            <a:r>
              <a:rPr lang="ru-RU" altLang="ru-RU" sz="2000">
                <a:latin typeface="Times New Roman" panose="02020603050405020304" pitchFamily="18" charset="0"/>
                <a:cs typeface="Times New Roman" panose="02020603050405020304" pitchFamily="18" charset="0"/>
              </a:rPr>
              <a:t>и ра</a:t>
            </a:r>
            <a:r>
              <a:rPr lang="en-US" altLang="ru-RU" sz="2000">
                <a:latin typeface="Times New Roman" panose="02020603050405020304" pitchFamily="18" charset="0"/>
                <a:cs typeface="Times New Roman" panose="02020603050405020304" pitchFamily="18" charset="0"/>
              </a:rPr>
              <a:t>қ</a:t>
            </a:r>
            <a:r>
              <a:rPr lang="ru-RU" altLang="ru-RU" sz="2000">
                <a:latin typeface="Times New Roman" panose="02020603050405020304" pitchFamily="18" charset="0"/>
                <a:cs typeface="Times New Roman" panose="02020603050405020304" pitchFamily="18" charset="0"/>
              </a:rPr>
              <a:t>обатлашган бозордагидай гаризонтал бўлмасдан, пастга ёти</a:t>
            </a:r>
            <a:r>
              <a:rPr lang="en-US" altLang="ru-RU" sz="2000">
                <a:latin typeface="Times New Roman" panose="02020603050405020304" pitchFamily="18" charset="0"/>
                <a:cs typeface="Times New Roman" panose="02020603050405020304" pitchFamily="18" charset="0"/>
              </a:rPr>
              <a:t>қ</a:t>
            </a:r>
            <a:r>
              <a:rPr lang="ru-RU" altLang="ru-RU" sz="2000">
                <a:latin typeface="Times New Roman" panose="02020603050405020304" pitchFamily="18" charset="0"/>
                <a:cs typeface="Times New Roman" panose="02020603050405020304" pitchFamily="18" charset="0"/>
              </a:rPr>
              <a:t> бўлиши кифоядир.</a:t>
            </a:r>
          </a:p>
          <a:p>
            <a:pPr algn="ctr" eaLnBrk="1" hangingPunct="1"/>
            <a:endParaRPr lang="en-US" altLang="ru-RU" sz="2000">
              <a:latin typeface="Times New Roman" panose="02020603050405020304" pitchFamily="18" charset="0"/>
              <a:cs typeface="Times New Roman" panose="02020603050405020304" pitchFamily="18" charset="0"/>
            </a:endParaRPr>
          </a:p>
          <a:p>
            <a:pPr algn="ctr" eaLnBrk="1" hangingPunct="1"/>
            <a:r>
              <a:rPr lang="en-US" altLang="ru-RU" sz="2000">
                <a:latin typeface="Times New Roman" panose="02020603050405020304" pitchFamily="18" charset="0"/>
                <a:cs typeface="Times New Roman" panose="02020603050405020304" pitchFamily="18" charset="0"/>
              </a:rPr>
              <a:t>***</a:t>
            </a:r>
            <a:endParaRPr lang="ru-RU" altLang="ru-RU" sz="2000">
              <a:latin typeface="Times New Roman" panose="02020603050405020304" pitchFamily="18" charset="0"/>
              <a:cs typeface="Times New Roman" panose="02020603050405020304" pitchFamily="18" charset="0"/>
            </a:endParaRPr>
          </a:p>
          <a:p>
            <a:pPr algn="just" eaLnBrk="1" hangingPunct="1"/>
            <a:r>
              <a:rPr lang="ru-RU" altLang="ru-RU" sz="2000">
                <a:latin typeface="Times New Roman" panose="02020603050405020304" pitchFamily="18" charset="0"/>
                <a:cs typeface="Times New Roman" panose="02020603050405020304" pitchFamily="18" charset="0"/>
              </a:rPr>
              <a:t>Агар талаб чизи</a:t>
            </a:r>
            <a:r>
              <a:rPr lang="en-US" altLang="ru-RU" sz="2000">
                <a:latin typeface="Times New Roman" panose="02020603050405020304" pitchFamily="18" charset="0"/>
                <a:cs typeface="Times New Roman" panose="02020603050405020304" pitchFamily="18" charset="0"/>
              </a:rPr>
              <a:t>ғ</a:t>
            </a:r>
            <a:r>
              <a:rPr lang="ru-RU" altLang="ru-RU" sz="2000">
                <a:latin typeface="Times New Roman" panose="02020603050405020304" pitchFamily="18" charset="0"/>
                <a:cs typeface="Times New Roman" panose="02020603050405020304" pitchFamily="18" charset="0"/>
              </a:rPr>
              <a:t>и пастга ёти</a:t>
            </a:r>
            <a:r>
              <a:rPr lang="en-US" altLang="ru-RU" sz="2000">
                <a:latin typeface="Times New Roman" panose="02020603050405020304" pitchFamily="18" charset="0"/>
                <a:cs typeface="Times New Roman" panose="02020603050405020304" pitchFamily="18" charset="0"/>
              </a:rPr>
              <a:t>қ</a:t>
            </a:r>
            <a:r>
              <a:rPr lang="ru-RU" altLang="ru-RU" sz="2000">
                <a:latin typeface="Times New Roman" panose="02020603050405020304" pitchFamily="18" charset="0"/>
                <a:cs typeface="Times New Roman" panose="02020603050405020304" pitchFamily="18" charset="0"/>
              </a:rPr>
              <a:t> бўлса, фирма таклиф </a:t>
            </a:r>
            <a:r>
              <a:rPr lang="en-US" altLang="ru-RU" sz="2000">
                <a:latin typeface="Times New Roman" panose="02020603050405020304" pitchFamily="18" charset="0"/>
                <a:cs typeface="Times New Roman" panose="02020603050405020304" pitchFamily="18" charset="0"/>
              </a:rPr>
              <a:t>ҳ</a:t>
            </a:r>
            <a:r>
              <a:rPr lang="ru-RU" altLang="ru-RU" sz="2000">
                <a:latin typeface="Times New Roman" panose="02020603050405020304" pitchFamily="18" charset="0"/>
                <a:cs typeface="Times New Roman" panose="02020603050405020304" pitchFamily="18" charset="0"/>
              </a:rPr>
              <a:t>ажмини ошириб ёки камайтириб, ма</a:t>
            </a:r>
            <a:r>
              <a:rPr lang="en-US" altLang="ru-RU" sz="2000">
                <a:latin typeface="Times New Roman" panose="02020603050405020304" pitchFamily="18" charset="0"/>
                <a:cs typeface="Times New Roman" panose="02020603050405020304" pitchFamily="18" charset="0"/>
              </a:rPr>
              <a:t>ҳ</a:t>
            </a:r>
            <a:r>
              <a:rPr lang="ru-RU" altLang="ru-RU" sz="2000">
                <a:latin typeface="Times New Roman" panose="02020603050405020304" pitchFamily="18" charset="0"/>
                <a:cs typeface="Times New Roman" panose="02020603050405020304" pitchFamily="18" charset="0"/>
              </a:rPr>
              <a:t>сулот нархини ўзгартириши мумкин.</a:t>
            </a:r>
          </a:p>
        </p:txBody>
      </p:sp>
      <p:graphicFrame>
        <p:nvGraphicFramePr>
          <p:cNvPr id="8" name="Таблица 7"/>
          <p:cNvGraphicFramePr>
            <a:graphicFrameLocks noGrp="1"/>
          </p:cNvGraphicFramePr>
          <p:nvPr/>
        </p:nvGraphicFramePr>
        <p:xfrm>
          <a:off x="785813" y="6708775"/>
          <a:ext cx="7467600" cy="274638"/>
        </p:xfrm>
        <a:graphic>
          <a:graphicData uri="http://schemas.openxmlformats.org/drawingml/2006/table">
            <a:tbl>
              <a:tblPr>
                <a:tableStyleId>{5C22544A-7EE6-4342-B048-85BDC9FD1C3A}</a:tableStyleId>
              </a:tblPr>
              <a:tblGrid>
                <a:gridCol w="7467600">
                  <a:extLst>
                    <a:ext uri="{9D8B030D-6E8A-4147-A177-3AD203B41FA5}">
                      <a16:colId xmlns:a16="http://schemas.microsoft.com/office/drawing/2014/main" val="20000"/>
                    </a:ext>
                  </a:extLst>
                </a:gridCol>
              </a:tblGrid>
              <a:tr h="274638">
                <a:tc>
                  <a:txBody>
                    <a:bodyPr/>
                    <a:lstStyle/>
                    <a:p>
                      <a:pPr indent="342265" algn="r">
                        <a:lnSpc>
                          <a:spcPct val="150000"/>
                        </a:lnSpc>
                        <a:spcAft>
                          <a:spcPts val="0"/>
                        </a:spcAft>
                      </a:pPr>
                      <a:r>
                        <a:rPr lang="en-GB" sz="1200" dirty="0" smtClean="0">
                          <a:effectLst/>
                          <a:latin typeface="Times New Roman" pitchFamily="18" charset="0"/>
                          <a:cs typeface="Times New Roman" pitchFamily="18" charset="0"/>
                        </a:rPr>
                        <a:t>«</a:t>
                      </a:r>
                      <a:r>
                        <a:rPr lang="en-GB" sz="1200" dirty="0" err="1" smtClean="0">
                          <a:effectLst/>
                          <a:latin typeface="Times New Roman" pitchFamily="18" charset="0"/>
                          <a:cs typeface="Times New Roman" pitchFamily="18" charset="0"/>
                        </a:rPr>
                        <a:t>Ertaga</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so‘zi</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qat’iyatsiz</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kishilar</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va</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bolalar</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uchun</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o‘ylab</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topilgan</a:t>
                      </a:r>
                      <a:r>
                        <a:rPr lang="en-GB" sz="1200" dirty="0" smtClean="0">
                          <a:effectLst/>
                          <a:latin typeface="Times New Roman" pitchFamily="18" charset="0"/>
                          <a:cs typeface="Times New Roman" pitchFamily="18" charset="0"/>
                        </a:rPr>
                        <a:t>.</a:t>
                      </a:r>
                      <a:r>
                        <a:rPr lang="ru-RU" sz="1200" dirty="0" smtClean="0">
                          <a:effectLst/>
                          <a:latin typeface="Times New Roman" pitchFamily="18" charset="0"/>
                          <a:cs typeface="Times New Roman" pitchFamily="18" charset="0"/>
                        </a:rPr>
                        <a:t> </a:t>
                      </a:r>
                      <a:r>
                        <a:rPr lang="en-GB" sz="1200" b="1" dirty="0" smtClean="0">
                          <a:effectLst/>
                          <a:latin typeface="Times New Roman" pitchFamily="18" charset="0"/>
                          <a:cs typeface="Times New Roman" pitchFamily="18" charset="0"/>
                        </a:rPr>
                        <a:t>I. S. TURGENEV</a:t>
                      </a:r>
                      <a:endParaRPr lang="ru-RU" sz="1200" b="1" i="1" dirty="0">
                        <a:effectLst/>
                        <a:latin typeface="Times New Roman" pitchFamily="18" charset="0"/>
                        <a:ea typeface="Calibri"/>
                        <a:cs typeface="Times New Roman" pitchFamily="18" charset="0"/>
                      </a:endParaRPr>
                    </a:p>
                  </a:txBody>
                  <a:tcPr marL="114300" marR="114300" marT="0" marB="0"/>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8194" name="Номер слайда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D842EF61-A412-45B8-90FA-553C176B6B1C}" type="slidenum">
              <a:rPr lang="ru-RU" altLang="ru-RU" smtClean="0">
                <a:latin typeface="Times New Roman" panose="02020603050405020304" pitchFamily="18" charset="0"/>
              </a:rPr>
              <a:pPr fontAlgn="base">
                <a:spcBef>
                  <a:spcPct val="0"/>
                </a:spcBef>
                <a:spcAft>
                  <a:spcPct val="0"/>
                </a:spcAft>
              </a:pPr>
              <a:t>5</a:t>
            </a:fld>
            <a:endParaRPr lang="ru-RU" altLang="ru-RU" smtClean="0">
              <a:latin typeface="Times New Roman" panose="02020603050405020304" pitchFamily="18" charset="0"/>
            </a:endParaRPr>
          </a:p>
        </p:txBody>
      </p:sp>
      <p:sp>
        <p:nvSpPr>
          <p:cNvPr id="8195" name="Rectangle 4"/>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8196" name="Object 3"/>
          <p:cNvGraphicFramePr>
            <a:graphicFrameLocks noChangeAspect="1"/>
          </p:cNvGraphicFramePr>
          <p:nvPr/>
        </p:nvGraphicFramePr>
        <p:xfrm>
          <a:off x="3032125" y="1311275"/>
          <a:ext cx="2967038" cy="509588"/>
        </p:xfrm>
        <a:graphic>
          <a:graphicData uri="http://schemas.openxmlformats.org/presentationml/2006/ole">
            <mc:AlternateContent xmlns:mc="http://schemas.openxmlformats.org/markup-compatibility/2006">
              <mc:Choice xmlns:v="urn:schemas-microsoft-com:vml" Requires="v">
                <p:oleObj spid="_x0000_s8209" name="Формула" r:id="rId3" imgW="520474" imgH="165028" progId="Equation.3">
                  <p:embed/>
                </p:oleObj>
              </mc:Choice>
              <mc:Fallback>
                <p:oleObj name="Формула" r:id="rId3" imgW="520474" imgH="165028"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32125" y="1311275"/>
                        <a:ext cx="2967038" cy="509588"/>
                      </a:xfrm>
                      <a:prstGeom prst="rect">
                        <a:avLst/>
                      </a:prstGeom>
                      <a:solidFill>
                        <a:srgbClr val="DEEBF7"/>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8197" name="Object 5"/>
          <p:cNvGraphicFramePr>
            <a:graphicFrameLocks noChangeAspect="1"/>
          </p:cNvGraphicFramePr>
          <p:nvPr/>
        </p:nvGraphicFramePr>
        <p:xfrm>
          <a:off x="3032125" y="3375025"/>
          <a:ext cx="2967038" cy="531813"/>
        </p:xfrm>
        <a:graphic>
          <a:graphicData uri="http://schemas.openxmlformats.org/presentationml/2006/ole">
            <mc:AlternateContent xmlns:mc="http://schemas.openxmlformats.org/markup-compatibility/2006">
              <mc:Choice xmlns:v="urn:schemas-microsoft-com:vml" Requires="v">
                <p:oleObj spid="_x0000_s8210" name="Формула" r:id="rId5" imgW="520474" imgH="165028" progId="Equation.3">
                  <p:embed/>
                </p:oleObj>
              </mc:Choice>
              <mc:Fallback>
                <p:oleObj name="Формула" r:id="rId5" imgW="520474" imgH="165028"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32125" y="3375025"/>
                        <a:ext cx="2967038" cy="531813"/>
                      </a:xfrm>
                      <a:prstGeom prst="rect">
                        <a:avLst/>
                      </a:prstGeom>
                      <a:solidFill>
                        <a:srgbClr val="DEEBF7"/>
                      </a:solidFill>
                      <a:ln>
                        <a:noFill/>
                      </a:ln>
                      <a:extLs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198" name="Прямоугольник 1"/>
          <p:cNvSpPr>
            <a:spLocks noChangeArrowheads="1"/>
          </p:cNvSpPr>
          <p:nvPr/>
        </p:nvSpPr>
        <p:spPr bwMode="auto">
          <a:xfrm>
            <a:off x="790575" y="627063"/>
            <a:ext cx="7724775"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ru-RU" altLang="ru-RU">
                <a:latin typeface="Times New Roman" panose="02020603050405020304" pitchFamily="18" charset="0"/>
                <a:cs typeface="Times New Roman" panose="02020603050405020304" pitchFamily="18" charset="0"/>
              </a:rPr>
              <a:t>Ра</a:t>
            </a:r>
            <a:r>
              <a:rPr lang="en-US" altLang="ru-RU">
                <a:latin typeface="Times New Roman" panose="02020603050405020304" pitchFamily="18" charset="0"/>
                <a:cs typeface="Times New Roman" panose="02020603050405020304" pitchFamily="18" charset="0"/>
              </a:rPr>
              <a:t>қ</a:t>
            </a:r>
            <a:r>
              <a:rPr lang="ru-RU" altLang="ru-RU">
                <a:latin typeface="Times New Roman" panose="02020603050405020304" pitchFamily="18" charset="0"/>
                <a:cs typeface="Times New Roman" panose="02020603050405020304" pitchFamily="18" charset="0"/>
              </a:rPr>
              <a:t>обатлашган бозорда фирманинг чекли даромади ма</a:t>
            </a:r>
            <a:r>
              <a:rPr lang="en-US" altLang="ru-RU">
                <a:latin typeface="Times New Roman" panose="02020603050405020304" pitchFamily="18" charset="0"/>
                <a:cs typeface="Times New Roman" panose="02020603050405020304" pitchFamily="18" charset="0"/>
              </a:rPr>
              <a:t>ҳ</a:t>
            </a:r>
            <a:r>
              <a:rPr lang="ru-RU" altLang="ru-RU">
                <a:latin typeface="Times New Roman" panose="02020603050405020304" pitchFamily="18" charset="0"/>
                <a:cs typeface="Times New Roman" panose="02020603050405020304" pitchFamily="18" charset="0"/>
              </a:rPr>
              <a:t>сулот нархига</a:t>
            </a:r>
            <a:r>
              <a:rPr lang="en-US" altLang="ru-RU">
                <a:latin typeface="Times New Roman" panose="02020603050405020304" pitchFamily="18" charset="0"/>
                <a:cs typeface="Times New Roman" panose="02020603050405020304" pitchFamily="18" charset="0"/>
              </a:rPr>
              <a:t> </a:t>
            </a:r>
            <a:r>
              <a:rPr lang="ru-RU" altLang="ru-RU">
                <a:latin typeface="Times New Roman" panose="02020603050405020304" pitchFamily="18" charset="0"/>
                <a:cs typeface="Times New Roman" panose="02020603050405020304" pitchFamily="18" charset="0"/>
              </a:rPr>
              <a:t>тенг</a:t>
            </a:r>
            <a:endParaRPr lang="ru-RU" altLang="ru-RU"/>
          </a:p>
        </p:txBody>
      </p:sp>
      <p:sp>
        <p:nvSpPr>
          <p:cNvPr id="8199" name="Прямоугольник 3"/>
          <p:cNvSpPr>
            <a:spLocks noChangeArrowheads="1"/>
          </p:cNvSpPr>
          <p:nvPr/>
        </p:nvSpPr>
        <p:spPr bwMode="auto">
          <a:xfrm>
            <a:off x="774700" y="2011363"/>
            <a:ext cx="74834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ru-RU" altLang="ru-RU">
                <a:latin typeface="Times New Roman" panose="02020603050405020304" pitchFamily="18" charset="0"/>
                <a:cs typeface="Times New Roman" panose="02020603050405020304" pitchFamily="18" charset="0"/>
              </a:rPr>
              <a:t>ва талаб чизи</a:t>
            </a:r>
            <a:r>
              <a:rPr lang="en-US" altLang="ru-RU">
                <a:latin typeface="Times New Roman" panose="02020603050405020304" pitchFamily="18" charset="0"/>
                <a:cs typeface="Times New Roman" panose="02020603050405020304" pitchFamily="18" charset="0"/>
              </a:rPr>
              <a:t>ғ</a:t>
            </a:r>
            <a:r>
              <a:rPr lang="ru-RU" altLang="ru-RU">
                <a:latin typeface="Times New Roman" panose="02020603050405020304" pitchFamily="18" charset="0"/>
                <a:cs typeface="Times New Roman" panose="02020603050405020304" pitchFamily="18" charset="0"/>
              </a:rPr>
              <a:t>и горизонтал бўлса, </a:t>
            </a:r>
            <a:r>
              <a:rPr lang="ru-RU" altLang="ru-RU" b="1">
                <a:solidFill>
                  <a:srgbClr val="002060"/>
                </a:solidFill>
                <a:latin typeface="Times New Roman" panose="02020603050405020304" pitchFamily="18" charset="0"/>
                <a:cs typeface="Times New Roman" panose="02020603050405020304" pitchFamily="18" charset="0"/>
              </a:rPr>
              <a:t>монопол бозорда монополист ма</a:t>
            </a:r>
            <a:r>
              <a:rPr lang="en-US" altLang="ru-RU" b="1">
                <a:solidFill>
                  <a:srgbClr val="002060"/>
                </a:solidFill>
                <a:latin typeface="Times New Roman" panose="02020603050405020304" pitchFamily="18" charset="0"/>
                <a:cs typeface="Times New Roman" panose="02020603050405020304" pitchFamily="18" charset="0"/>
              </a:rPr>
              <a:t>ҳ</a:t>
            </a:r>
            <a:r>
              <a:rPr lang="ru-RU" altLang="ru-RU" b="1">
                <a:solidFill>
                  <a:srgbClr val="002060"/>
                </a:solidFill>
                <a:latin typeface="Times New Roman" panose="02020603050405020304" pitchFamily="18" charset="0"/>
                <a:cs typeface="Times New Roman" panose="02020603050405020304" pitchFamily="18" charset="0"/>
              </a:rPr>
              <a:t>сулотига бўлган талаб чизи</a:t>
            </a:r>
            <a:r>
              <a:rPr lang="en-US" altLang="ru-RU" b="1">
                <a:solidFill>
                  <a:srgbClr val="002060"/>
                </a:solidFill>
                <a:latin typeface="Times New Roman" panose="02020603050405020304" pitchFamily="18" charset="0"/>
                <a:cs typeface="Times New Roman" panose="02020603050405020304" pitchFamily="18" charset="0"/>
              </a:rPr>
              <a:t>ғ</a:t>
            </a:r>
            <a:r>
              <a:rPr lang="ru-RU" altLang="ru-RU" b="1">
                <a:solidFill>
                  <a:srgbClr val="002060"/>
                </a:solidFill>
                <a:latin typeface="Times New Roman" panose="02020603050405020304" pitchFamily="18" charset="0"/>
                <a:cs typeface="Times New Roman" panose="02020603050405020304" pitchFamily="18" charset="0"/>
              </a:rPr>
              <a:t>и пастга ёти</a:t>
            </a:r>
            <a:r>
              <a:rPr lang="en-US" altLang="ru-RU" b="1">
                <a:solidFill>
                  <a:srgbClr val="002060"/>
                </a:solidFill>
                <a:latin typeface="Times New Roman" panose="02020603050405020304" pitchFamily="18" charset="0"/>
                <a:cs typeface="Times New Roman" panose="02020603050405020304" pitchFamily="18" charset="0"/>
              </a:rPr>
              <a:t>қ</a:t>
            </a:r>
            <a:r>
              <a:rPr lang="ru-RU" altLang="ru-RU" b="1">
                <a:solidFill>
                  <a:srgbClr val="002060"/>
                </a:solidFill>
                <a:latin typeface="Times New Roman" panose="02020603050405020304" pitchFamily="18" charset="0"/>
                <a:cs typeface="Times New Roman" panose="02020603050405020304" pitchFamily="18" charset="0"/>
              </a:rPr>
              <a:t>ро</a:t>
            </a:r>
            <a:r>
              <a:rPr lang="en-US" altLang="ru-RU" b="1">
                <a:solidFill>
                  <a:srgbClr val="002060"/>
                </a:solidFill>
                <a:latin typeface="Times New Roman" panose="02020603050405020304" pitchFamily="18" charset="0"/>
                <a:cs typeface="Times New Roman" panose="02020603050405020304" pitchFamily="18" charset="0"/>
              </a:rPr>
              <a:t>қ</a:t>
            </a:r>
            <a:r>
              <a:rPr lang="ru-RU" altLang="ru-RU" b="1">
                <a:solidFill>
                  <a:srgbClr val="002060"/>
                </a:solidFill>
                <a:latin typeface="Times New Roman" panose="02020603050405020304" pitchFamily="18" charset="0"/>
                <a:cs typeface="Times New Roman" panose="02020603050405020304" pitchFamily="18" charset="0"/>
              </a:rPr>
              <a:t> ва монополистнинг чекли даромади </a:t>
            </a:r>
            <a:r>
              <a:rPr lang="en-US" altLang="ru-RU" b="1">
                <a:solidFill>
                  <a:srgbClr val="002060"/>
                </a:solidFill>
                <a:latin typeface="Times New Roman" panose="02020603050405020304" pitchFamily="18" charset="0"/>
                <a:cs typeface="Times New Roman" panose="02020603050405020304" pitchFamily="18" charset="0"/>
              </a:rPr>
              <a:t>ҳ</a:t>
            </a:r>
            <a:r>
              <a:rPr lang="ru-RU" altLang="ru-RU" b="1">
                <a:solidFill>
                  <a:srgbClr val="002060"/>
                </a:solidFill>
                <a:latin typeface="Times New Roman" panose="02020603050405020304" pitchFamily="18" charset="0"/>
                <a:cs typeface="Times New Roman" panose="02020603050405020304" pitchFamily="18" charset="0"/>
              </a:rPr>
              <a:t>ар доим нархдан кичик бўлади.</a:t>
            </a:r>
            <a:endParaRPr lang="ru-RU" altLang="ru-RU"/>
          </a:p>
        </p:txBody>
      </p:sp>
      <p:sp>
        <p:nvSpPr>
          <p:cNvPr id="8200" name="Прямоугольник 4"/>
          <p:cNvSpPr>
            <a:spLocks noChangeArrowheads="1"/>
          </p:cNvSpPr>
          <p:nvPr/>
        </p:nvSpPr>
        <p:spPr bwMode="auto">
          <a:xfrm>
            <a:off x="790575" y="4244975"/>
            <a:ext cx="7483475" cy="2030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just" eaLnBrk="1" hangingPunct="1"/>
            <a:r>
              <a:rPr lang="ru-RU" altLang="ru-RU">
                <a:latin typeface="Times New Roman" panose="02020603050405020304" pitchFamily="18" charset="0"/>
                <a:cs typeface="Times New Roman" panose="02020603050405020304" pitchFamily="18" charset="0"/>
              </a:rPr>
              <a:t>Монопол бозорда талабнинг ўзгариши нархнинг ва таклифнинг ра</a:t>
            </a:r>
            <a:r>
              <a:rPr lang="en-US" altLang="ru-RU">
                <a:latin typeface="Times New Roman" panose="02020603050405020304" pitchFamily="18" charset="0"/>
                <a:cs typeface="Times New Roman" panose="02020603050405020304" pitchFamily="18" charset="0"/>
              </a:rPr>
              <a:t>қ</a:t>
            </a:r>
            <a:r>
              <a:rPr lang="ru-RU" altLang="ru-RU">
                <a:latin typeface="Times New Roman" panose="02020603050405020304" pitchFamily="18" charset="0"/>
                <a:cs typeface="Times New Roman" panose="02020603050405020304" pitchFamily="18" charset="0"/>
              </a:rPr>
              <a:t>обатлашган бозордагидай пропорционал ўзгаришига олиб келмайди.</a:t>
            </a:r>
          </a:p>
          <a:p>
            <a:pPr algn="just" eaLnBrk="1" hangingPunct="1"/>
            <a:endParaRPr lang="ru-RU" altLang="ru-RU">
              <a:latin typeface="Times New Roman" panose="02020603050405020304" pitchFamily="18" charset="0"/>
              <a:cs typeface="Times New Roman" panose="02020603050405020304" pitchFamily="18" charset="0"/>
            </a:endParaRPr>
          </a:p>
          <a:p>
            <a:pPr algn="ctr" eaLnBrk="1" hangingPunct="1"/>
            <a:r>
              <a:rPr lang="ru-RU" altLang="ru-RU" b="1">
                <a:solidFill>
                  <a:srgbClr val="7030A0"/>
                </a:solidFill>
                <a:latin typeface="Times New Roman" panose="02020603050405020304" pitchFamily="18" charset="0"/>
                <a:cs typeface="Times New Roman" panose="02020603050405020304" pitchFamily="18" charset="0"/>
              </a:rPr>
              <a:t>Монополист, талаб ўзгарганда ма</a:t>
            </a:r>
            <a:r>
              <a:rPr lang="en-US" altLang="ru-RU" b="1">
                <a:solidFill>
                  <a:srgbClr val="7030A0"/>
                </a:solidFill>
                <a:latin typeface="Times New Roman" panose="02020603050405020304" pitchFamily="18" charset="0"/>
                <a:cs typeface="Times New Roman" panose="02020603050405020304" pitchFamily="18" charset="0"/>
              </a:rPr>
              <a:t>ҳ</a:t>
            </a:r>
            <a:r>
              <a:rPr lang="ru-RU" altLang="ru-RU" b="1">
                <a:solidFill>
                  <a:srgbClr val="7030A0"/>
                </a:solidFill>
                <a:latin typeface="Times New Roman" panose="02020603050405020304" pitchFamily="18" charset="0"/>
                <a:cs typeface="Times New Roman" panose="02020603050405020304" pitchFamily="18" charset="0"/>
              </a:rPr>
              <a:t>сулот </a:t>
            </a:r>
            <a:r>
              <a:rPr lang="en-US" altLang="ru-RU" b="1">
                <a:solidFill>
                  <a:srgbClr val="7030A0"/>
                </a:solidFill>
                <a:latin typeface="Times New Roman" panose="02020603050405020304" pitchFamily="18" charset="0"/>
                <a:cs typeface="Times New Roman" panose="02020603050405020304" pitchFamily="18" charset="0"/>
              </a:rPr>
              <a:t>ҳ</a:t>
            </a:r>
            <a:r>
              <a:rPr lang="ru-RU" altLang="ru-RU" b="1">
                <a:solidFill>
                  <a:srgbClr val="7030A0"/>
                </a:solidFill>
                <a:latin typeface="Times New Roman" panose="02020603050405020304" pitchFamily="18" charset="0"/>
                <a:cs typeface="Times New Roman" panose="02020603050405020304" pitchFamily="18" charset="0"/>
              </a:rPr>
              <a:t>ажмини ўзгартирмасдан нархни ўзгартириши ёки нархни ўзгартирмасдан ма</a:t>
            </a:r>
            <a:r>
              <a:rPr lang="en-US" altLang="ru-RU" b="1">
                <a:solidFill>
                  <a:srgbClr val="7030A0"/>
                </a:solidFill>
                <a:latin typeface="Times New Roman" panose="02020603050405020304" pitchFamily="18" charset="0"/>
                <a:cs typeface="Times New Roman" panose="02020603050405020304" pitchFamily="18" charset="0"/>
              </a:rPr>
              <a:t>ҳ</a:t>
            </a:r>
            <a:r>
              <a:rPr lang="ru-RU" altLang="ru-RU" b="1">
                <a:solidFill>
                  <a:srgbClr val="7030A0"/>
                </a:solidFill>
                <a:latin typeface="Times New Roman" panose="02020603050405020304" pitchFamily="18" charset="0"/>
                <a:cs typeface="Times New Roman" panose="02020603050405020304" pitchFamily="18" charset="0"/>
              </a:rPr>
              <a:t>сулот </a:t>
            </a:r>
            <a:r>
              <a:rPr lang="en-US" altLang="ru-RU" b="1">
                <a:solidFill>
                  <a:srgbClr val="7030A0"/>
                </a:solidFill>
                <a:latin typeface="Times New Roman" panose="02020603050405020304" pitchFamily="18" charset="0"/>
                <a:cs typeface="Times New Roman" panose="02020603050405020304" pitchFamily="18" charset="0"/>
              </a:rPr>
              <a:t>ҳ</a:t>
            </a:r>
            <a:r>
              <a:rPr lang="ru-RU" altLang="ru-RU" b="1">
                <a:solidFill>
                  <a:srgbClr val="7030A0"/>
                </a:solidFill>
                <a:latin typeface="Times New Roman" panose="02020603050405020304" pitchFamily="18" charset="0"/>
                <a:cs typeface="Times New Roman" panose="02020603050405020304" pitchFamily="18" charset="0"/>
              </a:rPr>
              <a:t>ажмини ўзгартириши ёки бир ва</a:t>
            </a:r>
            <a:r>
              <a:rPr lang="en-US" altLang="ru-RU" b="1">
                <a:solidFill>
                  <a:srgbClr val="7030A0"/>
                </a:solidFill>
                <a:latin typeface="Times New Roman" panose="02020603050405020304" pitchFamily="18" charset="0"/>
                <a:cs typeface="Times New Roman" panose="02020603050405020304" pitchFamily="18" charset="0"/>
              </a:rPr>
              <a:t>қ</a:t>
            </a:r>
            <a:r>
              <a:rPr lang="ru-RU" altLang="ru-RU" b="1">
                <a:solidFill>
                  <a:srgbClr val="7030A0"/>
                </a:solidFill>
                <a:latin typeface="Times New Roman" panose="02020603050405020304" pitchFamily="18" charset="0"/>
                <a:cs typeface="Times New Roman" panose="02020603050405020304" pitchFamily="18" charset="0"/>
              </a:rPr>
              <a:t>тнинг ўзида нархни </a:t>
            </a:r>
            <a:r>
              <a:rPr lang="en-US" altLang="ru-RU" b="1">
                <a:solidFill>
                  <a:srgbClr val="7030A0"/>
                </a:solidFill>
                <a:latin typeface="Times New Roman" panose="02020603050405020304" pitchFamily="18" charset="0"/>
                <a:cs typeface="Times New Roman" panose="02020603050405020304" pitchFamily="18" charset="0"/>
              </a:rPr>
              <a:t>ҳ</a:t>
            </a:r>
            <a:r>
              <a:rPr lang="ru-RU" altLang="ru-RU" b="1">
                <a:solidFill>
                  <a:srgbClr val="7030A0"/>
                </a:solidFill>
                <a:latin typeface="Times New Roman" panose="02020603050405020304" pitchFamily="18" charset="0"/>
                <a:cs typeface="Times New Roman" panose="02020603050405020304" pitchFamily="18" charset="0"/>
              </a:rPr>
              <a:t>амда ма</a:t>
            </a:r>
            <a:r>
              <a:rPr lang="en-US" altLang="ru-RU" b="1">
                <a:solidFill>
                  <a:srgbClr val="7030A0"/>
                </a:solidFill>
                <a:latin typeface="Times New Roman" panose="02020603050405020304" pitchFamily="18" charset="0"/>
                <a:cs typeface="Times New Roman" panose="02020603050405020304" pitchFamily="18" charset="0"/>
              </a:rPr>
              <a:t>ҳ</a:t>
            </a:r>
            <a:r>
              <a:rPr lang="ru-RU" altLang="ru-RU" b="1">
                <a:solidFill>
                  <a:srgbClr val="7030A0"/>
                </a:solidFill>
                <a:latin typeface="Times New Roman" panose="02020603050405020304" pitchFamily="18" charset="0"/>
                <a:cs typeface="Times New Roman" panose="02020603050405020304" pitchFamily="18" charset="0"/>
              </a:rPr>
              <a:t>сулот ми</a:t>
            </a:r>
            <a:r>
              <a:rPr lang="en-US" altLang="ru-RU" b="1">
                <a:solidFill>
                  <a:srgbClr val="7030A0"/>
                </a:solidFill>
                <a:latin typeface="Times New Roman" panose="02020603050405020304" pitchFamily="18" charset="0"/>
                <a:cs typeface="Times New Roman" panose="02020603050405020304" pitchFamily="18" charset="0"/>
              </a:rPr>
              <a:t>қ</a:t>
            </a:r>
            <a:r>
              <a:rPr lang="ru-RU" altLang="ru-RU" b="1">
                <a:solidFill>
                  <a:srgbClr val="7030A0"/>
                </a:solidFill>
                <a:latin typeface="Times New Roman" panose="02020603050405020304" pitchFamily="18" charset="0"/>
                <a:cs typeface="Times New Roman" panose="02020603050405020304" pitchFamily="18" charset="0"/>
              </a:rPr>
              <a:t>дорини ўзгартириш мумкин.</a:t>
            </a:r>
          </a:p>
        </p:txBody>
      </p:sp>
      <p:graphicFrame>
        <p:nvGraphicFramePr>
          <p:cNvPr id="13" name="Таблица 12"/>
          <p:cNvGraphicFramePr>
            <a:graphicFrameLocks noGrp="1"/>
          </p:cNvGraphicFramePr>
          <p:nvPr/>
        </p:nvGraphicFramePr>
        <p:xfrm>
          <a:off x="2525713" y="6762750"/>
          <a:ext cx="5732462" cy="276225"/>
        </p:xfrm>
        <a:graphic>
          <a:graphicData uri="http://schemas.openxmlformats.org/drawingml/2006/table">
            <a:tbl>
              <a:tblPr>
                <a:tableStyleId>{5C22544A-7EE6-4342-B048-85BDC9FD1C3A}</a:tableStyleId>
              </a:tblPr>
              <a:tblGrid>
                <a:gridCol w="5732462">
                  <a:extLst>
                    <a:ext uri="{9D8B030D-6E8A-4147-A177-3AD203B41FA5}">
                      <a16:colId xmlns:a16="http://schemas.microsoft.com/office/drawing/2014/main" val="20000"/>
                    </a:ext>
                  </a:extLst>
                </a:gridCol>
              </a:tblGrid>
              <a:tr h="276225">
                <a:tc>
                  <a:txBody>
                    <a:bodyPr/>
                    <a:lstStyle/>
                    <a:p>
                      <a:pPr indent="342265" algn="r">
                        <a:lnSpc>
                          <a:spcPct val="100000"/>
                        </a:lnSpc>
                        <a:spcAft>
                          <a:spcPts val="0"/>
                        </a:spcAft>
                      </a:pPr>
                      <a:r>
                        <a:rPr lang="en-GB" sz="1200" dirty="0" err="1" smtClean="0">
                          <a:effectLst/>
                          <a:latin typeface="Times New Roman" pitchFamily="18" charset="0"/>
                          <a:cs typeface="Times New Roman" pitchFamily="18" charset="0"/>
                        </a:rPr>
                        <a:t>Hadeb</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o‘ylayvergan</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odam</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hamisha</a:t>
                      </a:r>
                      <a:r>
                        <a:rPr lang="en-GB" sz="1200" dirty="0" smtClean="0">
                          <a:effectLst/>
                          <a:latin typeface="Times New Roman" pitchFamily="18" charset="0"/>
                          <a:cs typeface="Times New Roman" pitchFamily="18" charset="0"/>
                        </a:rPr>
                        <a:t> ham </a:t>
                      </a:r>
                      <a:r>
                        <a:rPr lang="en-GB" sz="1200" dirty="0" err="1" smtClean="0">
                          <a:effectLst/>
                          <a:latin typeface="Times New Roman" pitchFamily="18" charset="0"/>
                          <a:cs typeface="Times New Roman" pitchFamily="18" charset="0"/>
                        </a:rPr>
                        <a:t>to‘g‘ri</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qarorga</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kelavermaydi</a:t>
                      </a:r>
                      <a:r>
                        <a:rPr lang="en-GB" sz="1200" dirty="0" smtClean="0">
                          <a:effectLst/>
                          <a:latin typeface="Times New Roman" pitchFamily="18" charset="0"/>
                          <a:cs typeface="Times New Roman" pitchFamily="18" charset="0"/>
                        </a:rPr>
                        <a:t>.</a:t>
                      </a:r>
                      <a:r>
                        <a:rPr lang="uz-Cyrl-UZ" sz="1200" dirty="0" smtClean="0">
                          <a:effectLst/>
                          <a:latin typeface="Times New Roman" pitchFamily="18" charset="0"/>
                          <a:cs typeface="Times New Roman" pitchFamily="18" charset="0"/>
                        </a:rPr>
                        <a:t> </a:t>
                      </a:r>
                      <a:r>
                        <a:rPr lang="en-GB" sz="1200" b="1" dirty="0" smtClean="0">
                          <a:effectLst/>
                          <a:latin typeface="Times New Roman" pitchFamily="18" charset="0"/>
                          <a:cs typeface="Times New Roman" pitchFamily="18" charset="0"/>
                        </a:rPr>
                        <a:t>I. GYOTE </a:t>
                      </a:r>
                      <a:endParaRPr lang="ru-RU" sz="1200" b="1" dirty="0">
                        <a:effectLst/>
                        <a:latin typeface="Times New Roman" pitchFamily="18" charset="0"/>
                        <a:ea typeface="Calibri"/>
                        <a:cs typeface="Times New Roman" pitchFamily="18" charset="0"/>
                      </a:endParaRPr>
                    </a:p>
                  </a:txBody>
                  <a:tcPr marL="114313" marR="114313" marT="0" marB="0"/>
                </a:tc>
                <a:extLst>
                  <a:ext uri="{0D108BD9-81ED-4DB2-BD59-A6C34878D82A}">
                    <a16:rowId xmlns:a16="http://schemas.microsoft.com/office/drawing/2014/main" val="10000"/>
                  </a:ext>
                </a:extLst>
              </a:tr>
            </a:tbl>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9218" name="Rectangle 8"/>
          <p:cNvSpPr>
            <a:spLocks noGrp="1" noChangeArrowheads="1"/>
          </p:cNvSpPr>
          <p:nvPr>
            <p:ph type="title"/>
          </p:nvPr>
        </p:nvSpPr>
        <p:spPr>
          <a:xfrm>
            <a:off x="374650" y="320675"/>
            <a:ext cx="8393113" cy="876300"/>
          </a:xfrm>
        </p:spPr>
        <p:txBody>
          <a:bodyPr/>
          <a:lstStyle/>
          <a:p>
            <a:pPr algn="ctr" eaLnBrk="1" hangingPunct="1"/>
            <a:r>
              <a:rPr lang="ru-RU" altLang="ru-RU" sz="2000" b="1" smtClean="0">
                <a:solidFill>
                  <a:srgbClr val="002060"/>
                </a:solidFill>
                <a:latin typeface="Times New Roman" panose="02020603050405020304" pitchFamily="18" charset="0"/>
                <a:cs typeface="Times New Roman" panose="02020603050405020304" pitchFamily="18" charset="0"/>
              </a:rPr>
              <a:t>Соф монополияда фирманинг ма</a:t>
            </a:r>
            <a:r>
              <a:rPr lang="en-US" altLang="ru-RU" sz="2000" b="1" smtClean="0">
                <a:solidFill>
                  <a:srgbClr val="002060"/>
                </a:solidFill>
                <a:latin typeface="Times New Roman" panose="02020603050405020304" pitchFamily="18" charset="0"/>
                <a:cs typeface="Times New Roman" panose="02020603050405020304" pitchFamily="18" charset="0"/>
              </a:rPr>
              <a:t>ҳ</a:t>
            </a:r>
            <a:r>
              <a:rPr lang="ru-RU" altLang="ru-RU" sz="2000" b="1" smtClean="0">
                <a:solidFill>
                  <a:srgbClr val="002060"/>
                </a:solidFill>
                <a:latin typeface="Times New Roman" panose="02020603050405020304" pitchFamily="18" charset="0"/>
                <a:cs typeface="Times New Roman" panose="02020603050405020304" pitchFamily="18" charset="0"/>
              </a:rPr>
              <a:t>сулотига талаб, </a:t>
            </a:r>
            <a:br>
              <a:rPr lang="ru-RU" altLang="ru-RU" sz="2000" b="1" smtClean="0">
                <a:solidFill>
                  <a:srgbClr val="002060"/>
                </a:solidFill>
                <a:latin typeface="Times New Roman" panose="02020603050405020304" pitchFamily="18" charset="0"/>
                <a:cs typeface="Times New Roman" panose="02020603050405020304" pitchFamily="18" charset="0"/>
              </a:rPr>
            </a:br>
            <a:r>
              <a:rPr lang="ru-RU" altLang="ru-RU" sz="2000" b="1" smtClean="0">
                <a:solidFill>
                  <a:srgbClr val="002060"/>
                </a:solidFill>
                <a:latin typeface="Times New Roman" panose="02020603050405020304" pitchFamily="18" charset="0"/>
                <a:cs typeface="Times New Roman" panose="02020603050405020304" pitchFamily="18" charset="0"/>
              </a:rPr>
              <a:t>унинг чекли ва умумий даромади</a:t>
            </a:r>
          </a:p>
        </p:txBody>
      </p:sp>
      <p:sp>
        <p:nvSpPr>
          <p:cNvPr id="52" name="Номер слайда 4"/>
          <p:cNvSpPr>
            <a:spLocks noGrp="1"/>
          </p:cNvSpPr>
          <p:nvPr>
            <p:ph type="sldNum" sz="quarter" idx="12"/>
          </p:nvPr>
        </p:nvSpPr>
        <p:spPr/>
        <p:txBody>
          <a:bodyPr/>
          <a:lstStyle>
            <a:lvl1pPr eaLnBrk="0" hangingPunct="0">
              <a:defRPr>
                <a:solidFill>
                  <a:schemeClr val="tx1"/>
                </a:solidFill>
                <a:latin typeface="Garamond" panose="02020404030301010803" pitchFamily="18" charset="0"/>
              </a:defRPr>
            </a:lvl1pPr>
            <a:lvl2pPr marL="742950" indent="-285750" eaLnBrk="0" hangingPunct="0">
              <a:defRPr>
                <a:solidFill>
                  <a:schemeClr val="tx1"/>
                </a:solidFill>
                <a:latin typeface="Garamond" panose="02020404030301010803" pitchFamily="18" charset="0"/>
              </a:defRPr>
            </a:lvl2pPr>
            <a:lvl3pPr marL="1143000" indent="-228600" eaLnBrk="0" hangingPunct="0">
              <a:defRPr>
                <a:solidFill>
                  <a:schemeClr val="tx1"/>
                </a:solidFill>
                <a:latin typeface="Garamond" panose="02020404030301010803" pitchFamily="18" charset="0"/>
              </a:defRPr>
            </a:lvl3pPr>
            <a:lvl4pPr marL="1600200" indent="-228600" eaLnBrk="0" hangingPunct="0">
              <a:defRPr>
                <a:solidFill>
                  <a:schemeClr val="tx1"/>
                </a:solidFill>
                <a:latin typeface="Garamond" panose="02020404030301010803" pitchFamily="18" charset="0"/>
              </a:defRPr>
            </a:lvl4pPr>
            <a:lvl5pPr marL="2057400" indent="-228600" eaLnBrk="0" hangingPunct="0">
              <a:defRPr>
                <a:solidFill>
                  <a:schemeClr val="tx1"/>
                </a:solidFill>
                <a:latin typeface="Garamond" panose="02020404030301010803" pitchFamily="18" charset="0"/>
              </a:defRPr>
            </a:lvl5pPr>
            <a:lvl6pPr marL="2514600" indent="-228600" eaLnBrk="0" fontAlgn="base" hangingPunct="0">
              <a:spcBef>
                <a:spcPct val="0"/>
              </a:spcBef>
              <a:spcAft>
                <a:spcPct val="0"/>
              </a:spcAft>
              <a:defRPr>
                <a:solidFill>
                  <a:schemeClr val="tx1"/>
                </a:solidFill>
                <a:latin typeface="Garamond" panose="02020404030301010803" pitchFamily="18" charset="0"/>
              </a:defRPr>
            </a:lvl6pPr>
            <a:lvl7pPr marL="2971800" indent="-228600" eaLnBrk="0" fontAlgn="base" hangingPunct="0">
              <a:spcBef>
                <a:spcPct val="0"/>
              </a:spcBef>
              <a:spcAft>
                <a:spcPct val="0"/>
              </a:spcAft>
              <a:defRPr>
                <a:solidFill>
                  <a:schemeClr val="tx1"/>
                </a:solidFill>
                <a:latin typeface="Garamond" panose="02020404030301010803" pitchFamily="18" charset="0"/>
              </a:defRPr>
            </a:lvl7pPr>
            <a:lvl8pPr marL="3429000" indent="-228600" eaLnBrk="0" fontAlgn="base" hangingPunct="0">
              <a:spcBef>
                <a:spcPct val="0"/>
              </a:spcBef>
              <a:spcAft>
                <a:spcPct val="0"/>
              </a:spcAft>
              <a:defRPr>
                <a:solidFill>
                  <a:schemeClr val="tx1"/>
                </a:solidFill>
                <a:latin typeface="Garamond" panose="02020404030301010803" pitchFamily="18" charset="0"/>
              </a:defRPr>
            </a:lvl8pPr>
            <a:lvl9pPr marL="3886200" indent="-228600" eaLnBrk="0" fontAlgn="base" hangingPunct="0">
              <a:spcBef>
                <a:spcPct val="0"/>
              </a:spcBef>
              <a:spcAft>
                <a:spcPct val="0"/>
              </a:spcAft>
              <a:defRPr>
                <a:solidFill>
                  <a:schemeClr val="tx1"/>
                </a:solidFill>
                <a:latin typeface="Garamond" panose="02020404030301010803" pitchFamily="18" charset="0"/>
              </a:defRPr>
            </a:lvl9pPr>
          </a:lstStyle>
          <a:p>
            <a:pPr eaLnBrk="1" hangingPunct="1">
              <a:defRPr/>
            </a:pPr>
            <a:fld id="{883EDD9D-82BF-4CA1-9359-7571D3DD6F0B}" type="slidenum">
              <a:rPr lang="ru-RU" altLang="ru-RU" smtClean="0">
                <a:effectLst>
                  <a:outerShdw blurRad="38100" dist="38100" dir="2700000" algn="tl">
                    <a:srgbClr val="C0C0C0"/>
                  </a:outerShdw>
                </a:effectLst>
                <a:latin typeface="Verdana" panose="020B0604030504040204" pitchFamily="34" charset="0"/>
              </a:rPr>
              <a:pPr eaLnBrk="1" hangingPunct="1">
                <a:defRPr/>
              </a:pPr>
              <a:t>6</a:t>
            </a:fld>
            <a:endParaRPr lang="ru-RU" altLang="ru-RU" smtClean="0">
              <a:effectLst>
                <a:outerShdw blurRad="38100" dist="38100" dir="2700000" algn="tl">
                  <a:srgbClr val="C0C0C0"/>
                </a:outerShdw>
              </a:effectLst>
              <a:latin typeface="Verdana" panose="020B0604030504040204" pitchFamily="34" charset="0"/>
            </a:endParaRPr>
          </a:p>
        </p:txBody>
      </p:sp>
      <p:sp>
        <p:nvSpPr>
          <p:cNvPr id="9220" name="Rectangle 5"/>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9221" name="Rectangle 7"/>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9222" name="Oval 26"/>
          <p:cNvSpPr>
            <a:spLocks noChangeArrowheads="1"/>
          </p:cNvSpPr>
          <p:nvPr/>
        </p:nvSpPr>
        <p:spPr bwMode="auto">
          <a:xfrm>
            <a:off x="4013200" y="2613025"/>
            <a:ext cx="39688" cy="50800"/>
          </a:xfrm>
          <a:prstGeom prst="ellipse">
            <a:avLst/>
          </a:prstGeom>
          <a:solidFill>
            <a:srgbClr val="000000"/>
          </a:solidFill>
          <a:ln w="12700">
            <a:solidFill>
              <a:srgbClr val="000000"/>
            </a:solidFill>
            <a:round/>
            <a:headEnd/>
            <a:tailEnd/>
          </a:ln>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sp>
        <p:nvSpPr>
          <p:cNvPr id="9223" name="Line 28"/>
          <p:cNvSpPr>
            <a:spLocks noChangeShapeType="1"/>
          </p:cNvSpPr>
          <p:nvPr/>
        </p:nvSpPr>
        <p:spPr bwMode="auto">
          <a:xfrm>
            <a:off x="2759075" y="1497013"/>
            <a:ext cx="1588" cy="2374900"/>
          </a:xfrm>
          <a:prstGeom prst="line">
            <a:avLst/>
          </a:prstGeom>
          <a:noFill/>
          <a:ln w="28575">
            <a:solidFill>
              <a:srgbClr val="000000"/>
            </a:solidFill>
            <a:round/>
            <a:headEnd type="triangl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9224" name="Line 29"/>
          <p:cNvSpPr>
            <a:spLocks noChangeShapeType="1"/>
          </p:cNvSpPr>
          <p:nvPr/>
        </p:nvSpPr>
        <p:spPr bwMode="auto">
          <a:xfrm>
            <a:off x="2619375" y="3681413"/>
            <a:ext cx="3278188" cy="0"/>
          </a:xfrm>
          <a:prstGeom prst="line">
            <a:avLst/>
          </a:prstGeom>
          <a:noFill/>
          <a:ln w="28575">
            <a:solidFill>
              <a:srgbClr val="0000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ru-RU"/>
          </a:p>
        </p:txBody>
      </p:sp>
      <p:sp>
        <p:nvSpPr>
          <p:cNvPr id="9225" name="Line 30"/>
          <p:cNvSpPr>
            <a:spLocks noChangeShapeType="1"/>
          </p:cNvSpPr>
          <p:nvPr/>
        </p:nvSpPr>
        <p:spPr bwMode="auto">
          <a:xfrm>
            <a:off x="2741613" y="1819275"/>
            <a:ext cx="2927350" cy="1874838"/>
          </a:xfrm>
          <a:prstGeom prst="line">
            <a:avLst/>
          </a:prstGeom>
          <a:noFill/>
          <a:ln w="25400">
            <a:solidFill>
              <a:srgbClr val="993366"/>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9226" name="Line 31"/>
          <p:cNvSpPr>
            <a:spLocks noChangeShapeType="1"/>
          </p:cNvSpPr>
          <p:nvPr/>
        </p:nvSpPr>
        <p:spPr bwMode="auto">
          <a:xfrm>
            <a:off x="2759075" y="1814513"/>
            <a:ext cx="1274763" cy="1866900"/>
          </a:xfrm>
          <a:prstGeom prst="line">
            <a:avLst/>
          </a:prstGeom>
          <a:noFill/>
          <a:ln w="25400">
            <a:solidFill>
              <a:schemeClr val="accent1"/>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9227" name="Rectangle 32"/>
          <p:cNvSpPr>
            <a:spLocks noChangeArrowheads="1"/>
          </p:cNvSpPr>
          <p:nvPr/>
        </p:nvSpPr>
        <p:spPr bwMode="auto">
          <a:xfrm>
            <a:off x="3062288" y="1592263"/>
            <a:ext cx="92710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rgbClr val="1F171C"/>
              </a:solidFill>
              <a:latin typeface="Garamond" panose="02020404030301010803" pitchFamily="18" charset="0"/>
            </a:endParaRPr>
          </a:p>
        </p:txBody>
      </p:sp>
      <p:sp>
        <p:nvSpPr>
          <p:cNvPr id="9228" name="Rectangle 33"/>
          <p:cNvSpPr>
            <a:spLocks noChangeArrowheads="1"/>
          </p:cNvSpPr>
          <p:nvPr/>
        </p:nvSpPr>
        <p:spPr bwMode="auto">
          <a:xfrm>
            <a:off x="4354513" y="2408238"/>
            <a:ext cx="927100" cy="879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rgbClr val="1F171C"/>
              </a:solidFill>
              <a:latin typeface="Garamond" panose="02020404030301010803" pitchFamily="18" charset="0"/>
            </a:endParaRPr>
          </a:p>
        </p:txBody>
      </p:sp>
      <p:sp>
        <p:nvSpPr>
          <p:cNvPr id="9229" name="Rectangle 34"/>
          <p:cNvSpPr>
            <a:spLocks noChangeArrowheads="1"/>
          </p:cNvSpPr>
          <p:nvPr/>
        </p:nvSpPr>
        <p:spPr bwMode="auto">
          <a:xfrm>
            <a:off x="3244850" y="2439988"/>
            <a:ext cx="690563" cy="6524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solidFill>
                <a:srgbClr val="1F171C"/>
              </a:solidFill>
              <a:latin typeface="Garamond" panose="02020404030301010803" pitchFamily="18" charset="0"/>
            </a:endParaRPr>
          </a:p>
        </p:txBody>
      </p:sp>
      <p:sp>
        <p:nvSpPr>
          <p:cNvPr id="9230" name="Line 35"/>
          <p:cNvSpPr>
            <a:spLocks noChangeShapeType="1"/>
          </p:cNvSpPr>
          <p:nvPr/>
        </p:nvSpPr>
        <p:spPr bwMode="auto">
          <a:xfrm flipV="1">
            <a:off x="5267325" y="2767013"/>
            <a:ext cx="566738" cy="657225"/>
          </a:xfrm>
          <a:prstGeom prst="line">
            <a:avLst/>
          </a:prstGeom>
          <a:noFill/>
          <a:ln w="9525">
            <a:solidFill>
              <a:srgbClr val="000000"/>
            </a:solidFill>
            <a:round/>
            <a:headEnd type="triangl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9231" name="Rectangle 36"/>
          <p:cNvSpPr>
            <a:spLocks noChangeArrowheads="1"/>
          </p:cNvSpPr>
          <p:nvPr/>
        </p:nvSpPr>
        <p:spPr bwMode="auto">
          <a:xfrm>
            <a:off x="1008063" y="1574800"/>
            <a:ext cx="1714500" cy="319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ru-RU" altLang="ru-RU" sz="2000">
                <a:solidFill>
                  <a:srgbClr val="1F171C"/>
                </a:solidFill>
                <a:latin typeface="Times New Roman" panose="02020603050405020304" pitchFamily="18" charset="0"/>
                <a:cs typeface="Times New Roman" panose="02020603050405020304" pitchFamily="18" charset="0"/>
              </a:rPr>
              <a:t>Даромад </a:t>
            </a:r>
          </a:p>
          <a:p>
            <a:pPr algn="ctr" eaLnBrk="1" hangingPunct="1"/>
            <a:r>
              <a:rPr lang="en-US" altLang="ru-RU" sz="2000">
                <a:solidFill>
                  <a:srgbClr val="1F171C"/>
                </a:solidFill>
                <a:latin typeface="Times New Roman" panose="02020603050405020304" pitchFamily="18" charset="0"/>
                <a:cs typeface="Times New Roman" panose="02020603050405020304" pitchFamily="18" charset="0"/>
              </a:rPr>
              <a:t>R</a:t>
            </a:r>
            <a:endParaRPr lang="ru-RU" altLang="ru-RU" sz="2000">
              <a:solidFill>
                <a:srgbClr val="1F171C"/>
              </a:solidFill>
              <a:latin typeface="Times New Roman" panose="02020603050405020304" pitchFamily="18" charset="0"/>
              <a:cs typeface="Times New Roman" panose="02020603050405020304" pitchFamily="18" charset="0"/>
            </a:endParaRPr>
          </a:p>
        </p:txBody>
      </p:sp>
      <p:sp>
        <p:nvSpPr>
          <p:cNvPr id="9232" name="Rectangle 37"/>
          <p:cNvSpPr>
            <a:spLocks noChangeArrowheads="1"/>
          </p:cNvSpPr>
          <p:nvPr/>
        </p:nvSpPr>
        <p:spPr bwMode="auto">
          <a:xfrm>
            <a:off x="5845175" y="2576513"/>
            <a:ext cx="1968500" cy="29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ru-RU" altLang="ru-RU">
                <a:solidFill>
                  <a:srgbClr val="1F171C"/>
                </a:solidFill>
                <a:latin typeface="Times New Roman" panose="02020603050405020304" pitchFamily="18" charset="0"/>
                <a:cs typeface="Times New Roman" panose="02020603050405020304" pitchFamily="18" charset="0"/>
              </a:rPr>
              <a:t>Талаб чизи</a:t>
            </a:r>
            <a:r>
              <a:rPr lang="en-US" altLang="ru-RU">
                <a:solidFill>
                  <a:srgbClr val="1F171C"/>
                </a:solidFill>
                <a:latin typeface="Times New Roman" panose="02020603050405020304" pitchFamily="18" charset="0"/>
                <a:cs typeface="Times New Roman" panose="02020603050405020304" pitchFamily="18" charset="0"/>
              </a:rPr>
              <a:t>ғ</a:t>
            </a:r>
            <a:r>
              <a:rPr lang="ru-RU" altLang="ru-RU">
                <a:solidFill>
                  <a:srgbClr val="1F171C"/>
                </a:solidFill>
                <a:latin typeface="Times New Roman" panose="02020603050405020304" pitchFamily="18" charset="0"/>
                <a:cs typeface="Times New Roman" panose="02020603050405020304" pitchFamily="18" charset="0"/>
              </a:rPr>
              <a:t>и</a:t>
            </a:r>
          </a:p>
        </p:txBody>
      </p:sp>
      <p:sp>
        <p:nvSpPr>
          <p:cNvPr id="9233" name="Rectangle 38"/>
          <p:cNvSpPr>
            <a:spLocks noChangeArrowheads="1"/>
          </p:cNvSpPr>
          <p:nvPr/>
        </p:nvSpPr>
        <p:spPr bwMode="auto">
          <a:xfrm>
            <a:off x="6024563" y="3455988"/>
            <a:ext cx="2724150" cy="571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b="1">
                <a:solidFill>
                  <a:srgbClr val="1F171C"/>
                </a:solidFill>
                <a:latin typeface="Times New Roman" panose="02020603050405020304" pitchFamily="18" charset="0"/>
                <a:cs typeface="Times New Roman" panose="02020603050405020304" pitchFamily="18" charset="0"/>
              </a:rPr>
              <a:t>Q</a:t>
            </a:r>
            <a:r>
              <a:rPr lang="uz-Cyrl-UZ" altLang="ru-RU" sz="2000">
                <a:solidFill>
                  <a:srgbClr val="1F171C"/>
                </a:solidFill>
                <a:latin typeface="Times New Roman" panose="02020603050405020304" pitchFamily="18" charset="0"/>
                <a:cs typeface="Times New Roman" panose="02020603050405020304" pitchFamily="18" charset="0"/>
              </a:rPr>
              <a:t> </a:t>
            </a:r>
            <a:r>
              <a:rPr lang="ru-RU" altLang="ru-RU" sz="1100">
                <a:solidFill>
                  <a:srgbClr val="1F171C"/>
                </a:solidFill>
                <a:latin typeface="Times New Roman" panose="02020603050405020304" pitchFamily="18" charset="0"/>
                <a:cs typeface="Times New Roman" panose="02020603050405020304" pitchFamily="18" charset="0"/>
              </a:rPr>
              <a:t> </a:t>
            </a:r>
            <a:r>
              <a:rPr lang="ru-RU" altLang="ru-RU" b="1">
                <a:solidFill>
                  <a:srgbClr val="1F171C"/>
                </a:solidFill>
                <a:latin typeface="Times New Roman" panose="02020603050405020304" pitchFamily="18" charset="0"/>
                <a:cs typeface="Times New Roman" panose="02020603050405020304" pitchFamily="18" charset="0"/>
              </a:rPr>
              <a:t>ма</a:t>
            </a:r>
            <a:r>
              <a:rPr lang="en-US" altLang="ru-RU" b="1">
                <a:solidFill>
                  <a:srgbClr val="1F171C"/>
                </a:solidFill>
                <a:latin typeface="Times New Roman" panose="02020603050405020304" pitchFamily="18" charset="0"/>
                <a:cs typeface="Times New Roman" panose="02020603050405020304" pitchFamily="18" charset="0"/>
              </a:rPr>
              <a:t>ҳ</a:t>
            </a:r>
            <a:r>
              <a:rPr lang="ru-RU" altLang="ru-RU" b="1">
                <a:solidFill>
                  <a:srgbClr val="1F171C"/>
                </a:solidFill>
                <a:latin typeface="Times New Roman" panose="02020603050405020304" pitchFamily="18" charset="0"/>
                <a:cs typeface="Times New Roman" panose="02020603050405020304" pitchFamily="18" charset="0"/>
              </a:rPr>
              <a:t>сулот ми</a:t>
            </a:r>
            <a:r>
              <a:rPr lang="en-US" altLang="ru-RU" b="1">
                <a:solidFill>
                  <a:srgbClr val="1F171C"/>
                </a:solidFill>
                <a:latin typeface="Times New Roman" panose="02020603050405020304" pitchFamily="18" charset="0"/>
                <a:cs typeface="Times New Roman" panose="02020603050405020304" pitchFamily="18" charset="0"/>
              </a:rPr>
              <a:t>қ</a:t>
            </a:r>
            <a:r>
              <a:rPr lang="ru-RU" altLang="ru-RU" b="1">
                <a:solidFill>
                  <a:srgbClr val="1F171C"/>
                </a:solidFill>
                <a:latin typeface="Times New Roman" panose="02020603050405020304" pitchFamily="18" charset="0"/>
                <a:cs typeface="Times New Roman" panose="02020603050405020304" pitchFamily="18" charset="0"/>
              </a:rPr>
              <a:t>дори</a:t>
            </a:r>
          </a:p>
        </p:txBody>
      </p:sp>
      <p:sp>
        <p:nvSpPr>
          <p:cNvPr id="9234" name="Rectangle 39"/>
          <p:cNvSpPr>
            <a:spLocks noChangeArrowheads="1"/>
          </p:cNvSpPr>
          <p:nvPr/>
        </p:nvSpPr>
        <p:spPr bwMode="auto">
          <a:xfrm>
            <a:off x="4065588" y="3698875"/>
            <a:ext cx="471487"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a:solidFill>
                  <a:srgbClr val="1F171C"/>
                </a:solidFill>
                <a:latin typeface="Garamond" panose="02020404030301010803" pitchFamily="18" charset="0"/>
              </a:rPr>
              <a:t>Q*</a:t>
            </a:r>
            <a:endParaRPr lang="ru-RU" altLang="ru-RU" sz="2000">
              <a:solidFill>
                <a:srgbClr val="1F171C"/>
              </a:solidFill>
              <a:latin typeface="Garamond" panose="02020404030301010803" pitchFamily="18" charset="0"/>
            </a:endParaRPr>
          </a:p>
        </p:txBody>
      </p:sp>
      <p:sp>
        <p:nvSpPr>
          <p:cNvPr id="9235" name="Rectangle 40"/>
          <p:cNvSpPr>
            <a:spLocks noChangeArrowheads="1"/>
          </p:cNvSpPr>
          <p:nvPr/>
        </p:nvSpPr>
        <p:spPr bwMode="auto">
          <a:xfrm>
            <a:off x="2530475" y="3694113"/>
            <a:ext cx="217488"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ru-RU" altLang="ru-RU" sz="2000" b="1">
                <a:solidFill>
                  <a:srgbClr val="1F171C"/>
                </a:solidFill>
                <a:latin typeface="Garamond" panose="02020404030301010803" pitchFamily="18" charset="0"/>
              </a:rPr>
              <a:t>0</a:t>
            </a:r>
          </a:p>
        </p:txBody>
      </p:sp>
      <p:sp>
        <p:nvSpPr>
          <p:cNvPr id="9236" name="Line 42"/>
          <p:cNvSpPr>
            <a:spLocks noChangeShapeType="1"/>
          </p:cNvSpPr>
          <p:nvPr/>
        </p:nvSpPr>
        <p:spPr bwMode="auto">
          <a:xfrm>
            <a:off x="2771775" y="4189413"/>
            <a:ext cx="1588" cy="2298700"/>
          </a:xfrm>
          <a:prstGeom prst="line">
            <a:avLst/>
          </a:prstGeom>
          <a:noFill/>
          <a:ln w="28575">
            <a:solidFill>
              <a:srgbClr val="000000"/>
            </a:solidFill>
            <a:round/>
            <a:headEnd type="triangl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9237" name="Line 43"/>
          <p:cNvSpPr>
            <a:spLocks noChangeShapeType="1"/>
          </p:cNvSpPr>
          <p:nvPr/>
        </p:nvSpPr>
        <p:spPr bwMode="auto">
          <a:xfrm>
            <a:off x="2667000" y="6418263"/>
            <a:ext cx="3354388" cy="0"/>
          </a:xfrm>
          <a:prstGeom prst="line">
            <a:avLst/>
          </a:prstGeom>
          <a:noFill/>
          <a:ln w="28575">
            <a:solidFill>
              <a:srgbClr val="0000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ru-RU"/>
          </a:p>
        </p:txBody>
      </p:sp>
      <p:grpSp>
        <p:nvGrpSpPr>
          <p:cNvPr id="9238" name="Group 44"/>
          <p:cNvGrpSpPr>
            <a:grpSpLocks/>
          </p:cNvGrpSpPr>
          <p:nvPr/>
        </p:nvGrpSpPr>
        <p:grpSpPr bwMode="auto">
          <a:xfrm>
            <a:off x="2784475" y="5307013"/>
            <a:ext cx="2335213" cy="1104900"/>
            <a:chOff x="1860" y="6206"/>
            <a:chExt cx="3677" cy="1741"/>
          </a:xfrm>
        </p:grpSpPr>
        <p:sp>
          <p:nvSpPr>
            <p:cNvPr id="9265" name="Arc 45"/>
            <p:cNvSpPr>
              <a:spLocks/>
            </p:cNvSpPr>
            <p:nvPr/>
          </p:nvSpPr>
          <p:spPr bwMode="auto">
            <a:xfrm flipH="1">
              <a:off x="1860" y="6210"/>
              <a:ext cx="1861" cy="1737"/>
            </a:xfrm>
            <a:custGeom>
              <a:avLst/>
              <a:gdLst>
                <a:gd name="T0" fmla="*/ 0 w 21600"/>
                <a:gd name="T1" fmla="*/ 0 h 21600"/>
                <a:gd name="T2" fmla="*/ 1 w 21600"/>
                <a:gd name="T3" fmla="*/ 1 h 21600"/>
                <a:gd name="T4" fmla="*/ 0 w 21600"/>
                <a:gd name="T5" fmla="*/ 1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rgbClr val="FF0D13"/>
              </a:solidFill>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sp>
          <p:nvSpPr>
            <p:cNvPr id="9266" name="Arc 46"/>
            <p:cNvSpPr>
              <a:spLocks/>
            </p:cNvSpPr>
            <p:nvPr/>
          </p:nvSpPr>
          <p:spPr bwMode="auto">
            <a:xfrm>
              <a:off x="3676" y="6206"/>
              <a:ext cx="1861" cy="1737"/>
            </a:xfrm>
            <a:custGeom>
              <a:avLst/>
              <a:gdLst>
                <a:gd name="T0" fmla="*/ 0 w 21600"/>
                <a:gd name="T1" fmla="*/ 0 h 21600"/>
                <a:gd name="T2" fmla="*/ 1 w 21600"/>
                <a:gd name="T3" fmla="*/ 1 h 21600"/>
                <a:gd name="T4" fmla="*/ 0 w 21600"/>
                <a:gd name="T5" fmla="*/ 1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noFill/>
            <a:ln w="25400">
              <a:solidFill>
                <a:srgbClr val="FF0D13"/>
              </a:solidFill>
              <a:round/>
              <a:headEnd/>
              <a:tailEnd/>
            </a:ln>
            <a:extLst>
              <a:ext uri="{909E8E84-426E-40DD-AFC4-6F175D3DCCD1}">
                <a14:hiddenFill xmlns:a14="http://schemas.microsoft.com/office/drawing/2010/main">
                  <a:solidFill>
                    <a:srgbClr val="FFFFFF"/>
                  </a:solidFill>
                </a14:hiddenFill>
              </a:ext>
            </a:extLst>
          </p:spPr>
          <p:txBody>
            <a:bodyPr/>
            <a:lstStyle/>
            <a:p>
              <a:endParaRPr lang="ru-RU"/>
            </a:p>
          </p:txBody>
        </p:sp>
      </p:grpSp>
      <p:sp>
        <p:nvSpPr>
          <p:cNvPr id="9239" name="Line 47"/>
          <p:cNvSpPr>
            <a:spLocks noChangeShapeType="1"/>
          </p:cNvSpPr>
          <p:nvPr/>
        </p:nvSpPr>
        <p:spPr bwMode="auto">
          <a:xfrm>
            <a:off x="4029075" y="2665413"/>
            <a:ext cx="1588" cy="3759200"/>
          </a:xfrm>
          <a:prstGeom prst="line">
            <a:avLst/>
          </a:prstGeom>
          <a:noFill/>
          <a:ln w="9525">
            <a:solidFill>
              <a:srgbClr val="000000"/>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9240" name="Rectangle 48"/>
          <p:cNvSpPr>
            <a:spLocks noChangeArrowheads="1"/>
          </p:cNvSpPr>
          <p:nvPr/>
        </p:nvSpPr>
        <p:spPr bwMode="auto">
          <a:xfrm>
            <a:off x="4119563" y="4999038"/>
            <a:ext cx="892175"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a:solidFill>
                  <a:srgbClr val="1F171C"/>
                </a:solidFill>
                <a:latin typeface="Garamond" panose="02020404030301010803" pitchFamily="18" charset="0"/>
              </a:rPr>
              <a:t>max</a:t>
            </a:r>
            <a:endParaRPr lang="ru-RU" altLang="ru-RU" sz="2000">
              <a:solidFill>
                <a:srgbClr val="1F171C"/>
              </a:solidFill>
              <a:latin typeface="Garamond" panose="02020404030301010803" pitchFamily="18" charset="0"/>
            </a:endParaRPr>
          </a:p>
        </p:txBody>
      </p:sp>
      <p:sp>
        <p:nvSpPr>
          <p:cNvPr id="9241" name="Rectangle 49"/>
          <p:cNvSpPr>
            <a:spLocks noChangeArrowheads="1"/>
          </p:cNvSpPr>
          <p:nvPr/>
        </p:nvSpPr>
        <p:spPr bwMode="auto">
          <a:xfrm>
            <a:off x="3122613" y="5083175"/>
            <a:ext cx="482600" cy="204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a:solidFill>
                  <a:srgbClr val="1F171C"/>
                </a:solidFill>
                <a:latin typeface="Garamond" panose="02020404030301010803" pitchFamily="18" charset="0"/>
              </a:rPr>
              <a:t>TR</a:t>
            </a:r>
            <a:endParaRPr lang="ru-RU" altLang="ru-RU" sz="2000">
              <a:solidFill>
                <a:srgbClr val="1F171C"/>
              </a:solidFill>
              <a:latin typeface="Garamond" panose="02020404030301010803" pitchFamily="18" charset="0"/>
            </a:endParaRPr>
          </a:p>
        </p:txBody>
      </p:sp>
      <p:sp>
        <p:nvSpPr>
          <p:cNvPr id="9242" name="Rectangle 50"/>
          <p:cNvSpPr>
            <a:spLocks noChangeArrowheads="1"/>
          </p:cNvSpPr>
          <p:nvPr/>
        </p:nvSpPr>
        <p:spPr bwMode="auto">
          <a:xfrm>
            <a:off x="3910013" y="6440488"/>
            <a:ext cx="331787"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a:solidFill>
                  <a:srgbClr val="1F171C"/>
                </a:solidFill>
                <a:latin typeface="Garamond" panose="02020404030301010803" pitchFamily="18" charset="0"/>
              </a:rPr>
              <a:t>Q*</a:t>
            </a:r>
            <a:endParaRPr lang="ru-RU" altLang="ru-RU" sz="2000">
              <a:solidFill>
                <a:srgbClr val="1F171C"/>
              </a:solidFill>
              <a:latin typeface="Garamond" panose="02020404030301010803" pitchFamily="18" charset="0"/>
            </a:endParaRPr>
          </a:p>
        </p:txBody>
      </p:sp>
      <p:sp>
        <p:nvSpPr>
          <p:cNvPr id="9243" name="Rectangle 51"/>
          <p:cNvSpPr>
            <a:spLocks noChangeArrowheads="1"/>
          </p:cNvSpPr>
          <p:nvPr/>
        </p:nvSpPr>
        <p:spPr bwMode="auto">
          <a:xfrm>
            <a:off x="898525" y="4127500"/>
            <a:ext cx="1843088" cy="433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1200">
                <a:solidFill>
                  <a:srgbClr val="1F171C"/>
                </a:solidFill>
                <a:latin typeface="Times New Roman" panose="02020603050405020304" pitchFamily="18" charset="0"/>
                <a:cs typeface="Times New Roman" panose="02020603050405020304" pitchFamily="18" charset="0"/>
              </a:rPr>
              <a:t>  </a:t>
            </a:r>
            <a:r>
              <a:rPr lang="ru-RU" altLang="ru-RU" sz="2000">
                <a:solidFill>
                  <a:srgbClr val="1F171C"/>
                </a:solidFill>
                <a:latin typeface="Times New Roman" panose="02020603050405020304" pitchFamily="18" charset="0"/>
                <a:cs typeface="Times New Roman" panose="02020603050405020304" pitchFamily="18" charset="0"/>
              </a:rPr>
              <a:t>Фирма </a:t>
            </a:r>
            <a:r>
              <a:rPr lang="en-US" altLang="ru-RU" sz="2000">
                <a:solidFill>
                  <a:srgbClr val="1F171C"/>
                </a:solidFill>
                <a:latin typeface="Times New Roman" panose="02020603050405020304" pitchFamily="18" charset="0"/>
                <a:cs typeface="Times New Roman" panose="02020603050405020304" pitchFamily="18" charset="0"/>
              </a:rPr>
              <a:t>      </a:t>
            </a:r>
            <a:r>
              <a:rPr lang="ru-RU" altLang="ru-RU" sz="2000">
                <a:solidFill>
                  <a:srgbClr val="1F171C"/>
                </a:solidFill>
                <a:latin typeface="Times New Roman" panose="02020603050405020304" pitchFamily="18" charset="0"/>
                <a:cs typeface="Times New Roman" panose="02020603050405020304" pitchFamily="18" charset="0"/>
              </a:rPr>
              <a:t>даромади </a:t>
            </a:r>
          </a:p>
          <a:p>
            <a:pPr algn="ctr" eaLnBrk="1" hangingPunct="1"/>
            <a:r>
              <a:rPr lang="en-US" altLang="ru-RU" sz="2000">
                <a:solidFill>
                  <a:srgbClr val="1F171C"/>
                </a:solidFill>
                <a:latin typeface="Times New Roman" panose="02020603050405020304" pitchFamily="18" charset="0"/>
                <a:cs typeface="Times New Roman" panose="02020603050405020304" pitchFamily="18" charset="0"/>
              </a:rPr>
              <a:t>R</a:t>
            </a:r>
            <a:endParaRPr lang="ru-RU" altLang="ru-RU" sz="2000">
              <a:solidFill>
                <a:srgbClr val="1F171C"/>
              </a:solidFill>
              <a:latin typeface="Times New Roman" panose="02020603050405020304" pitchFamily="18" charset="0"/>
              <a:cs typeface="Times New Roman" panose="02020603050405020304" pitchFamily="18" charset="0"/>
            </a:endParaRPr>
          </a:p>
        </p:txBody>
      </p:sp>
      <p:sp>
        <p:nvSpPr>
          <p:cNvPr id="9244" name="Rectangle 52"/>
          <p:cNvSpPr>
            <a:spLocks noChangeArrowheads="1"/>
          </p:cNvSpPr>
          <p:nvPr/>
        </p:nvSpPr>
        <p:spPr bwMode="auto">
          <a:xfrm>
            <a:off x="4046538" y="2359025"/>
            <a:ext cx="273050"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a:solidFill>
                  <a:srgbClr val="1F171C"/>
                </a:solidFill>
                <a:latin typeface="Garamond" panose="02020404030301010803" pitchFamily="18" charset="0"/>
              </a:rPr>
              <a:t>B</a:t>
            </a:r>
            <a:endParaRPr lang="ru-RU" altLang="ru-RU" sz="2000">
              <a:solidFill>
                <a:srgbClr val="1F171C"/>
              </a:solidFill>
              <a:latin typeface="Garamond" panose="02020404030301010803" pitchFamily="18" charset="0"/>
            </a:endParaRPr>
          </a:p>
        </p:txBody>
      </p:sp>
      <p:sp>
        <p:nvSpPr>
          <p:cNvPr id="9245" name="Rectangle 53"/>
          <p:cNvSpPr>
            <a:spLocks noChangeArrowheads="1"/>
          </p:cNvSpPr>
          <p:nvPr/>
        </p:nvSpPr>
        <p:spPr bwMode="auto">
          <a:xfrm>
            <a:off x="2560638" y="1673225"/>
            <a:ext cx="1905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b="1">
                <a:solidFill>
                  <a:srgbClr val="1F171C"/>
                </a:solidFill>
                <a:latin typeface="Garamond" panose="02020404030301010803" pitchFamily="18" charset="0"/>
              </a:rPr>
              <a:t>A</a:t>
            </a:r>
            <a:endParaRPr lang="ru-RU" altLang="ru-RU" sz="2000" b="1">
              <a:solidFill>
                <a:srgbClr val="1F171C"/>
              </a:solidFill>
              <a:latin typeface="Garamond" panose="02020404030301010803" pitchFamily="18" charset="0"/>
            </a:endParaRPr>
          </a:p>
        </p:txBody>
      </p:sp>
      <p:sp>
        <p:nvSpPr>
          <p:cNvPr id="9246" name="Rectangle 54"/>
          <p:cNvSpPr>
            <a:spLocks noChangeArrowheads="1"/>
          </p:cNvSpPr>
          <p:nvPr/>
        </p:nvSpPr>
        <p:spPr bwMode="auto">
          <a:xfrm>
            <a:off x="5578475" y="3681413"/>
            <a:ext cx="1905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1200">
                <a:solidFill>
                  <a:srgbClr val="1F171C"/>
                </a:solidFill>
                <a:latin typeface="Garamond" panose="02020404030301010803" pitchFamily="18" charset="0"/>
              </a:rPr>
              <a:t>C</a:t>
            </a:r>
            <a:endParaRPr lang="ru-RU" altLang="ru-RU">
              <a:solidFill>
                <a:srgbClr val="1F171C"/>
              </a:solidFill>
              <a:latin typeface="Garamond" panose="02020404030301010803" pitchFamily="18" charset="0"/>
            </a:endParaRPr>
          </a:p>
        </p:txBody>
      </p:sp>
      <p:sp>
        <p:nvSpPr>
          <p:cNvPr id="9247" name="Rectangle 55"/>
          <p:cNvSpPr>
            <a:spLocks noChangeArrowheads="1"/>
          </p:cNvSpPr>
          <p:nvPr/>
        </p:nvSpPr>
        <p:spPr bwMode="auto">
          <a:xfrm>
            <a:off x="6072188" y="6192838"/>
            <a:ext cx="241300" cy="242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b="1">
                <a:solidFill>
                  <a:srgbClr val="1F171C"/>
                </a:solidFill>
                <a:latin typeface="Garamond" panose="02020404030301010803" pitchFamily="18" charset="0"/>
              </a:rPr>
              <a:t>Q</a:t>
            </a:r>
            <a:endParaRPr lang="ru-RU" altLang="ru-RU" sz="2000" b="1">
              <a:solidFill>
                <a:srgbClr val="1F171C"/>
              </a:solidFill>
              <a:latin typeface="Garamond" panose="02020404030301010803" pitchFamily="18" charset="0"/>
            </a:endParaRPr>
          </a:p>
        </p:txBody>
      </p:sp>
      <p:graphicFrame>
        <p:nvGraphicFramePr>
          <p:cNvPr id="9248" name="Object 56"/>
          <p:cNvGraphicFramePr>
            <a:graphicFrameLocks noChangeAspect="1"/>
          </p:cNvGraphicFramePr>
          <p:nvPr/>
        </p:nvGraphicFramePr>
        <p:xfrm>
          <a:off x="3138488" y="2336800"/>
          <a:ext cx="695325" cy="658813"/>
        </p:xfrm>
        <a:graphic>
          <a:graphicData uri="http://schemas.openxmlformats.org/presentationml/2006/ole">
            <mc:AlternateContent xmlns:mc="http://schemas.openxmlformats.org/markup-compatibility/2006">
              <mc:Choice xmlns:v="urn:schemas-microsoft-com:vml" Requires="v">
                <p:oleObj spid="_x0000_s9269" r:id="rId3" imgW="902105" imgH="853961" progId="MSWordArt.2">
                  <p:embed/>
                </p:oleObj>
              </mc:Choice>
              <mc:Fallback>
                <p:oleObj r:id="rId3" imgW="902105" imgH="853961" progId="MSWordArt.2">
                  <p:embed/>
                  <p:pic>
                    <p:nvPicPr>
                      <p:cNvPr id="0" name="Object 5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38488" y="2336800"/>
                        <a:ext cx="695325" cy="658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9249" name="Object 60"/>
          <p:cNvGraphicFramePr>
            <a:graphicFrameLocks noChangeAspect="1"/>
          </p:cNvGraphicFramePr>
          <p:nvPr/>
        </p:nvGraphicFramePr>
        <p:xfrm>
          <a:off x="4365625" y="2289175"/>
          <a:ext cx="973138" cy="922338"/>
        </p:xfrm>
        <a:graphic>
          <a:graphicData uri="http://schemas.openxmlformats.org/presentationml/2006/ole">
            <mc:AlternateContent xmlns:mc="http://schemas.openxmlformats.org/markup-compatibility/2006">
              <mc:Choice xmlns:v="urn:schemas-microsoft-com:vml" Requires="v">
                <p:oleObj spid="_x0000_s9270" r:id="rId5" imgW="902263" imgH="853840" progId="MSWordArt.2">
                  <p:embed/>
                </p:oleObj>
              </mc:Choice>
              <mc:Fallback>
                <p:oleObj r:id="rId5" imgW="902263" imgH="853840" progId="MSWordArt.2">
                  <p:embed/>
                  <p:pic>
                    <p:nvPicPr>
                      <p:cNvPr id="0" name="Object 6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65625" y="2289175"/>
                        <a:ext cx="973138"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250" name="AutoShape 62"/>
          <p:cNvSpPr>
            <a:spLocks noChangeAspect="1" noChangeArrowheads="1" noTextEdit="1"/>
          </p:cNvSpPr>
          <p:nvPr/>
        </p:nvSpPr>
        <p:spPr bwMode="auto">
          <a:xfrm>
            <a:off x="2947988" y="1487488"/>
            <a:ext cx="904875" cy="855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p>
        </p:txBody>
      </p:sp>
      <p:sp>
        <p:nvSpPr>
          <p:cNvPr id="9251" name="Freeform 64"/>
          <p:cNvSpPr>
            <a:spLocks/>
          </p:cNvSpPr>
          <p:nvPr/>
        </p:nvSpPr>
        <p:spPr bwMode="auto">
          <a:xfrm>
            <a:off x="2978150" y="1574800"/>
            <a:ext cx="98425" cy="123825"/>
          </a:xfrm>
          <a:custGeom>
            <a:avLst/>
            <a:gdLst>
              <a:gd name="T0" fmla="*/ 0 w 817"/>
              <a:gd name="T1" fmla="*/ 1779741320 h 997"/>
              <a:gd name="T2" fmla="*/ 736086482 w 817"/>
              <a:gd name="T3" fmla="*/ 498089975 h 997"/>
              <a:gd name="T4" fmla="*/ 312965237 w 817"/>
              <a:gd name="T5" fmla="*/ 172421158 h 997"/>
              <a:gd name="T6" fmla="*/ 410886547 w 817"/>
              <a:gd name="T7" fmla="*/ 0 h 997"/>
              <a:gd name="T8" fmla="*/ 1428473348 w 817"/>
              <a:gd name="T9" fmla="*/ 781633203 h 997"/>
              <a:gd name="T10" fmla="*/ 1330566494 w 817"/>
              <a:gd name="T11" fmla="*/ 954038837 h 997"/>
              <a:gd name="T12" fmla="*/ 905689141 w 817"/>
              <a:gd name="T13" fmla="*/ 628369896 h 997"/>
              <a:gd name="T14" fmla="*/ 169602659 w 817"/>
              <a:gd name="T15" fmla="*/ 1910005841 h 997"/>
              <a:gd name="T16" fmla="*/ 0 w 817"/>
              <a:gd name="T17" fmla="*/ 1779741320 h 99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817"/>
              <a:gd name="T28" fmla="*/ 0 h 997"/>
              <a:gd name="T29" fmla="*/ 817 w 817"/>
              <a:gd name="T30" fmla="*/ 997 h 997"/>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817" h="997">
                <a:moveTo>
                  <a:pt x="0" y="929"/>
                </a:moveTo>
                <a:lnTo>
                  <a:pt x="421" y="260"/>
                </a:lnTo>
                <a:lnTo>
                  <a:pt x="179" y="90"/>
                </a:lnTo>
                <a:lnTo>
                  <a:pt x="235" y="0"/>
                </a:lnTo>
                <a:lnTo>
                  <a:pt x="817" y="408"/>
                </a:lnTo>
                <a:lnTo>
                  <a:pt x="761" y="498"/>
                </a:lnTo>
                <a:lnTo>
                  <a:pt x="518" y="328"/>
                </a:lnTo>
                <a:lnTo>
                  <a:pt x="97" y="997"/>
                </a:lnTo>
                <a:lnTo>
                  <a:pt x="0" y="92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52" name="Freeform 65"/>
          <p:cNvSpPr>
            <a:spLocks noEditPoints="1"/>
          </p:cNvSpPr>
          <p:nvPr/>
        </p:nvSpPr>
        <p:spPr bwMode="auto">
          <a:xfrm>
            <a:off x="3027363" y="1663700"/>
            <a:ext cx="84137" cy="96838"/>
          </a:xfrm>
          <a:custGeom>
            <a:avLst/>
            <a:gdLst>
              <a:gd name="T0" fmla="*/ 532301464 w 684"/>
              <a:gd name="T1" fmla="*/ 1166089866 h 799"/>
              <a:gd name="T2" fmla="*/ 310816839 w 684"/>
              <a:gd name="T3" fmla="*/ 1116235264 h 799"/>
              <a:gd name="T4" fmla="*/ 135874613 w 684"/>
              <a:gd name="T5" fmla="*/ 1004084377 h 799"/>
              <a:gd name="T6" fmla="*/ 37221766 w 684"/>
              <a:gd name="T7" fmla="*/ 879462597 h 799"/>
              <a:gd name="T8" fmla="*/ 0 w 684"/>
              <a:gd name="T9" fmla="*/ 745939114 h 799"/>
              <a:gd name="T10" fmla="*/ 20471984 w 684"/>
              <a:gd name="T11" fmla="*/ 614193015 h 799"/>
              <a:gd name="T12" fmla="*/ 109804197 w 684"/>
              <a:gd name="T13" fmla="*/ 489571236 h 799"/>
              <a:gd name="T14" fmla="*/ 247539911 w 684"/>
              <a:gd name="T15" fmla="*/ 414803937 h 799"/>
              <a:gd name="T16" fmla="*/ 402025283 w 684"/>
              <a:gd name="T17" fmla="*/ 413026553 h 799"/>
              <a:gd name="T18" fmla="*/ 645842992 w 684"/>
              <a:gd name="T19" fmla="*/ 507374278 h 799"/>
              <a:gd name="T20" fmla="*/ 982715117 w 684"/>
              <a:gd name="T21" fmla="*/ 651576725 h 799"/>
              <a:gd name="T22" fmla="*/ 1038547766 w 684"/>
              <a:gd name="T23" fmla="*/ 559006263 h 799"/>
              <a:gd name="T24" fmla="*/ 1062741827 w 684"/>
              <a:gd name="T25" fmla="*/ 471768072 h 799"/>
              <a:gd name="T26" fmla="*/ 1038547766 w 684"/>
              <a:gd name="T27" fmla="*/ 384544546 h 799"/>
              <a:gd name="T28" fmla="*/ 960382033 w 684"/>
              <a:gd name="T29" fmla="*/ 293751589 h 799"/>
              <a:gd name="T30" fmla="*/ 846840504 w 684"/>
              <a:gd name="T31" fmla="*/ 213637475 h 799"/>
              <a:gd name="T32" fmla="*/ 703536742 w 684"/>
              <a:gd name="T33" fmla="*/ 172684455 h 799"/>
              <a:gd name="T34" fmla="*/ 522996084 w 684"/>
              <a:gd name="T35" fmla="*/ 263477412 h 799"/>
              <a:gd name="T36" fmla="*/ 467163435 w 684"/>
              <a:gd name="T37" fmla="*/ 55186752 h 799"/>
              <a:gd name="T38" fmla="*/ 657009473 w 684"/>
              <a:gd name="T39" fmla="*/ 0 h 799"/>
              <a:gd name="T40" fmla="*/ 891506672 w 684"/>
              <a:gd name="T41" fmla="*/ 55186752 h 799"/>
              <a:gd name="T42" fmla="*/ 1127879979 w 684"/>
              <a:gd name="T43" fmla="*/ 211860092 h 799"/>
              <a:gd name="T44" fmla="*/ 1250726888 w 684"/>
              <a:gd name="T45" fmla="*/ 375642965 h 799"/>
              <a:gd name="T46" fmla="*/ 1271198871 w 684"/>
              <a:gd name="T47" fmla="*/ 519845291 h 799"/>
              <a:gd name="T48" fmla="*/ 1157672473 w 684"/>
              <a:gd name="T49" fmla="*/ 754840696 h 799"/>
              <a:gd name="T50" fmla="*/ 891506672 w 684"/>
              <a:gd name="T51" fmla="*/ 1166089866 h 799"/>
              <a:gd name="T52" fmla="*/ 807757638 w 684"/>
              <a:gd name="T53" fmla="*/ 1347675903 h 799"/>
              <a:gd name="T54" fmla="*/ 623494778 w 684"/>
              <a:gd name="T55" fmla="*/ 1304945378 h 799"/>
              <a:gd name="T56" fmla="*/ 668176077 w 684"/>
              <a:gd name="T57" fmla="*/ 1160743051 h 799"/>
              <a:gd name="T58" fmla="*/ 895244004 w 684"/>
              <a:gd name="T59" fmla="*/ 781545320 h 799"/>
              <a:gd name="T60" fmla="*/ 582550811 w 684"/>
              <a:gd name="T61" fmla="*/ 658700924 h 799"/>
              <a:gd name="T62" fmla="*/ 413191887 w 684"/>
              <a:gd name="T63" fmla="*/ 596389973 h 799"/>
              <a:gd name="T64" fmla="*/ 312677939 w 684"/>
              <a:gd name="T65" fmla="*/ 605291555 h 799"/>
              <a:gd name="T66" fmla="*/ 238234408 w 684"/>
              <a:gd name="T67" fmla="*/ 669379767 h 799"/>
              <a:gd name="T68" fmla="*/ 214040223 w 684"/>
              <a:gd name="T69" fmla="*/ 813582215 h 799"/>
              <a:gd name="T70" fmla="*/ 335011024 w 684"/>
              <a:gd name="T71" fmla="*/ 956007158 h 799"/>
              <a:gd name="T72" fmla="*/ 534162565 w 684"/>
              <a:gd name="T73" fmla="*/ 1028997073 h 799"/>
              <a:gd name="T74" fmla="*/ 720286524 w 684"/>
              <a:gd name="T75" fmla="*/ 989835980 h 799"/>
              <a:gd name="T76" fmla="*/ 856146007 w 684"/>
              <a:gd name="T77" fmla="*/ 842078887 h 799"/>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84"/>
              <a:gd name="T118" fmla="*/ 0 h 799"/>
              <a:gd name="T119" fmla="*/ 684 w 684"/>
              <a:gd name="T120" fmla="*/ 799 h 799"/>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84" h="799">
                <a:moveTo>
                  <a:pt x="359" y="652"/>
                </a:moveTo>
                <a:lnTo>
                  <a:pt x="286" y="655"/>
                </a:lnTo>
                <a:lnTo>
                  <a:pt x="223" y="647"/>
                </a:lnTo>
                <a:lnTo>
                  <a:pt x="167" y="627"/>
                </a:lnTo>
                <a:lnTo>
                  <a:pt x="112" y="595"/>
                </a:lnTo>
                <a:lnTo>
                  <a:pt x="73" y="564"/>
                </a:lnTo>
                <a:lnTo>
                  <a:pt x="42" y="530"/>
                </a:lnTo>
                <a:lnTo>
                  <a:pt x="20" y="494"/>
                </a:lnTo>
                <a:lnTo>
                  <a:pt x="6" y="457"/>
                </a:lnTo>
                <a:lnTo>
                  <a:pt x="0" y="419"/>
                </a:lnTo>
                <a:lnTo>
                  <a:pt x="2" y="382"/>
                </a:lnTo>
                <a:lnTo>
                  <a:pt x="11" y="345"/>
                </a:lnTo>
                <a:lnTo>
                  <a:pt x="29" y="311"/>
                </a:lnTo>
                <a:lnTo>
                  <a:pt x="59" y="275"/>
                </a:lnTo>
                <a:lnTo>
                  <a:pt x="94" y="250"/>
                </a:lnTo>
                <a:lnTo>
                  <a:pt x="133" y="233"/>
                </a:lnTo>
                <a:lnTo>
                  <a:pt x="174" y="229"/>
                </a:lnTo>
                <a:lnTo>
                  <a:pt x="216" y="232"/>
                </a:lnTo>
                <a:lnTo>
                  <a:pt x="258" y="243"/>
                </a:lnTo>
                <a:lnTo>
                  <a:pt x="347" y="285"/>
                </a:lnTo>
                <a:lnTo>
                  <a:pt x="451" y="337"/>
                </a:lnTo>
                <a:lnTo>
                  <a:pt x="528" y="366"/>
                </a:lnTo>
                <a:lnTo>
                  <a:pt x="543" y="342"/>
                </a:lnTo>
                <a:lnTo>
                  <a:pt x="558" y="314"/>
                </a:lnTo>
                <a:lnTo>
                  <a:pt x="568" y="289"/>
                </a:lnTo>
                <a:lnTo>
                  <a:pt x="571" y="265"/>
                </a:lnTo>
                <a:lnTo>
                  <a:pt x="569" y="243"/>
                </a:lnTo>
                <a:lnTo>
                  <a:pt x="558" y="216"/>
                </a:lnTo>
                <a:lnTo>
                  <a:pt x="540" y="190"/>
                </a:lnTo>
                <a:lnTo>
                  <a:pt x="516" y="165"/>
                </a:lnTo>
                <a:lnTo>
                  <a:pt x="486" y="140"/>
                </a:lnTo>
                <a:lnTo>
                  <a:pt x="455" y="120"/>
                </a:lnTo>
                <a:lnTo>
                  <a:pt x="427" y="107"/>
                </a:lnTo>
                <a:lnTo>
                  <a:pt x="378" y="97"/>
                </a:lnTo>
                <a:lnTo>
                  <a:pt x="330" y="111"/>
                </a:lnTo>
                <a:lnTo>
                  <a:pt x="281" y="148"/>
                </a:lnTo>
                <a:lnTo>
                  <a:pt x="201" y="73"/>
                </a:lnTo>
                <a:lnTo>
                  <a:pt x="251" y="31"/>
                </a:lnTo>
                <a:lnTo>
                  <a:pt x="300" y="7"/>
                </a:lnTo>
                <a:lnTo>
                  <a:pt x="353" y="0"/>
                </a:lnTo>
                <a:lnTo>
                  <a:pt x="414" y="8"/>
                </a:lnTo>
                <a:lnTo>
                  <a:pt x="479" y="31"/>
                </a:lnTo>
                <a:lnTo>
                  <a:pt x="548" y="72"/>
                </a:lnTo>
                <a:lnTo>
                  <a:pt x="606" y="119"/>
                </a:lnTo>
                <a:lnTo>
                  <a:pt x="647" y="166"/>
                </a:lnTo>
                <a:lnTo>
                  <a:pt x="672" y="211"/>
                </a:lnTo>
                <a:lnTo>
                  <a:pt x="684" y="252"/>
                </a:lnTo>
                <a:lnTo>
                  <a:pt x="683" y="292"/>
                </a:lnTo>
                <a:lnTo>
                  <a:pt x="672" y="335"/>
                </a:lnTo>
                <a:lnTo>
                  <a:pt x="622" y="424"/>
                </a:lnTo>
                <a:lnTo>
                  <a:pt x="544" y="548"/>
                </a:lnTo>
                <a:lnTo>
                  <a:pt x="479" y="655"/>
                </a:lnTo>
                <a:lnTo>
                  <a:pt x="447" y="717"/>
                </a:lnTo>
                <a:lnTo>
                  <a:pt x="434" y="757"/>
                </a:lnTo>
                <a:lnTo>
                  <a:pt x="428" y="799"/>
                </a:lnTo>
                <a:lnTo>
                  <a:pt x="335" y="733"/>
                </a:lnTo>
                <a:lnTo>
                  <a:pt x="343" y="693"/>
                </a:lnTo>
                <a:lnTo>
                  <a:pt x="359" y="652"/>
                </a:lnTo>
                <a:close/>
                <a:moveTo>
                  <a:pt x="481" y="439"/>
                </a:moveTo>
                <a:lnTo>
                  <a:pt x="409" y="415"/>
                </a:lnTo>
                <a:lnTo>
                  <a:pt x="313" y="370"/>
                </a:lnTo>
                <a:lnTo>
                  <a:pt x="260" y="346"/>
                </a:lnTo>
                <a:lnTo>
                  <a:pt x="222" y="335"/>
                </a:lnTo>
                <a:lnTo>
                  <a:pt x="194" y="333"/>
                </a:lnTo>
                <a:lnTo>
                  <a:pt x="168" y="340"/>
                </a:lnTo>
                <a:lnTo>
                  <a:pt x="145" y="355"/>
                </a:lnTo>
                <a:lnTo>
                  <a:pt x="128" y="376"/>
                </a:lnTo>
                <a:lnTo>
                  <a:pt x="113" y="415"/>
                </a:lnTo>
                <a:lnTo>
                  <a:pt x="115" y="457"/>
                </a:lnTo>
                <a:lnTo>
                  <a:pt x="137" y="499"/>
                </a:lnTo>
                <a:lnTo>
                  <a:pt x="180" y="537"/>
                </a:lnTo>
                <a:lnTo>
                  <a:pt x="233" y="566"/>
                </a:lnTo>
                <a:lnTo>
                  <a:pt x="287" y="578"/>
                </a:lnTo>
                <a:lnTo>
                  <a:pt x="340" y="575"/>
                </a:lnTo>
                <a:lnTo>
                  <a:pt x="387" y="556"/>
                </a:lnTo>
                <a:lnTo>
                  <a:pt x="423" y="525"/>
                </a:lnTo>
                <a:lnTo>
                  <a:pt x="460" y="473"/>
                </a:lnTo>
                <a:lnTo>
                  <a:pt x="481" y="43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53" name="Freeform 66"/>
          <p:cNvSpPr>
            <a:spLocks/>
          </p:cNvSpPr>
          <p:nvPr/>
        </p:nvSpPr>
        <p:spPr bwMode="auto">
          <a:xfrm>
            <a:off x="3087688" y="1706563"/>
            <a:ext cx="104775" cy="103187"/>
          </a:xfrm>
          <a:custGeom>
            <a:avLst/>
            <a:gdLst>
              <a:gd name="T0" fmla="*/ 796351190 w 863"/>
              <a:gd name="T1" fmla="*/ 0 h 843"/>
              <a:gd name="T2" fmla="*/ 1544370267 w 863"/>
              <a:gd name="T3" fmla="*/ 539193570 h 843"/>
              <a:gd name="T4" fmla="*/ 926975870 w 863"/>
              <a:gd name="T5" fmla="*/ 1546066734 h 843"/>
              <a:gd name="T6" fmla="*/ 765928075 w 863"/>
              <a:gd name="T7" fmla="*/ 1432360657 h 843"/>
              <a:gd name="T8" fmla="*/ 1297418384 w 863"/>
              <a:gd name="T9" fmla="*/ 564874403 h 843"/>
              <a:gd name="T10" fmla="*/ 871509709 w 863"/>
              <a:gd name="T11" fmla="*/ 258591763 h 843"/>
              <a:gd name="T12" fmla="*/ 561913424 w 863"/>
              <a:gd name="T13" fmla="*/ 761106822 h 843"/>
              <a:gd name="T14" fmla="*/ 470644201 w 863"/>
              <a:gd name="T15" fmla="*/ 904164643 h 843"/>
              <a:gd name="T16" fmla="*/ 408014489 w 863"/>
              <a:gd name="T17" fmla="*/ 984863119 h 843"/>
              <a:gd name="T18" fmla="*/ 357913585 w 863"/>
              <a:gd name="T19" fmla="*/ 1023369497 h 843"/>
              <a:gd name="T20" fmla="*/ 289903805 w 863"/>
              <a:gd name="T21" fmla="*/ 1039880763 h 843"/>
              <a:gd name="T22" fmla="*/ 211163389 w 863"/>
              <a:gd name="T23" fmla="*/ 1028883208 h 843"/>
              <a:gd name="T24" fmla="*/ 125274235 w 863"/>
              <a:gd name="T25" fmla="*/ 983020197 h 843"/>
              <a:gd name="T26" fmla="*/ 0 w 863"/>
              <a:gd name="T27" fmla="*/ 880326732 h 843"/>
              <a:gd name="T28" fmla="*/ 87687448 w 863"/>
              <a:gd name="T29" fmla="*/ 737268912 h 843"/>
              <a:gd name="T30" fmla="*/ 157480831 w 863"/>
              <a:gd name="T31" fmla="*/ 788615644 h 843"/>
              <a:gd name="T32" fmla="*/ 202216357 w 863"/>
              <a:gd name="T33" fmla="*/ 816139522 h 843"/>
              <a:gd name="T34" fmla="*/ 236221247 w 863"/>
              <a:gd name="T35" fmla="*/ 830807866 h 843"/>
              <a:gd name="T36" fmla="*/ 261278984 w 863"/>
              <a:gd name="T37" fmla="*/ 827136955 h 843"/>
              <a:gd name="T38" fmla="*/ 286322030 w 863"/>
              <a:gd name="T39" fmla="*/ 814296600 h 843"/>
              <a:gd name="T40" fmla="*/ 322110402 w 863"/>
              <a:gd name="T41" fmla="*/ 768448522 h 843"/>
              <a:gd name="T42" fmla="*/ 388336700 w 863"/>
              <a:gd name="T43" fmla="*/ 665740002 h 843"/>
              <a:gd name="T44" fmla="*/ 796351190 w 863"/>
              <a:gd name="T45" fmla="*/ 0 h 843"/>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63"/>
              <a:gd name="T70" fmla="*/ 0 h 843"/>
              <a:gd name="T71" fmla="*/ 863 w 863"/>
              <a:gd name="T72" fmla="*/ 843 h 843"/>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63" h="843">
                <a:moveTo>
                  <a:pt x="445" y="0"/>
                </a:moveTo>
                <a:lnTo>
                  <a:pt x="863" y="294"/>
                </a:lnTo>
                <a:lnTo>
                  <a:pt x="518" y="843"/>
                </a:lnTo>
                <a:lnTo>
                  <a:pt x="428" y="781"/>
                </a:lnTo>
                <a:lnTo>
                  <a:pt x="725" y="308"/>
                </a:lnTo>
                <a:lnTo>
                  <a:pt x="487" y="141"/>
                </a:lnTo>
                <a:lnTo>
                  <a:pt x="314" y="415"/>
                </a:lnTo>
                <a:lnTo>
                  <a:pt x="263" y="493"/>
                </a:lnTo>
                <a:lnTo>
                  <a:pt x="228" y="537"/>
                </a:lnTo>
                <a:lnTo>
                  <a:pt x="200" y="558"/>
                </a:lnTo>
                <a:lnTo>
                  <a:pt x="162" y="567"/>
                </a:lnTo>
                <a:lnTo>
                  <a:pt x="118" y="561"/>
                </a:lnTo>
                <a:lnTo>
                  <a:pt x="70" y="536"/>
                </a:lnTo>
                <a:lnTo>
                  <a:pt x="0" y="480"/>
                </a:lnTo>
                <a:lnTo>
                  <a:pt x="49" y="402"/>
                </a:lnTo>
                <a:lnTo>
                  <a:pt x="88" y="430"/>
                </a:lnTo>
                <a:lnTo>
                  <a:pt x="113" y="445"/>
                </a:lnTo>
                <a:lnTo>
                  <a:pt x="132" y="453"/>
                </a:lnTo>
                <a:lnTo>
                  <a:pt x="146" y="451"/>
                </a:lnTo>
                <a:lnTo>
                  <a:pt x="160" y="444"/>
                </a:lnTo>
                <a:lnTo>
                  <a:pt x="180" y="419"/>
                </a:lnTo>
                <a:lnTo>
                  <a:pt x="217" y="363"/>
                </a:lnTo>
                <a:lnTo>
                  <a:pt x="44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54" name="Freeform 67"/>
          <p:cNvSpPr>
            <a:spLocks noEditPoints="1"/>
          </p:cNvSpPr>
          <p:nvPr/>
        </p:nvSpPr>
        <p:spPr bwMode="auto">
          <a:xfrm>
            <a:off x="3170238" y="1762125"/>
            <a:ext cx="84137" cy="98425"/>
          </a:xfrm>
          <a:custGeom>
            <a:avLst/>
            <a:gdLst>
              <a:gd name="T0" fmla="*/ 532301464 w 684"/>
              <a:gd name="T1" fmla="*/ 1223528803 h 800"/>
              <a:gd name="T2" fmla="*/ 310816839 w 684"/>
              <a:gd name="T3" fmla="*/ 1169521160 h 800"/>
              <a:gd name="T4" fmla="*/ 135874613 w 684"/>
              <a:gd name="T5" fmla="*/ 1052196591 h 800"/>
              <a:gd name="T6" fmla="*/ 37221766 w 684"/>
              <a:gd name="T7" fmla="*/ 923686145 h 800"/>
              <a:gd name="T8" fmla="*/ 0 w 684"/>
              <a:gd name="T9" fmla="*/ 782158131 h 800"/>
              <a:gd name="T10" fmla="*/ 20471984 w 684"/>
              <a:gd name="T11" fmla="*/ 648077321 h 800"/>
              <a:gd name="T12" fmla="*/ 109804197 w 684"/>
              <a:gd name="T13" fmla="*/ 513996511 h 800"/>
              <a:gd name="T14" fmla="*/ 247539911 w 684"/>
              <a:gd name="T15" fmla="*/ 437631999 h 800"/>
              <a:gd name="T16" fmla="*/ 402025283 w 684"/>
              <a:gd name="T17" fmla="*/ 433908335 h 800"/>
              <a:gd name="T18" fmla="*/ 645842992 w 684"/>
              <a:gd name="T19" fmla="*/ 534476416 h 800"/>
              <a:gd name="T20" fmla="*/ 982715117 w 684"/>
              <a:gd name="T21" fmla="*/ 685328723 h 800"/>
              <a:gd name="T22" fmla="*/ 1038547766 w 684"/>
              <a:gd name="T23" fmla="*/ 588484182 h 800"/>
              <a:gd name="T24" fmla="*/ 1062741827 w 684"/>
              <a:gd name="T25" fmla="*/ 497225137 h 800"/>
              <a:gd name="T26" fmla="*/ 1038547766 w 684"/>
              <a:gd name="T27" fmla="*/ 404119271 h 800"/>
              <a:gd name="T28" fmla="*/ 960382033 w 684"/>
              <a:gd name="T29" fmla="*/ 309136562 h 800"/>
              <a:gd name="T30" fmla="*/ 846840504 w 684"/>
              <a:gd name="T31" fmla="*/ 227201686 h 800"/>
              <a:gd name="T32" fmla="*/ 703536742 w 684"/>
              <a:gd name="T33" fmla="*/ 184364912 h 800"/>
              <a:gd name="T34" fmla="*/ 522996084 w 684"/>
              <a:gd name="T35" fmla="*/ 277485789 h 800"/>
              <a:gd name="T36" fmla="*/ 467163435 w 684"/>
              <a:gd name="T37" fmla="*/ 59593139 h 800"/>
              <a:gd name="T38" fmla="*/ 657009473 w 684"/>
              <a:gd name="T39" fmla="*/ 0 h 800"/>
              <a:gd name="T40" fmla="*/ 891506672 w 684"/>
              <a:gd name="T41" fmla="*/ 61454971 h 800"/>
              <a:gd name="T42" fmla="*/ 1127879979 w 684"/>
              <a:gd name="T43" fmla="*/ 225339854 h 800"/>
              <a:gd name="T44" fmla="*/ 1250726888 w 684"/>
              <a:gd name="T45" fmla="*/ 394810234 h 800"/>
              <a:gd name="T46" fmla="*/ 1271198871 w 684"/>
              <a:gd name="T47" fmla="*/ 547509117 h 800"/>
              <a:gd name="T48" fmla="*/ 1157672473 w 684"/>
              <a:gd name="T49" fmla="*/ 791467167 h 800"/>
              <a:gd name="T50" fmla="*/ 891506672 w 684"/>
              <a:gd name="T51" fmla="*/ 1221666971 h 800"/>
              <a:gd name="T52" fmla="*/ 807757638 w 684"/>
              <a:gd name="T53" fmla="*/ 1411617256 h 800"/>
              <a:gd name="T54" fmla="*/ 623494778 w 684"/>
              <a:gd name="T55" fmla="*/ 1368780481 h 800"/>
              <a:gd name="T56" fmla="*/ 668176077 w 684"/>
              <a:gd name="T57" fmla="*/ 1217928174 h 800"/>
              <a:gd name="T58" fmla="*/ 895244004 w 684"/>
              <a:gd name="T59" fmla="*/ 821271364 h 800"/>
              <a:gd name="T60" fmla="*/ 582550811 w 684"/>
              <a:gd name="T61" fmla="*/ 694637759 h 800"/>
              <a:gd name="T62" fmla="*/ 413191887 w 684"/>
              <a:gd name="T63" fmla="*/ 625735584 h 800"/>
              <a:gd name="T64" fmla="*/ 312677939 w 684"/>
              <a:gd name="T65" fmla="*/ 635044621 h 800"/>
              <a:gd name="T66" fmla="*/ 238234408 w 684"/>
              <a:gd name="T67" fmla="*/ 702084964 h 800"/>
              <a:gd name="T68" fmla="*/ 214040223 w 684"/>
              <a:gd name="T69" fmla="*/ 854783970 h 800"/>
              <a:gd name="T70" fmla="*/ 335011024 w 684"/>
              <a:gd name="T71" fmla="*/ 1005636153 h 800"/>
              <a:gd name="T72" fmla="*/ 534162565 w 684"/>
              <a:gd name="T73" fmla="*/ 1081985656 h 800"/>
              <a:gd name="T74" fmla="*/ 720286524 w 684"/>
              <a:gd name="T75" fmla="*/ 1039148758 h 800"/>
              <a:gd name="T76" fmla="*/ 858007108 w 684"/>
              <a:gd name="T77" fmla="*/ 884588044 h 800"/>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84"/>
              <a:gd name="T118" fmla="*/ 0 h 800"/>
              <a:gd name="T119" fmla="*/ 684 w 684"/>
              <a:gd name="T120" fmla="*/ 800 h 800"/>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84" h="800">
                <a:moveTo>
                  <a:pt x="359" y="654"/>
                </a:moveTo>
                <a:lnTo>
                  <a:pt x="286" y="657"/>
                </a:lnTo>
                <a:lnTo>
                  <a:pt x="223" y="649"/>
                </a:lnTo>
                <a:lnTo>
                  <a:pt x="167" y="628"/>
                </a:lnTo>
                <a:lnTo>
                  <a:pt x="112" y="598"/>
                </a:lnTo>
                <a:lnTo>
                  <a:pt x="73" y="565"/>
                </a:lnTo>
                <a:lnTo>
                  <a:pt x="42" y="531"/>
                </a:lnTo>
                <a:lnTo>
                  <a:pt x="20" y="496"/>
                </a:lnTo>
                <a:lnTo>
                  <a:pt x="6" y="459"/>
                </a:lnTo>
                <a:lnTo>
                  <a:pt x="0" y="420"/>
                </a:lnTo>
                <a:lnTo>
                  <a:pt x="2" y="383"/>
                </a:lnTo>
                <a:lnTo>
                  <a:pt x="11" y="348"/>
                </a:lnTo>
                <a:lnTo>
                  <a:pt x="30" y="312"/>
                </a:lnTo>
                <a:lnTo>
                  <a:pt x="59" y="276"/>
                </a:lnTo>
                <a:lnTo>
                  <a:pt x="94" y="251"/>
                </a:lnTo>
                <a:lnTo>
                  <a:pt x="133" y="235"/>
                </a:lnTo>
                <a:lnTo>
                  <a:pt x="174" y="230"/>
                </a:lnTo>
                <a:lnTo>
                  <a:pt x="216" y="233"/>
                </a:lnTo>
                <a:lnTo>
                  <a:pt x="258" y="245"/>
                </a:lnTo>
                <a:lnTo>
                  <a:pt x="347" y="287"/>
                </a:lnTo>
                <a:lnTo>
                  <a:pt x="451" y="338"/>
                </a:lnTo>
                <a:lnTo>
                  <a:pt x="528" y="368"/>
                </a:lnTo>
                <a:lnTo>
                  <a:pt x="543" y="343"/>
                </a:lnTo>
                <a:lnTo>
                  <a:pt x="558" y="316"/>
                </a:lnTo>
                <a:lnTo>
                  <a:pt x="568" y="290"/>
                </a:lnTo>
                <a:lnTo>
                  <a:pt x="571" y="267"/>
                </a:lnTo>
                <a:lnTo>
                  <a:pt x="569" y="246"/>
                </a:lnTo>
                <a:lnTo>
                  <a:pt x="558" y="217"/>
                </a:lnTo>
                <a:lnTo>
                  <a:pt x="540" y="191"/>
                </a:lnTo>
                <a:lnTo>
                  <a:pt x="516" y="166"/>
                </a:lnTo>
                <a:lnTo>
                  <a:pt x="486" y="142"/>
                </a:lnTo>
                <a:lnTo>
                  <a:pt x="455" y="122"/>
                </a:lnTo>
                <a:lnTo>
                  <a:pt x="427" y="109"/>
                </a:lnTo>
                <a:lnTo>
                  <a:pt x="378" y="99"/>
                </a:lnTo>
                <a:lnTo>
                  <a:pt x="330" y="112"/>
                </a:lnTo>
                <a:lnTo>
                  <a:pt x="281" y="149"/>
                </a:lnTo>
                <a:lnTo>
                  <a:pt x="201" y="76"/>
                </a:lnTo>
                <a:lnTo>
                  <a:pt x="251" y="32"/>
                </a:lnTo>
                <a:lnTo>
                  <a:pt x="300" y="8"/>
                </a:lnTo>
                <a:lnTo>
                  <a:pt x="353" y="0"/>
                </a:lnTo>
                <a:lnTo>
                  <a:pt x="414" y="8"/>
                </a:lnTo>
                <a:lnTo>
                  <a:pt x="479" y="33"/>
                </a:lnTo>
                <a:lnTo>
                  <a:pt x="548" y="73"/>
                </a:lnTo>
                <a:lnTo>
                  <a:pt x="606" y="121"/>
                </a:lnTo>
                <a:lnTo>
                  <a:pt x="647" y="168"/>
                </a:lnTo>
                <a:lnTo>
                  <a:pt x="672" y="212"/>
                </a:lnTo>
                <a:lnTo>
                  <a:pt x="684" y="253"/>
                </a:lnTo>
                <a:lnTo>
                  <a:pt x="683" y="294"/>
                </a:lnTo>
                <a:lnTo>
                  <a:pt x="672" y="336"/>
                </a:lnTo>
                <a:lnTo>
                  <a:pt x="622" y="425"/>
                </a:lnTo>
                <a:lnTo>
                  <a:pt x="544" y="550"/>
                </a:lnTo>
                <a:lnTo>
                  <a:pt x="479" y="656"/>
                </a:lnTo>
                <a:lnTo>
                  <a:pt x="447" y="718"/>
                </a:lnTo>
                <a:lnTo>
                  <a:pt x="434" y="758"/>
                </a:lnTo>
                <a:lnTo>
                  <a:pt x="428" y="800"/>
                </a:lnTo>
                <a:lnTo>
                  <a:pt x="335" y="735"/>
                </a:lnTo>
                <a:lnTo>
                  <a:pt x="343" y="695"/>
                </a:lnTo>
                <a:lnTo>
                  <a:pt x="359" y="654"/>
                </a:lnTo>
                <a:close/>
                <a:moveTo>
                  <a:pt x="481" y="441"/>
                </a:moveTo>
                <a:lnTo>
                  <a:pt x="409" y="417"/>
                </a:lnTo>
                <a:lnTo>
                  <a:pt x="313" y="373"/>
                </a:lnTo>
                <a:lnTo>
                  <a:pt x="260" y="348"/>
                </a:lnTo>
                <a:lnTo>
                  <a:pt x="222" y="336"/>
                </a:lnTo>
                <a:lnTo>
                  <a:pt x="194" y="335"/>
                </a:lnTo>
                <a:lnTo>
                  <a:pt x="168" y="341"/>
                </a:lnTo>
                <a:lnTo>
                  <a:pt x="145" y="356"/>
                </a:lnTo>
                <a:lnTo>
                  <a:pt x="128" y="377"/>
                </a:lnTo>
                <a:lnTo>
                  <a:pt x="113" y="416"/>
                </a:lnTo>
                <a:lnTo>
                  <a:pt x="115" y="459"/>
                </a:lnTo>
                <a:lnTo>
                  <a:pt x="137" y="501"/>
                </a:lnTo>
                <a:lnTo>
                  <a:pt x="180" y="540"/>
                </a:lnTo>
                <a:lnTo>
                  <a:pt x="233" y="568"/>
                </a:lnTo>
                <a:lnTo>
                  <a:pt x="287" y="581"/>
                </a:lnTo>
                <a:lnTo>
                  <a:pt x="340" y="578"/>
                </a:lnTo>
                <a:lnTo>
                  <a:pt x="387" y="558"/>
                </a:lnTo>
                <a:lnTo>
                  <a:pt x="423" y="526"/>
                </a:lnTo>
                <a:lnTo>
                  <a:pt x="461" y="475"/>
                </a:lnTo>
                <a:lnTo>
                  <a:pt x="481" y="441"/>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55" name="Freeform 68"/>
          <p:cNvSpPr>
            <a:spLocks noEditPoints="1"/>
          </p:cNvSpPr>
          <p:nvPr/>
        </p:nvSpPr>
        <p:spPr bwMode="auto">
          <a:xfrm>
            <a:off x="3248025" y="1790700"/>
            <a:ext cx="104775" cy="107950"/>
          </a:xfrm>
          <a:custGeom>
            <a:avLst/>
            <a:gdLst>
              <a:gd name="T0" fmla="*/ 1544370267 w 863"/>
              <a:gd name="T1" fmla="*/ 373130453 h 887"/>
              <a:gd name="T2" fmla="*/ 1417312550 w 863"/>
              <a:gd name="T3" fmla="*/ 479491628 h 887"/>
              <a:gd name="T4" fmla="*/ 1301000159 w 863"/>
              <a:gd name="T5" fmla="*/ 472278451 h 887"/>
              <a:gd name="T6" fmla="*/ 1091620252 w 863"/>
              <a:gd name="T7" fmla="*/ 340693364 h 887"/>
              <a:gd name="T8" fmla="*/ 918028837 w 863"/>
              <a:gd name="T9" fmla="*/ 232540000 h 887"/>
              <a:gd name="T10" fmla="*/ 699701776 w 863"/>
              <a:gd name="T11" fmla="*/ 196488959 h 887"/>
              <a:gd name="T12" fmla="*/ 520759674 w 863"/>
              <a:gd name="T13" fmla="*/ 326267009 h 887"/>
              <a:gd name="T14" fmla="*/ 549384495 w 863"/>
              <a:gd name="T15" fmla="*/ 410988530 h 887"/>
              <a:gd name="T16" fmla="*/ 771293332 w 863"/>
              <a:gd name="T17" fmla="*/ 430821148 h 887"/>
              <a:gd name="T18" fmla="*/ 960980760 w 863"/>
              <a:gd name="T19" fmla="*/ 556999972 h 887"/>
              <a:gd name="T20" fmla="*/ 1073726066 w 863"/>
              <a:gd name="T21" fmla="*/ 735463350 h 887"/>
              <a:gd name="T22" fmla="*/ 1111298041 w 863"/>
              <a:gd name="T23" fmla="*/ 949963043 h 887"/>
              <a:gd name="T24" fmla="*/ 1057615361 w 863"/>
              <a:gd name="T25" fmla="*/ 1175289865 h 887"/>
              <a:gd name="T26" fmla="*/ 943086574 w 863"/>
              <a:gd name="T27" fmla="*/ 1369971787 h 887"/>
              <a:gd name="T28" fmla="*/ 823192408 w 863"/>
              <a:gd name="T29" fmla="*/ 1488937433 h 887"/>
              <a:gd name="T30" fmla="*/ 631706686 w 863"/>
              <a:gd name="T31" fmla="*/ 1582679169 h 887"/>
              <a:gd name="T32" fmla="*/ 443802861 w 863"/>
              <a:gd name="T33" fmla="*/ 1591684657 h 887"/>
              <a:gd name="T34" fmla="*/ 309596285 w 863"/>
              <a:gd name="T35" fmla="*/ 1543014177 h 887"/>
              <a:gd name="T36" fmla="*/ 161062607 w 863"/>
              <a:gd name="T37" fmla="*/ 1434860812 h 887"/>
              <a:gd name="T38" fmla="*/ 55480851 w 863"/>
              <a:gd name="T39" fmla="*/ 1301468689 h 887"/>
              <a:gd name="T40" fmla="*/ 0 w 863"/>
              <a:gd name="T41" fmla="*/ 1077948903 h 887"/>
              <a:gd name="T42" fmla="*/ 34004890 w 863"/>
              <a:gd name="T43" fmla="*/ 830997274 h 887"/>
              <a:gd name="T44" fmla="*/ 144951903 w 863"/>
              <a:gd name="T45" fmla="*/ 593051134 h 887"/>
              <a:gd name="T46" fmla="*/ 354331810 w 863"/>
              <a:gd name="T47" fmla="*/ 272190266 h 887"/>
              <a:gd name="T48" fmla="*/ 581605904 w 863"/>
              <a:gd name="T49" fmla="*/ 52269706 h 887"/>
              <a:gd name="T50" fmla="*/ 799918153 w 863"/>
              <a:gd name="T51" fmla="*/ 0 h 887"/>
              <a:gd name="T52" fmla="*/ 1039721176 w 863"/>
              <a:gd name="T53" fmla="*/ 68502977 h 887"/>
              <a:gd name="T54" fmla="*/ 1358264614 w 863"/>
              <a:gd name="T55" fmla="*/ 275789492 h 887"/>
              <a:gd name="T56" fmla="*/ 1404783621 w 863"/>
              <a:gd name="T57" fmla="*/ 270383351 h 887"/>
              <a:gd name="T58" fmla="*/ 835706646 w 863"/>
              <a:gd name="T59" fmla="*/ 1166269650 h 887"/>
              <a:gd name="T60" fmla="*/ 903716305 w 863"/>
              <a:gd name="T61" fmla="*/ 1013059878 h 887"/>
              <a:gd name="T62" fmla="*/ 921610613 w 863"/>
              <a:gd name="T63" fmla="*/ 863434485 h 887"/>
              <a:gd name="T64" fmla="*/ 884023947 w 863"/>
              <a:gd name="T65" fmla="*/ 728250172 h 887"/>
              <a:gd name="T66" fmla="*/ 785605742 w 863"/>
              <a:gd name="T67" fmla="*/ 621888997 h 887"/>
              <a:gd name="T68" fmla="*/ 651384475 w 863"/>
              <a:gd name="T69" fmla="*/ 566020186 h 887"/>
              <a:gd name="T70" fmla="*/ 513596123 w 863"/>
              <a:gd name="T71" fmla="*/ 582238731 h 887"/>
              <a:gd name="T72" fmla="*/ 384754925 w 863"/>
              <a:gd name="T73" fmla="*/ 665153337 h 887"/>
              <a:gd name="T74" fmla="*/ 268427844 w 863"/>
              <a:gd name="T75" fmla="*/ 809357742 h 887"/>
              <a:gd name="T76" fmla="*/ 193269203 w 863"/>
              <a:gd name="T77" fmla="*/ 977008716 h 887"/>
              <a:gd name="T78" fmla="*/ 182538568 w 863"/>
              <a:gd name="T79" fmla="*/ 1132025525 h 887"/>
              <a:gd name="T80" fmla="*/ 229057575 w 863"/>
              <a:gd name="T81" fmla="*/ 1261818422 h 887"/>
              <a:gd name="T82" fmla="*/ 323908695 w 863"/>
              <a:gd name="T83" fmla="*/ 1362758609 h 887"/>
              <a:gd name="T84" fmla="*/ 447384637 w 863"/>
              <a:gd name="T85" fmla="*/ 1411429090 h 887"/>
              <a:gd name="T86" fmla="*/ 585172988 w 863"/>
              <a:gd name="T87" fmla="*/ 1395210546 h 887"/>
              <a:gd name="T88" fmla="*/ 715812480 w 863"/>
              <a:gd name="T89" fmla="*/ 1310488903 h 887"/>
              <a:gd name="T90" fmla="*/ 835706646 w 863"/>
              <a:gd name="T91" fmla="*/ 1166269650 h 887"/>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w 863"/>
              <a:gd name="T139" fmla="*/ 0 h 887"/>
              <a:gd name="T140" fmla="*/ 863 w 863"/>
              <a:gd name="T141" fmla="*/ 887 h 887"/>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T138" t="T139" r="T140" b="T141"/>
            <a:pathLst>
              <a:path w="863" h="887">
                <a:moveTo>
                  <a:pt x="785" y="150"/>
                </a:moveTo>
                <a:lnTo>
                  <a:pt x="863" y="207"/>
                </a:lnTo>
                <a:lnTo>
                  <a:pt x="825" y="248"/>
                </a:lnTo>
                <a:lnTo>
                  <a:pt x="792" y="266"/>
                </a:lnTo>
                <a:lnTo>
                  <a:pt x="759" y="270"/>
                </a:lnTo>
                <a:lnTo>
                  <a:pt x="727" y="262"/>
                </a:lnTo>
                <a:lnTo>
                  <a:pt x="681" y="236"/>
                </a:lnTo>
                <a:lnTo>
                  <a:pt x="610" y="189"/>
                </a:lnTo>
                <a:lnTo>
                  <a:pt x="558" y="154"/>
                </a:lnTo>
                <a:lnTo>
                  <a:pt x="513" y="129"/>
                </a:lnTo>
                <a:lnTo>
                  <a:pt x="443" y="105"/>
                </a:lnTo>
                <a:lnTo>
                  <a:pt x="391" y="109"/>
                </a:lnTo>
                <a:lnTo>
                  <a:pt x="341" y="135"/>
                </a:lnTo>
                <a:lnTo>
                  <a:pt x="291" y="181"/>
                </a:lnTo>
                <a:lnTo>
                  <a:pt x="242" y="248"/>
                </a:lnTo>
                <a:lnTo>
                  <a:pt x="307" y="228"/>
                </a:lnTo>
                <a:lnTo>
                  <a:pt x="371" y="224"/>
                </a:lnTo>
                <a:lnTo>
                  <a:pt x="431" y="239"/>
                </a:lnTo>
                <a:lnTo>
                  <a:pt x="490" y="271"/>
                </a:lnTo>
                <a:lnTo>
                  <a:pt x="537" y="309"/>
                </a:lnTo>
                <a:lnTo>
                  <a:pt x="574" y="356"/>
                </a:lnTo>
                <a:lnTo>
                  <a:pt x="600" y="408"/>
                </a:lnTo>
                <a:lnTo>
                  <a:pt x="617" y="466"/>
                </a:lnTo>
                <a:lnTo>
                  <a:pt x="621" y="527"/>
                </a:lnTo>
                <a:lnTo>
                  <a:pt x="612" y="589"/>
                </a:lnTo>
                <a:lnTo>
                  <a:pt x="591" y="652"/>
                </a:lnTo>
                <a:lnTo>
                  <a:pt x="559" y="715"/>
                </a:lnTo>
                <a:lnTo>
                  <a:pt x="527" y="760"/>
                </a:lnTo>
                <a:lnTo>
                  <a:pt x="495" y="797"/>
                </a:lnTo>
                <a:lnTo>
                  <a:pt x="460" y="826"/>
                </a:lnTo>
                <a:lnTo>
                  <a:pt x="425" y="849"/>
                </a:lnTo>
                <a:lnTo>
                  <a:pt x="353" y="878"/>
                </a:lnTo>
                <a:lnTo>
                  <a:pt x="283" y="887"/>
                </a:lnTo>
                <a:lnTo>
                  <a:pt x="248" y="883"/>
                </a:lnTo>
                <a:lnTo>
                  <a:pt x="212" y="874"/>
                </a:lnTo>
                <a:lnTo>
                  <a:pt x="173" y="856"/>
                </a:lnTo>
                <a:lnTo>
                  <a:pt x="133" y="830"/>
                </a:lnTo>
                <a:lnTo>
                  <a:pt x="90" y="796"/>
                </a:lnTo>
                <a:lnTo>
                  <a:pt x="56" y="760"/>
                </a:lnTo>
                <a:lnTo>
                  <a:pt x="31" y="722"/>
                </a:lnTo>
                <a:lnTo>
                  <a:pt x="14" y="682"/>
                </a:lnTo>
                <a:lnTo>
                  <a:pt x="0" y="598"/>
                </a:lnTo>
                <a:lnTo>
                  <a:pt x="6" y="511"/>
                </a:lnTo>
                <a:lnTo>
                  <a:pt x="19" y="461"/>
                </a:lnTo>
                <a:lnTo>
                  <a:pt x="45" y="401"/>
                </a:lnTo>
                <a:lnTo>
                  <a:pt x="81" y="329"/>
                </a:lnTo>
                <a:lnTo>
                  <a:pt x="131" y="249"/>
                </a:lnTo>
                <a:lnTo>
                  <a:pt x="198" y="151"/>
                </a:lnTo>
                <a:lnTo>
                  <a:pt x="263" y="77"/>
                </a:lnTo>
                <a:lnTo>
                  <a:pt x="325" y="29"/>
                </a:lnTo>
                <a:lnTo>
                  <a:pt x="386" y="4"/>
                </a:lnTo>
                <a:lnTo>
                  <a:pt x="447" y="0"/>
                </a:lnTo>
                <a:lnTo>
                  <a:pt x="512" y="11"/>
                </a:lnTo>
                <a:lnTo>
                  <a:pt x="581" y="38"/>
                </a:lnTo>
                <a:lnTo>
                  <a:pt x="653" y="83"/>
                </a:lnTo>
                <a:lnTo>
                  <a:pt x="759" y="153"/>
                </a:lnTo>
                <a:lnTo>
                  <a:pt x="773" y="155"/>
                </a:lnTo>
                <a:lnTo>
                  <a:pt x="785" y="150"/>
                </a:lnTo>
                <a:close/>
                <a:moveTo>
                  <a:pt x="467" y="647"/>
                </a:moveTo>
                <a:lnTo>
                  <a:pt x="490" y="604"/>
                </a:lnTo>
                <a:lnTo>
                  <a:pt x="505" y="562"/>
                </a:lnTo>
                <a:lnTo>
                  <a:pt x="514" y="520"/>
                </a:lnTo>
                <a:lnTo>
                  <a:pt x="515" y="479"/>
                </a:lnTo>
                <a:lnTo>
                  <a:pt x="509" y="439"/>
                </a:lnTo>
                <a:lnTo>
                  <a:pt x="494" y="404"/>
                </a:lnTo>
                <a:lnTo>
                  <a:pt x="470" y="373"/>
                </a:lnTo>
                <a:lnTo>
                  <a:pt x="439" y="345"/>
                </a:lnTo>
                <a:lnTo>
                  <a:pt x="401" y="324"/>
                </a:lnTo>
                <a:lnTo>
                  <a:pt x="364" y="314"/>
                </a:lnTo>
                <a:lnTo>
                  <a:pt x="325" y="314"/>
                </a:lnTo>
                <a:lnTo>
                  <a:pt x="287" y="323"/>
                </a:lnTo>
                <a:lnTo>
                  <a:pt x="249" y="342"/>
                </a:lnTo>
                <a:lnTo>
                  <a:pt x="215" y="369"/>
                </a:lnTo>
                <a:lnTo>
                  <a:pt x="181" y="405"/>
                </a:lnTo>
                <a:lnTo>
                  <a:pt x="150" y="449"/>
                </a:lnTo>
                <a:lnTo>
                  <a:pt x="123" y="496"/>
                </a:lnTo>
                <a:lnTo>
                  <a:pt x="108" y="542"/>
                </a:lnTo>
                <a:lnTo>
                  <a:pt x="100" y="586"/>
                </a:lnTo>
                <a:lnTo>
                  <a:pt x="102" y="628"/>
                </a:lnTo>
                <a:lnTo>
                  <a:pt x="112" y="667"/>
                </a:lnTo>
                <a:lnTo>
                  <a:pt x="128" y="700"/>
                </a:lnTo>
                <a:lnTo>
                  <a:pt x="152" y="731"/>
                </a:lnTo>
                <a:lnTo>
                  <a:pt x="181" y="756"/>
                </a:lnTo>
                <a:lnTo>
                  <a:pt x="215" y="774"/>
                </a:lnTo>
                <a:lnTo>
                  <a:pt x="250" y="783"/>
                </a:lnTo>
                <a:lnTo>
                  <a:pt x="288" y="783"/>
                </a:lnTo>
                <a:lnTo>
                  <a:pt x="327" y="774"/>
                </a:lnTo>
                <a:lnTo>
                  <a:pt x="365" y="754"/>
                </a:lnTo>
                <a:lnTo>
                  <a:pt x="400" y="727"/>
                </a:lnTo>
                <a:lnTo>
                  <a:pt x="434" y="691"/>
                </a:lnTo>
                <a:lnTo>
                  <a:pt x="467" y="64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56" name="Freeform 69"/>
          <p:cNvSpPr>
            <a:spLocks/>
          </p:cNvSpPr>
          <p:nvPr/>
        </p:nvSpPr>
        <p:spPr bwMode="auto">
          <a:xfrm>
            <a:off x="3348038" y="1884363"/>
            <a:ext cx="74612" cy="85725"/>
          </a:xfrm>
          <a:custGeom>
            <a:avLst/>
            <a:gdLst>
              <a:gd name="T0" fmla="*/ 440678499 w 611"/>
              <a:gd name="T1" fmla="*/ 654905876 h 691"/>
              <a:gd name="T2" fmla="*/ 722917255 w 611"/>
              <a:gd name="T3" fmla="*/ 979496083 h 691"/>
              <a:gd name="T4" fmla="*/ 604561009 w 611"/>
              <a:gd name="T5" fmla="*/ 1076873232 h 691"/>
              <a:gd name="T6" fmla="*/ 488023904 w 611"/>
              <a:gd name="T7" fmla="*/ 1115072962 h 691"/>
              <a:gd name="T8" fmla="*/ 369652759 w 611"/>
              <a:gd name="T9" fmla="*/ 1090247697 h 691"/>
              <a:gd name="T10" fmla="*/ 227616301 w 611"/>
              <a:gd name="T11" fmla="*/ 969953811 h 691"/>
              <a:gd name="T12" fmla="*/ 183924197 w 611"/>
              <a:gd name="T13" fmla="*/ 868759853 h 691"/>
              <a:gd name="T14" fmla="*/ 182090036 w 611"/>
              <a:gd name="T15" fmla="*/ 750374496 h 691"/>
              <a:gd name="T16" fmla="*/ 222158512 w 611"/>
              <a:gd name="T17" fmla="*/ 612904596 h 691"/>
              <a:gd name="T18" fmla="*/ 16388263 w 611"/>
              <a:gd name="T19" fmla="*/ 612904596 h 691"/>
              <a:gd name="T20" fmla="*/ 0 w 611"/>
              <a:gd name="T21" fmla="*/ 801933432 h 691"/>
              <a:gd name="T22" fmla="*/ 45526264 w 611"/>
              <a:gd name="T23" fmla="*/ 981419995 h 691"/>
              <a:gd name="T24" fmla="*/ 151147671 w 611"/>
              <a:gd name="T25" fmla="*/ 1137974315 h 691"/>
              <a:gd name="T26" fmla="*/ 331418444 w 611"/>
              <a:gd name="T27" fmla="*/ 1273551194 h 691"/>
              <a:gd name="T28" fmla="*/ 531716007 w 611"/>
              <a:gd name="T29" fmla="*/ 1319369283 h 691"/>
              <a:gd name="T30" fmla="*/ 735666993 w 611"/>
              <a:gd name="T31" fmla="*/ 1250634333 h 691"/>
              <a:gd name="T32" fmla="*/ 910479978 w 611"/>
              <a:gd name="T33" fmla="*/ 1086430763 h 691"/>
              <a:gd name="T34" fmla="*/ 1052516437 w 611"/>
              <a:gd name="T35" fmla="*/ 843934712 h 691"/>
              <a:gd name="T36" fmla="*/ 1112611702 w 611"/>
              <a:gd name="T37" fmla="*/ 599545391 h 691"/>
              <a:gd name="T38" fmla="*/ 1085292964 w 611"/>
              <a:gd name="T39" fmla="*/ 370423804 h 691"/>
              <a:gd name="T40" fmla="*/ 968755980 w 611"/>
              <a:gd name="T41" fmla="*/ 179486564 h 691"/>
              <a:gd name="T42" fmla="*/ 795762258 w 611"/>
              <a:gd name="T43" fmla="*/ 47726618 h 691"/>
              <a:gd name="T44" fmla="*/ 637337536 w 611"/>
              <a:gd name="T45" fmla="*/ 0 h 691"/>
              <a:gd name="T46" fmla="*/ 482551217 w 611"/>
              <a:gd name="T47" fmla="*/ 17191398 h 691"/>
              <a:gd name="T48" fmla="*/ 349625971 w 611"/>
              <a:gd name="T49" fmla="*/ 91651687 h 691"/>
              <a:gd name="T50" fmla="*/ 435205812 w 611"/>
              <a:gd name="T51" fmla="*/ 295948132 h 691"/>
              <a:gd name="T52" fmla="*/ 520800430 w 611"/>
              <a:gd name="T53" fmla="*/ 223396249 h 691"/>
              <a:gd name="T54" fmla="*/ 701071204 w 611"/>
              <a:gd name="T55" fmla="*/ 200479512 h 691"/>
              <a:gd name="T56" fmla="*/ 841288400 w 611"/>
              <a:gd name="T57" fmla="*/ 294039727 h 691"/>
              <a:gd name="T58" fmla="*/ 906841453 w 611"/>
              <a:gd name="T59" fmla="*/ 404791341 h 691"/>
              <a:gd name="T60" fmla="*/ 923229716 w 611"/>
              <a:gd name="T61" fmla="*/ 540352712 h 691"/>
              <a:gd name="T62" fmla="*/ 899564402 w 611"/>
              <a:gd name="T63" fmla="*/ 685456480 h 691"/>
              <a:gd name="T64" fmla="*/ 528077481 w 611"/>
              <a:gd name="T65" fmla="*/ 509802109 h 691"/>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w 611"/>
              <a:gd name="T100" fmla="*/ 0 h 691"/>
              <a:gd name="T101" fmla="*/ 611 w 611"/>
              <a:gd name="T102" fmla="*/ 691 h 691"/>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T99" t="T100" r="T101" b="T102"/>
            <a:pathLst>
              <a:path w="611" h="691">
                <a:moveTo>
                  <a:pt x="290" y="267"/>
                </a:moveTo>
                <a:lnTo>
                  <a:pt x="242" y="343"/>
                </a:lnTo>
                <a:lnTo>
                  <a:pt x="430" y="476"/>
                </a:lnTo>
                <a:lnTo>
                  <a:pt x="397" y="513"/>
                </a:lnTo>
                <a:lnTo>
                  <a:pt x="365" y="543"/>
                </a:lnTo>
                <a:lnTo>
                  <a:pt x="332" y="564"/>
                </a:lnTo>
                <a:lnTo>
                  <a:pt x="300" y="579"/>
                </a:lnTo>
                <a:lnTo>
                  <a:pt x="268" y="584"/>
                </a:lnTo>
                <a:lnTo>
                  <a:pt x="236" y="582"/>
                </a:lnTo>
                <a:lnTo>
                  <a:pt x="203" y="571"/>
                </a:lnTo>
                <a:lnTo>
                  <a:pt x="172" y="552"/>
                </a:lnTo>
                <a:lnTo>
                  <a:pt x="125" y="508"/>
                </a:lnTo>
                <a:lnTo>
                  <a:pt x="111" y="482"/>
                </a:lnTo>
                <a:lnTo>
                  <a:pt x="101" y="455"/>
                </a:lnTo>
                <a:lnTo>
                  <a:pt x="98" y="424"/>
                </a:lnTo>
                <a:lnTo>
                  <a:pt x="100" y="393"/>
                </a:lnTo>
                <a:lnTo>
                  <a:pt x="109" y="358"/>
                </a:lnTo>
                <a:lnTo>
                  <a:pt x="122" y="321"/>
                </a:lnTo>
                <a:lnTo>
                  <a:pt x="27" y="272"/>
                </a:lnTo>
                <a:lnTo>
                  <a:pt x="9" y="321"/>
                </a:lnTo>
                <a:lnTo>
                  <a:pt x="1" y="371"/>
                </a:lnTo>
                <a:lnTo>
                  <a:pt x="0" y="420"/>
                </a:lnTo>
                <a:lnTo>
                  <a:pt x="8" y="468"/>
                </a:lnTo>
                <a:lnTo>
                  <a:pt x="25" y="514"/>
                </a:lnTo>
                <a:lnTo>
                  <a:pt x="50" y="558"/>
                </a:lnTo>
                <a:lnTo>
                  <a:pt x="83" y="596"/>
                </a:lnTo>
                <a:lnTo>
                  <a:pt x="126" y="632"/>
                </a:lnTo>
                <a:lnTo>
                  <a:pt x="182" y="667"/>
                </a:lnTo>
                <a:lnTo>
                  <a:pt x="237" y="687"/>
                </a:lnTo>
                <a:lnTo>
                  <a:pt x="292" y="691"/>
                </a:lnTo>
                <a:lnTo>
                  <a:pt x="349" y="680"/>
                </a:lnTo>
                <a:lnTo>
                  <a:pt x="404" y="655"/>
                </a:lnTo>
                <a:lnTo>
                  <a:pt x="454" y="618"/>
                </a:lnTo>
                <a:lnTo>
                  <a:pt x="500" y="569"/>
                </a:lnTo>
                <a:lnTo>
                  <a:pt x="542" y="508"/>
                </a:lnTo>
                <a:lnTo>
                  <a:pt x="578" y="442"/>
                </a:lnTo>
                <a:lnTo>
                  <a:pt x="601" y="377"/>
                </a:lnTo>
                <a:lnTo>
                  <a:pt x="611" y="314"/>
                </a:lnTo>
                <a:lnTo>
                  <a:pt x="609" y="252"/>
                </a:lnTo>
                <a:lnTo>
                  <a:pt x="596" y="194"/>
                </a:lnTo>
                <a:lnTo>
                  <a:pt x="569" y="142"/>
                </a:lnTo>
                <a:lnTo>
                  <a:pt x="532" y="94"/>
                </a:lnTo>
                <a:lnTo>
                  <a:pt x="481" y="52"/>
                </a:lnTo>
                <a:lnTo>
                  <a:pt x="437" y="25"/>
                </a:lnTo>
                <a:lnTo>
                  <a:pt x="393" y="8"/>
                </a:lnTo>
                <a:lnTo>
                  <a:pt x="350" y="0"/>
                </a:lnTo>
                <a:lnTo>
                  <a:pt x="307" y="0"/>
                </a:lnTo>
                <a:lnTo>
                  <a:pt x="265" y="9"/>
                </a:lnTo>
                <a:lnTo>
                  <a:pt x="227" y="25"/>
                </a:lnTo>
                <a:lnTo>
                  <a:pt x="192" y="48"/>
                </a:lnTo>
                <a:lnTo>
                  <a:pt x="160" y="80"/>
                </a:lnTo>
                <a:lnTo>
                  <a:pt x="239" y="155"/>
                </a:lnTo>
                <a:lnTo>
                  <a:pt x="262" y="133"/>
                </a:lnTo>
                <a:lnTo>
                  <a:pt x="286" y="117"/>
                </a:lnTo>
                <a:lnTo>
                  <a:pt x="334" y="101"/>
                </a:lnTo>
                <a:lnTo>
                  <a:pt x="385" y="105"/>
                </a:lnTo>
                <a:lnTo>
                  <a:pt x="436" y="131"/>
                </a:lnTo>
                <a:lnTo>
                  <a:pt x="462" y="154"/>
                </a:lnTo>
                <a:lnTo>
                  <a:pt x="483" y="181"/>
                </a:lnTo>
                <a:lnTo>
                  <a:pt x="498" y="212"/>
                </a:lnTo>
                <a:lnTo>
                  <a:pt x="505" y="247"/>
                </a:lnTo>
                <a:lnTo>
                  <a:pt x="507" y="283"/>
                </a:lnTo>
                <a:lnTo>
                  <a:pt x="503" y="320"/>
                </a:lnTo>
                <a:lnTo>
                  <a:pt x="494" y="359"/>
                </a:lnTo>
                <a:lnTo>
                  <a:pt x="477" y="399"/>
                </a:lnTo>
                <a:lnTo>
                  <a:pt x="290" y="267"/>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57" name="Freeform 70"/>
          <p:cNvSpPr>
            <a:spLocks/>
          </p:cNvSpPr>
          <p:nvPr/>
        </p:nvSpPr>
        <p:spPr bwMode="auto">
          <a:xfrm>
            <a:off x="3397250" y="1924050"/>
            <a:ext cx="104775" cy="103188"/>
          </a:xfrm>
          <a:custGeom>
            <a:avLst/>
            <a:gdLst>
              <a:gd name="T0" fmla="*/ 793582342 w 864"/>
              <a:gd name="T1" fmla="*/ 0 h 844"/>
              <a:gd name="T2" fmla="*/ 1540797382 w 864"/>
              <a:gd name="T3" fmla="*/ 535450234 h 844"/>
              <a:gd name="T4" fmla="*/ 925551912 w 864"/>
              <a:gd name="T5" fmla="*/ 1542390282 h 844"/>
              <a:gd name="T6" fmla="*/ 763259075 w 864"/>
              <a:gd name="T7" fmla="*/ 1427264384 h 844"/>
              <a:gd name="T8" fmla="*/ 1292916830 w 864"/>
              <a:gd name="T9" fmla="*/ 562864009 h 844"/>
              <a:gd name="T10" fmla="*/ 868478884 w 864"/>
              <a:gd name="T11" fmla="*/ 257680364 h 844"/>
              <a:gd name="T12" fmla="*/ 561745827 w 864"/>
              <a:gd name="T13" fmla="*/ 758407470 h 844"/>
              <a:gd name="T14" fmla="*/ 470805371 w 864"/>
              <a:gd name="T15" fmla="*/ 900947143 h 844"/>
              <a:gd name="T16" fmla="*/ 408379359 w 864"/>
              <a:gd name="T17" fmla="*/ 981349912 h 844"/>
              <a:gd name="T18" fmla="*/ 358453223 w 864"/>
              <a:gd name="T19" fmla="*/ 1019735115 h 844"/>
              <a:gd name="T20" fmla="*/ 290689021 w 864"/>
              <a:gd name="T21" fmla="*/ 1036177340 h 844"/>
              <a:gd name="T22" fmla="*/ 212218973 w 864"/>
              <a:gd name="T23" fmla="*/ 1025220828 h 844"/>
              <a:gd name="T24" fmla="*/ 126616707 w 864"/>
              <a:gd name="T25" fmla="*/ 977702632 h 844"/>
              <a:gd name="T26" fmla="*/ 0 w 864"/>
              <a:gd name="T27" fmla="*/ 877195564 h 844"/>
              <a:gd name="T28" fmla="*/ 89161100 w 864"/>
              <a:gd name="T29" fmla="*/ 736479531 h 844"/>
              <a:gd name="T30" fmla="*/ 156939974 w 864"/>
              <a:gd name="T31" fmla="*/ 785821245 h 844"/>
              <a:gd name="T32" fmla="*/ 203292604 w 864"/>
              <a:gd name="T33" fmla="*/ 815058660 h 844"/>
              <a:gd name="T34" fmla="*/ 235395349 w 864"/>
              <a:gd name="T35" fmla="*/ 826015172 h 844"/>
              <a:gd name="T36" fmla="*/ 262145110 w 864"/>
              <a:gd name="T37" fmla="*/ 826015172 h 844"/>
              <a:gd name="T38" fmla="*/ 287115515 w 864"/>
              <a:gd name="T39" fmla="*/ 813220104 h 844"/>
              <a:gd name="T40" fmla="*/ 322776971 w 864"/>
              <a:gd name="T41" fmla="*/ 765716824 h 844"/>
              <a:gd name="T42" fmla="*/ 386982461 w 864"/>
              <a:gd name="T43" fmla="*/ 663371200 h 844"/>
              <a:gd name="T44" fmla="*/ 793582342 w 864"/>
              <a:gd name="T45" fmla="*/ 0 h 84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864"/>
              <a:gd name="T70" fmla="*/ 0 h 844"/>
              <a:gd name="T71" fmla="*/ 864 w 864"/>
              <a:gd name="T72" fmla="*/ 844 h 844"/>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864" h="844">
                <a:moveTo>
                  <a:pt x="445" y="0"/>
                </a:moveTo>
                <a:lnTo>
                  <a:pt x="864" y="293"/>
                </a:lnTo>
                <a:lnTo>
                  <a:pt x="519" y="844"/>
                </a:lnTo>
                <a:lnTo>
                  <a:pt x="428" y="781"/>
                </a:lnTo>
                <a:lnTo>
                  <a:pt x="725" y="308"/>
                </a:lnTo>
                <a:lnTo>
                  <a:pt x="487" y="141"/>
                </a:lnTo>
                <a:lnTo>
                  <a:pt x="315" y="415"/>
                </a:lnTo>
                <a:lnTo>
                  <a:pt x="264" y="493"/>
                </a:lnTo>
                <a:lnTo>
                  <a:pt x="229" y="537"/>
                </a:lnTo>
                <a:lnTo>
                  <a:pt x="201" y="558"/>
                </a:lnTo>
                <a:lnTo>
                  <a:pt x="163" y="567"/>
                </a:lnTo>
                <a:lnTo>
                  <a:pt x="119" y="561"/>
                </a:lnTo>
                <a:lnTo>
                  <a:pt x="71" y="535"/>
                </a:lnTo>
                <a:lnTo>
                  <a:pt x="0" y="480"/>
                </a:lnTo>
                <a:lnTo>
                  <a:pt x="50" y="403"/>
                </a:lnTo>
                <a:lnTo>
                  <a:pt x="88" y="430"/>
                </a:lnTo>
                <a:lnTo>
                  <a:pt x="114" y="446"/>
                </a:lnTo>
                <a:lnTo>
                  <a:pt x="132" y="452"/>
                </a:lnTo>
                <a:lnTo>
                  <a:pt x="147" y="452"/>
                </a:lnTo>
                <a:lnTo>
                  <a:pt x="161" y="445"/>
                </a:lnTo>
                <a:lnTo>
                  <a:pt x="181" y="419"/>
                </a:lnTo>
                <a:lnTo>
                  <a:pt x="217" y="363"/>
                </a:lnTo>
                <a:lnTo>
                  <a:pt x="44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58" name="Freeform 71"/>
          <p:cNvSpPr>
            <a:spLocks noEditPoints="1"/>
          </p:cNvSpPr>
          <p:nvPr/>
        </p:nvSpPr>
        <p:spPr bwMode="auto">
          <a:xfrm>
            <a:off x="3479800" y="1979613"/>
            <a:ext cx="84138" cy="98425"/>
          </a:xfrm>
          <a:custGeom>
            <a:avLst/>
            <a:gdLst>
              <a:gd name="T0" fmla="*/ 531847353 w 685"/>
              <a:gd name="T1" fmla="*/ 1218950741 h 801"/>
              <a:gd name="T2" fmla="*/ 309464723 w 685"/>
              <a:gd name="T3" fmla="*/ 1165138193 h 801"/>
              <a:gd name="T4" fmla="*/ 137125901 w 685"/>
              <a:gd name="T5" fmla="*/ 1048257461 h 801"/>
              <a:gd name="T6" fmla="*/ 37068746 w 685"/>
              <a:gd name="T7" fmla="*/ 920233692 h 801"/>
              <a:gd name="T8" fmla="*/ 0 w 685"/>
              <a:gd name="T9" fmla="*/ 781082123 h 801"/>
              <a:gd name="T10" fmla="*/ 24093930 w 685"/>
              <a:gd name="T11" fmla="*/ 643802717 h 801"/>
              <a:gd name="T12" fmla="*/ 109335550 w 685"/>
              <a:gd name="T13" fmla="*/ 513921898 h 801"/>
              <a:gd name="T14" fmla="*/ 248317155 w 685"/>
              <a:gd name="T15" fmla="*/ 437853504 h 801"/>
              <a:gd name="T16" fmla="*/ 402129157 w 685"/>
              <a:gd name="T17" fmla="*/ 434139158 h 801"/>
              <a:gd name="T18" fmla="*/ 644894310 w 685"/>
              <a:gd name="T19" fmla="*/ 532478390 h 801"/>
              <a:gd name="T20" fmla="*/ 978453085 w 685"/>
              <a:gd name="T21" fmla="*/ 682758005 h 801"/>
              <a:gd name="T22" fmla="*/ 1035904354 w 685"/>
              <a:gd name="T23" fmla="*/ 584418651 h 801"/>
              <a:gd name="T24" fmla="*/ 1058127595 w 685"/>
              <a:gd name="T25" fmla="*/ 495365284 h 801"/>
              <a:gd name="T26" fmla="*/ 1035904354 w 685"/>
              <a:gd name="T27" fmla="*/ 404454744 h 801"/>
              <a:gd name="T28" fmla="*/ 958070562 w 685"/>
              <a:gd name="T29" fmla="*/ 307987676 h 801"/>
              <a:gd name="T30" fmla="*/ 845023482 w 685"/>
              <a:gd name="T31" fmla="*/ 226347886 h 801"/>
              <a:gd name="T32" fmla="*/ 700474890 w 685"/>
              <a:gd name="T33" fmla="*/ 183678376 h 801"/>
              <a:gd name="T34" fmla="*/ 522583943 w 685"/>
              <a:gd name="T35" fmla="*/ 278303261 h 801"/>
              <a:gd name="T36" fmla="*/ 465132551 w 685"/>
              <a:gd name="T37" fmla="*/ 61226125 h 801"/>
              <a:gd name="T38" fmla="*/ 656013423 w 685"/>
              <a:gd name="T39" fmla="*/ 0 h 801"/>
              <a:gd name="T40" fmla="*/ 889500058 w 685"/>
              <a:gd name="T41" fmla="*/ 61226125 h 801"/>
              <a:gd name="T42" fmla="*/ 1124842273 w 685"/>
              <a:gd name="T43" fmla="*/ 224490714 h 801"/>
              <a:gd name="T44" fmla="*/ 1247152763 w 685"/>
              <a:gd name="T45" fmla="*/ 395183993 h 801"/>
              <a:gd name="T46" fmla="*/ 1267535285 w 685"/>
              <a:gd name="T47" fmla="*/ 543606313 h 801"/>
              <a:gd name="T48" fmla="*/ 1156344032 w 685"/>
              <a:gd name="T49" fmla="*/ 790367987 h 801"/>
              <a:gd name="T50" fmla="*/ 889500058 w 685"/>
              <a:gd name="T51" fmla="*/ 1218950741 h 801"/>
              <a:gd name="T52" fmla="*/ 806114141 w 685"/>
              <a:gd name="T53" fmla="*/ 1408185398 h 801"/>
              <a:gd name="T54" fmla="*/ 620800380 w 685"/>
              <a:gd name="T55" fmla="*/ 1363658715 h 801"/>
              <a:gd name="T56" fmla="*/ 665276832 w 685"/>
              <a:gd name="T57" fmla="*/ 1215236395 h 801"/>
              <a:gd name="T58" fmla="*/ 895052060 w 685"/>
              <a:gd name="T59" fmla="*/ 816338056 h 801"/>
              <a:gd name="T60" fmla="*/ 580035212 w 685"/>
              <a:gd name="T61" fmla="*/ 692028633 h 801"/>
              <a:gd name="T62" fmla="*/ 413248393 w 685"/>
              <a:gd name="T63" fmla="*/ 623389053 h 801"/>
              <a:gd name="T64" fmla="*/ 311320426 w 685"/>
              <a:gd name="T65" fmla="*/ 634516853 h 801"/>
              <a:gd name="T66" fmla="*/ 237198042 w 685"/>
              <a:gd name="T67" fmla="*/ 699457324 h 801"/>
              <a:gd name="T68" fmla="*/ 216815396 w 685"/>
              <a:gd name="T69" fmla="*/ 849736939 h 801"/>
              <a:gd name="T70" fmla="*/ 335414479 w 685"/>
              <a:gd name="T71" fmla="*/ 1000016432 h 801"/>
              <a:gd name="T72" fmla="*/ 533703056 w 685"/>
              <a:gd name="T73" fmla="*/ 1077941876 h 801"/>
              <a:gd name="T74" fmla="*/ 720872520 w 685"/>
              <a:gd name="T75" fmla="*/ 1035272365 h 801"/>
              <a:gd name="T76" fmla="*/ 854286892 w 685"/>
              <a:gd name="T77" fmla="*/ 881278527 h 801"/>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w 685"/>
              <a:gd name="T118" fmla="*/ 0 h 801"/>
              <a:gd name="T119" fmla="*/ 685 w 685"/>
              <a:gd name="T120" fmla="*/ 801 h 801"/>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T117" t="T118" r="T119" b="T120"/>
            <a:pathLst>
              <a:path w="685" h="801">
                <a:moveTo>
                  <a:pt x="359" y="655"/>
                </a:moveTo>
                <a:lnTo>
                  <a:pt x="287" y="657"/>
                </a:lnTo>
                <a:lnTo>
                  <a:pt x="224" y="648"/>
                </a:lnTo>
                <a:lnTo>
                  <a:pt x="167" y="628"/>
                </a:lnTo>
                <a:lnTo>
                  <a:pt x="114" y="597"/>
                </a:lnTo>
                <a:lnTo>
                  <a:pt x="74" y="565"/>
                </a:lnTo>
                <a:lnTo>
                  <a:pt x="42" y="532"/>
                </a:lnTo>
                <a:lnTo>
                  <a:pt x="20" y="496"/>
                </a:lnTo>
                <a:lnTo>
                  <a:pt x="7" y="458"/>
                </a:lnTo>
                <a:lnTo>
                  <a:pt x="0" y="421"/>
                </a:lnTo>
                <a:lnTo>
                  <a:pt x="3" y="384"/>
                </a:lnTo>
                <a:lnTo>
                  <a:pt x="13" y="347"/>
                </a:lnTo>
                <a:lnTo>
                  <a:pt x="31" y="312"/>
                </a:lnTo>
                <a:lnTo>
                  <a:pt x="59" y="277"/>
                </a:lnTo>
                <a:lnTo>
                  <a:pt x="95" y="251"/>
                </a:lnTo>
                <a:lnTo>
                  <a:pt x="134" y="236"/>
                </a:lnTo>
                <a:lnTo>
                  <a:pt x="175" y="230"/>
                </a:lnTo>
                <a:lnTo>
                  <a:pt x="217" y="234"/>
                </a:lnTo>
                <a:lnTo>
                  <a:pt x="259" y="245"/>
                </a:lnTo>
                <a:lnTo>
                  <a:pt x="348" y="287"/>
                </a:lnTo>
                <a:lnTo>
                  <a:pt x="452" y="339"/>
                </a:lnTo>
                <a:lnTo>
                  <a:pt x="528" y="368"/>
                </a:lnTo>
                <a:lnTo>
                  <a:pt x="544" y="344"/>
                </a:lnTo>
                <a:lnTo>
                  <a:pt x="559" y="315"/>
                </a:lnTo>
                <a:lnTo>
                  <a:pt x="568" y="290"/>
                </a:lnTo>
                <a:lnTo>
                  <a:pt x="571" y="267"/>
                </a:lnTo>
                <a:lnTo>
                  <a:pt x="569" y="245"/>
                </a:lnTo>
                <a:lnTo>
                  <a:pt x="559" y="218"/>
                </a:lnTo>
                <a:lnTo>
                  <a:pt x="541" y="192"/>
                </a:lnTo>
                <a:lnTo>
                  <a:pt x="517" y="166"/>
                </a:lnTo>
                <a:lnTo>
                  <a:pt x="486" y="142"/>
                </a:lnTo>
                <a:lnTo>
                  <a:pt x="456" y="122"/>
                </a:lnTo>
                <a:lnTo>
                  <a:pt x="428" y="109"/>
                </a:lnTo>
                <a:lnTo>
                  <a:pt x="378" y="99"/>
                </a:lnTo>
                <a:lnTo>
                  <a:pt x="332" y="113"/>
                </a:lnTo>
                <a:lnTo>
                  <a:pt x="282" y="150"/>
                </a:lnTo>
                <a:lnTo>
                  <a:pt x="202" y="75"/>
                </a:lnTo>
                <a:lnTo>
                  <a:pt x="251" y="33"/>
                </a:lnTo>
                <a:lnTo>
                  <a:pt x="301" y="9"/>
                </a:lnTo>
                <a:lnTo>
                  <a:pt x="354" y="0"/>
                </a:lnTo>
                <a:lnTo>
                  <a:pt x="415" y="9"/>
                </a:lnTo>
                <a:lnTo>
                  <a:pt x="480" y="33"/>
                </a:lnTo>
                <a:lnTo>
                  <a:pt x="548" y="74"/>
                </a:lnTo>
                <a:lnTo>
                  <a:pt x="607" y="121"/>
                </a:lnTo>
                <a:lnTo>
                  <a:pt x="648" y="168"/>
                </a:lnTo>
                <a:lnTo>
                  <a:pt x="673" y="213"/>
                </a:lnTo>
                <a:lnTo>
                  <a:pt x="685" y="253"/>
                </a:lnTo>
                <a:lnTo>
                  <a:pt x="684" y="293"/>
                </a:lnTo>
                <a:lnTo>
                  <a:pt x="673" y="336"/>
                </a:lnTo>
                <a:lnTo>
                  <a:pt x="624" y="426"/>
                </a:lnTo>
                <a:lnTo>
                  <a:pt x="545" y="550"/>
                </a:lnTo>
                <a:lnTo>
                  <a:pt x="480" y="657"/>
                </a:lnTo>
                <a:lnTo>
                  <a:pt x="447" y="719"/>
                </a:lnTo>
                <a:lnTo>
                  <a:pt x="435" y="759"/>
                </a:lnTo>
                <a:lnTo>
                  <a:pt x="429" y="801"/>
                </a:lnTo>
                <a:lnTo>
                  <a:pt x="335" y="735"/>
                </a:lnTo>
                <a:lnTo>
                  <a:pt x="344" y="695"/>
                </a:lnTo>
                <a:lnTo>
                  <a:pt x="359" y="655"/>
                </a:lnTo>
                <a:close/>
                <a:moveTo>
                  <a:pt x="483" y="440"/>
                </a:moveTo>
                <a:lnTo>
                  <a:pt x="410" y="417"/>
                </a:lnTo>
                <a:lnTo>
                  <a:pt x="313" y="373"/>
                </a:lnTo>
                <a:lnTo>
                  <a:pt x="261" y="348"/>
                </a:lnTo>
                <a:lnTo>
                  <a:pt x="223" y="336"/>
                </a:lnTo>
                <a:lnTo>
                  <a:pt x="195" y="334"/>
                </a:lnTo>
                <a:lnTo>
                  <a:pt x="168" y="342"/>
                </a:lnTo>
                <a:lnTo>
                  <a:pt x="146" y="356"/>
                </a:lnTo>
                <a:lnTo>
                  <a:pt x="128" y="377"/>
                </a:lnTo>
                <a:lnTo>
                  <a:pt x="114" y="416"/>
                </a:lnTo>
                <a:lnTo>
                  <a:pt x="117" y="458"/>
                </a:lnTo>
                <a:lnTo>
                  <a:pt x="138" y="500"/>
                </a:lnTo>
                <a:lnTo>
                  <a:pt x="181" y="539"/>
                </a:lnTo>
                <a:lnTo>
                  <a:pt x="233" y="568"/>
                </a:lnTo>
                <a:lnTo>
                  <a:pt x="288" y="581"/>
                </a:lnTo>
                <a:lnTo>
                  <a:pt x="340" y="577"/>
                </a:lnTo>
                <a:lnTo>
                  <a:pt x="389" y="558"/>
                </a:lnTo>
                <a:lnTo>
                  <a:pt x="423" y="527"/>
                </a:lnTo>
                <a:lnTo>
                  <a:pt x="461" y="475"/>
                </a:lnTo>
                <a:lnTo>
                  <a:pt x="483" y="44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59" name="Freeform 72"/>
          <p:cNvSpPr>
            <a:spLocks/>
          </p:cNvSpPr>
          <p:nvPr/>
        </p:nvSpPr>
        <p:spPr bwMode="auto">
          <a:xfrm>
            <a:off x="3556000" y="2030413"/>
            <a:ext cx="74613" cy="82550"/>
          </a:xfrm>
          <a:custGeom>
            <a:avLst/>
            <a:gdLst>
              <a:gd name="T0" fmla="*/ 846498731 w 618"/>
              <a:gd name="T1" fmla="*/ 1035645429 h 682"/>
              <a:gd name="T2" fmla="*/ 707468513 w 618"/>
              <a:gd name="T3" fmla="*/ 1152691767 h 682"/>
              <a:gd name="T4" fmla="*/ 552593537 w 618"/>
              <a:gd name="T5" fmla="*/ 1207662078 h 682"/>
              <a:gd name="T6" fmla="*/ 390692865 w 618"/>
              <a:gd name="T7" fmla="*/ 1193479940 h 682"/>
              <a:gd name="T8" fmla="*/ 235818008 w 618"/>
              <a:gd name="T9" fmla="*/ 1118994663 h 682"/>
              <a:gd name="T10" fmla="*/ 80957640 w 618"/>
              <a:gd name="T11" fmla="*/ 962932799 h 682"/>
              <a:gd name="T12" fmla="*/ 7040425 w 618"/>
              <a:gd name="T13" fmla="*/ 769643063 h 682"/>
              <a:gd name="T14" fmla="*/ 19357486 w 618"/>
              <a:gd name="T15" fmla="*/ 547974405 h 682"/>
              <a:gd name="T16" fmla="*/ 124949369 w 618"/>
              <a:gd name="T17" fmla="*/ 312108962 h 682"/>
              <a:gd name="T18" fmla="*/ 228777584 w 618"/>
              <a:gd name="T19" fmla="*/ 173789416 h 682"/>
              <a:gd name="T20" fmla="*/ 348450316 w 618"/>
              <a:gd name="T21" fmla="*/ 70939863 h 682"/>
              <a:gd name="T22" fmla="*/ 475163473 w 618"/>
              <a:gd name="T23" fmla="*/ 10636604 h 682"/>
              <a:gd name="T24" fmla="*/ 610666235 w 618"/>
              <a:gd name="T25" fmla="*/ 1772767 h 682"/>
              <a:gd name="T26" fmla="*/ 744419817 w 618"/>
              <a:gd name="T27" fmla="*/ 31924336 h 682"/>
              <a:gd name="T28" fmla="*/ 871132974 w 618"/>
              <a:gd name="T29" fmla="*/ 99304019 h 682"/>
              <a:gd name="T30" fmla="*/ 996082343 w 618"/>
              <a:gd name="T31" fmla="*/ 216350357 h 682"/>
              <a:gd name="T32" fmla="*/ 1069999558 w 618"/>
              <a:gd name="T33" fmla="*/ 356442669 h 682"/>
              <a:gd name="T34" fmla="*/ 1087593376 w 618"/>
              <a:gd name="T35" fmla="*/ 508958878 h 682"/>
              <a:gd name="T36" fmla="*/ 1050642073 w 618"/>
              <a:gd name="T37" fmla="*/ 672111690 h 682"/>
              <a:gd name="T38" fmla="*/ 906335098 w 618"/>
              <a:gd name="T39" fmla="*/ 480580076 h 682"/>
              <a:gd name="T40" fmla="*/ 857052125 w 618"/>
              <a:gd name="T41" fmla="*/ 303245125 h 682"/>
              <a:gd name="T42" fmla="*/ 732102635 w 618"/>
              <a:gd name="T43" fmla="*/ 205713753 h 682"/>
              <a:gd name="T44" fmla="*/ 605389478 w 618"/>
              <a:gd name="T45" fmla="*/ 180880486 h 682"/>
              <a:gd name="T46" fmla="*/ 476927141 w 618"/>
              <a:gd name="T47" fmla="*/ 219895891 h 682"/>
              <a:gd name="T48" fmla="*/ 351977773 w 618"/>
              <a:gd name="T49" fmla="*/ 335169462 h 682"/>
              <a:gd name="T50" fmla="*/ 237581676 w 618"/>
              <a:gd name="T51" fmla="*/ 517822714 h 682"/>
              <a:gd name="T52" fmla="*/ 184785735 w 618"/>
              <a:gd name="T53" fmla="*/ 686293829 h 682"/>
              <a:gd name="T54" fmla="*/ 200630373 w 618"/>
              <a:gd name="T55" fmla="*/ 824613374 h 682"/>
              <a:gd name="T56" fmla="*/ 265743496 w 618"/>
              <a:gd name="T57" fmla="*/ 936341410 h 682"/>
              <a:gd name="T58" fmla="*/ 364294833 w 618"/>
              <a:gd name="T59" fmla="*/ 1009039394 h 682"/>
              <a:gd name="T60" fmla="*/ 461082624 w 618"/>
              <a:gd name="T61" fmla="*/ 1033872662 h 682"/>
              <a:gd name="T62" fmla="*/ 559633961 w 618"/>
              <a:gd name="T63" fmla="*/ 1019690523 h 682"/>
              <a:gd name="T64" fmla="*/ 656421752 w 618"/>
              <a:gd name="T65" fmla="*/ 954069083 h 682"/>
              <a:gd name="T66" fmla="*/ 703940936 w 618"/>
              <a:gd name="T67" fmla="*/ 902644185 h 682"/>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w 618"/>
              <a:gd name="T103" fmla="*/ 0 h 682"/>
              <a:gd name="T104" fmla="*/ 618 w 618"/>
              <a:gd name="T105" fmla="*/ 682 h 682"/>
            </a:gdLst>
            <a:ahLst/>
            <a:cxnLst>
              <a:cxn ang="T68">
                <a:pos x="T0" y="T1"/>
              </a:cxn>
              <a:cxn ang="T69">
                <a:pos x="T2" y="T3"/>
              </a:cxn>
              <a:cxn ang="T70">
                <a:pos x="T4" y="T5"/>
              </a:cxn>
              <a:cxn ang="T71">
                <a:pos x="T6" y="T7"/>
              </a:cxn>
              <a:cxn ang="T72">
                <a:pos x="T8" y="T9"/>
              </a:cxn>
              <a:cxn ang="T73">
                <a:pos x="T10" y="T11"/>
              </a:cxn>
              <a:cxn ang="T74">
                <a:pos x="T12" y="T13"/>
              </a:cxn>
              <a:cxn ang="T75">
                <a:pos x="T14" y="T15"/>
              </a:cxn>
              <a:cxn ang="T76">
                <a:pos x="T16" y="T17"/>
              </a:cxn>
              <a:cxn ang="T77">
                <a:pos x="T18" y="T19"/>
              </a:cxn>
              <a:cxn ang="T78">
                <a:pos x="T20" y="T21"/>
              </a:cxn>
              <a:cxn ang="T79">
                <a:pos x="T22" y="T23"/>
              </a:cxn>
              <a:cxn ang="T80">
                <a:pos x="T24" y="T25"/>
              </a:cxn>
              <a:cxn ang="T81">
                <a:pos x="T26" y="T27"/>
              </a:cxn>
              <a:cxn ang="T82">
                <a:pos x="T28" y="T29"/>
              </a:cxn>
              <a:cxn ang="T83">
                <a:pos x="T30" y="T31"/>
              </a:cxn>
              <a:cxn ang="T84">
                <a:pos x="T32" y="T33"/>
              </a:cxn>
              <a:cxn ang="T85">
                <a:pos x="T34" y="T35"/>
              </a:cxn>
              <a:cxn ang="T86">
                <a:pos x="T36" y="T37"/>
              </a:cxn>
              <a:cxn ang="T87">
                <a:pos x="T38" y="T39"/>
              </a:cxn>
              <a:cxn ang="T88">
                <a:pos x="T40" y="T41"/>
              </a:cxn>
              <a:cxn ang="T89">
                <a:pos x="T42" y="T43"/>
              </a:cxn>
              <a:cxn ang="T90">
                <a:pos x="T44" y="T45"/>
              </a:cxn>
              <a:cxn ang="T91">
                <a:pos x="T46" y="T47"/>
              </a:cxn>
              <a:cxn ang="T92">
                <a:pos x="T48" y="T49"/>
              </a:cxn>
              <a:cxn ang="T93">
                <a:pos x="T50" y="T51"/>
              </a:cxn>
              <a:cxn ang="T94">
                <a:pos x="T52" y="T53"/>
              </a:cxn>
              <a:cxn ang="T95">
                <a:pos x="T54" y="T55"/>
              </a:cxn>
              <a:cxn ang="T96">
                <a:pos x="T56" y="T57"/>
              </a:cxn>
              <a:cxn ang="T97">
                <a:pos x="T58" y="T59"/>
              </a:cxn>
              <a:cxn ang="T98">
                <a:pos x="T60" y="T61"/>
              </a:cxn>
              <a:cxn ang="T99">
                <a:pos x="T62" y="T63"/>
              </a:cxn>
              <a:cxn ang="T100">
                <a:pos x="T64" y="T65"/>
              </a:cxn>
              <a:cxn ang="T101">
                <a:pos x="T66" y="T67"/>
              </a:cxn>
            </a:cxnLst>
            <a:rect l="T102" t="T103" r="T104" b="T105"/>
            <a:pathLst>
              <a:path w="618" h="682">
                <a:moveTo>
                  <a:pt x="400" y="509"/>
                </a:moveTo>
                <a:lnTo>
                  <a:pt x="481" y="584"/>
                </a:lnTo>
                <a:lnTo>
                  <a:pt x="443" y="622"/>
                </a:lnTo>
                <a:lnTo>
                  <a:pt x="402" y="650"/>
                </a:lnTo>
                <a:lnTo>
                  <a:pt x="359" y="670"/>
                </a:lnTo>
                <a:lnTo>
                  <a:pt x="314" y="681"/>
                </a:lnTo>
                <a:lnTo>
                  <a:pt x="268" y="682"/>
                </a:lnTo>
                <a:lnTo>
                  <a:pt x="222" y="673"/>
                </a:lnTo>
                <a:lnTo>
                  <a:pt x="178" y="657"/>
                </a:lnTo>
                <a:lnTo>
                  <a:pt x="134" y="631"/>
                </a:lnTo>
                <a:lnTo>
                  <a:pt x="84" y="590"/>
                </a:lnTo>
                <a:lnTo>
                  <a:pt x="46" y="543"/>
                </a:lnTo>
                <a:lnTo>
                  <a:pt x="20" y="492"/>
                </a:lnTo>
                <a:lnTo>
                  <a:pt x="4" y="434"/>
                </a:lnTo>
                <a:lnTo>
                  <a:pt x="0" y="373"/>
                </a:lnTo>
                <a:lnTo>
                  <a:pt x="11" y="309"/>
                </a:lnTo>
                <a:lnTo>
                  <a:pt x="34" y="244"/>
                </a:lnTo>
                <a:lnTo>
                  <a:pt x="71" y="176"/>
                </a:lnTo>
                <a:lnTo>
                  <a:pt x="100" y="134"/>
                </a:lnTo>
                <a:lnTo>
                  <a:pt x="130" y="98"/>
                </a:lnTo>
                <a:lnTo>
                  <a:pt x="163" y="66"/>
                </a:lnTo>
                <a:lnTo>
                  <a:pt x="198" y="40"/>
                </a:lnTo>
                <a:lnTo>
                  <a:pt x="233" y="20"/>
                </a:lnTo>
                <a:lnTo>
                  <a:pt x="270" y="6"/>
                </a:lnTo>
                <a:lnTo>
                  <a:pt x="308" y="0"/>
                </a:lnTo>
                <a:lnTo>
                  <a:pt x="347" y="1"/>
                </a:lnTo>
                <a:lnTo>
                  <a:pt x="385" y="6"/>
                </a:lnTo>
                <a:lnTo>
                  <a:pt x="423" y="18"/>
                </a:lnTo>
                <a:lnTo>
                  <a:pt x="460" y="35"/>
                </a:lnTo>
                <a:lnTo>
                  <a:pt x="495" y="56"/>
                </a:lnTo>
                <a:lnTo>
                  <a:pt x="534" y="87"/>
                </a:lnTo>
                <a:lnTo>
                  <a:pt x="566" y="122"/>
                </a:lnTo>
                <a:lnTo>
                  <a:pt x="591" y="160"/>
                </a:lnTo>
                <a:lnTo>
                  <a:pt x="608" y="201"/>
                </a:lnTo>
                <a:lnTo>
                  <a:pt x="617" y="244"/>
                </a:lnTo>
                <a:lnTo>
                  <a:pt x="618" y="287"/>
                </a:lnTo>
                <a:lnTo>
                  <a:pt x="612" y="333"/>
                </a:lnTo>
                <a:lnTo>
                  <a:pt x="597" y="379"/>
                </a:lnTo>
                <a:lnTo>
                  <a:pt x="501" y="332"/>
                </a:lnTo>
                <a:lnTo>
                  <a:pt x="515" y="271"/>
                </a:lnTo>
                <a:lnTo>
                  <a:pt x="509" y="217"/>
                </a:lnTo>
                <a:lnTo>
                  <a:pt x="487" y="171"/>
                </a:lnTo>
                <a:lnTo>
                  <a:pt x="450" y="136"/>
                </a:lnTo>
                <a:lnTo>
                  <a:pt x="416" y="116"/>
                </a:lnTo>
                <a:lnTo>
                  <a:pt x="380" y="104"/>
                </a:lnTo>
                <a:lnTo>
                  <a:pt x="344" y="102"/>
                </a:lnTo>
                <a:lnTo>
                  <a:pt x="308" y="108"/>
                </a:lnTo>
                <a:lnTo>
                  <a:pt x="271" y="124"/>
                </a:lnTo>
                <a:lnTo>
                  <a:pt x="235" y="151"/>
                </a:lnTo>
                <a:lnTo>
                  <a:pt x="200" y="189"/>
                </a:lnTo>
                <a:lnTo>
                  <a:pt x="165" y="238"/>
                </a:lnTo>
                <a:lnTo>
                  <a:pt x="135" y="292"/>
                </a:lnTo>
                <a:lnTo>
                  <a:pt x="115" y="341"/>
                </a:lnTo>
                <a:lnTo>
                  <a:pt x="105" y="387"/>
                </a:lnTo>
                <a:lnTo>
                  <a:pt x="105" y="429"/>
                </a:lnTo>
                <a:lnTo>
                  <a:pt x="114" y="465"/>
                </a:lnTo>
                <a:lnTo>
                  <a:pt x="128" y="499"/>
                </a:lnTo>
                <a:lnTo>
                  <a:pt x="151" y="528"/>
                </a:lnTo>
                <a:lnTo>
                  <a:pt x="181" y="554"/>
                </a:lnTo>
                <a:lnTo>
                  <a:pt x="207" y="569"/>
                </a:lnTo>
                <a:lnTo>
                  <a:pt x="234" y="579"/>
                </a:lnTo>
                <a:lnTo>
                  <a:pt x="262" y="583"/>
                </a:lnTo>
                <a:lnTo>
                  <a:pt x="290" y="582"/>
                </a:lnTo>
                <a:lnTo>
                  <a:pt x="318" y="575"/>
                </a:lnTo>
                <a:lnTo>
                  <a:pt x="346" y="560"/>
                </a:lnTo>
                <a:lnTo>
                  <a:pt x="373" y="538"/>
                </a:lnTo>
                <a:lnTo>
                  <a:pt x="400" y="509"/>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60" name="Freeform 73"/>
          <p:cNvSpPr>
            <a:spLocks/>
          </p:cNvSpPr>
          <p:nvPr/>
        </p:nvSpPr>
        <p:spPr bwMode="auto">
          <a:xfrm>
            <a:off x="3624263" y="2060575"/>
            <a:ext cx="73025" cy="90488"/>
          </a:xfrm>
          <a:custGeom>
            <a:avLst/>
            <a:gdLst>
              <a:gd name="T0" fmla="*/ 304477255 w 606"/>
              <a:gd name="T1" fmla="*/ 0 h 733"/>
              <a:gd name="T2" fmla="*/ 1060399399 w 606"/>
              <a:gd name="T3" fmla="*/ 570031563 h 733"/>
              <a:gd name="T4" fmla="*/ 974652625 w 606"/>
              <a:gd name="T5" fmla="*/ 714882482 h 733"/>
              <a:gd name="T6" fmla="*/ 675431964 w 606"/>
              <a:gd name="T7" fmla="*/ 489125292 h 733"/>
              <a:gd name="T8" fmla="*/ 155738224 w 606"/>
              <a:gd name="T9" fmla="*/ 1378971939 h 733"/>
              <a:gd name="T10" fmla="*/ 0 w 606"/>
              <a:gd name="T11" fmla="*/ 1262329204 h 733"/>
              <a:gd name="T12" fmla="*/ 519693740 w 606"/>
              <a:gd name="T13" fmla="*/ 370608109 h 733"/>
              <a:gd name="T14" fmla="*/ 220473079 w 606"/>
              <a:gd name="T15" fmla="*/ 144850919 h 733"/>
              <a:gd name="T16" fmla="*/ 304477255 w 606"/>
              <a:gd name="T17" fmla="*/ 0 h 73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606"/>
              <a:gd name="T28" fmla="*/ 0 h 733"/>
              <a:gd name="T29" fmla="*/ 606 w 606"/>
              <a:gd name="T30" fmla="*/ 733 h 733"/>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606" h="733">
                <a:moveTo>
                  <a:pt x="174" y="0"/>
                </a:moveTo>
                <a:lnTo>
                  <a:pt x="606" y="303"/>
                </a:lnTo>
                <a:lnTo>
                  <a:pt x="557" y="380"/>
                </a:lnTo>
                <a:lnTo>
                  <a:pt x="386" y="260"/>
                </a:lnTo>
                <a:lnTo>
                  <a:pt x="89" y="733"/>
                </a:lnTo>
                <a:lnTo>
                  <a:pt x="0" y="671"/>
                </a:lnTo>
                <a:lnTo>
                  <a:pt x="297" y="197"/>
                </a:lnTo>
                <a:lnTo>
                  <a:pt x="126" y="77"/>
                </a:lnTo>
                <a:lnTo>
                  <a:pt x="174"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61" name="Freeform 74"/>
          <p:cNvSpPr>
            <a:spLocks/>
          </p:cNvSpPr>
          <p:nvPr/>
        </p:nvSpPr>
        <p:spPr bwMode="auto">
          <a:xfrm>
            <a:off x="3665538" y="2105025"/>
            <a:ext cx="96837" cy="103188"/>
          </a:xfrm>
          <a:custGeom>
            <a:avLst/>
            <a:gdLst>
              <a:gd name="T0" fmla="*/ 652621522 w 783"/>
              <a:gd name="T1" fmla="*/ 0 h 856"/>
              <a:gd name="T2" fmla="*/ 824755287 w 783"/>
              <a:gd name="T3" fmla="*/ 110351248 h 856"/>
              <a:gd name="T4" fmla="*/ 325362426 w 783"/>
              <a:gd name="T5" fmla="*/ 846074697 h 856"/>
              <a:gd name="T6" fmla="*/ 1295775279 w 783"/>
              <a:gd name="T7" fmla="*/ 418648905 h 856"/>
              <a:gd name="T8" fmla="*/ 1481154812 w 783"/>
              <a:gd name="T9" fmla="*/ 537762574 h 856"/>
              <a:gd name="T10" fmla="*/ 828533291 w 783"/>
              <a:gd name="T11" fmla="*/ 1499448817 h 856"/>
              <a:gd name="T12" fmla="*/ 656399525 w 783"/>
              <a:gd name="T13" fmla="*/ 1389097569 h 856"/>
              <a:gd name="T14" fmla="*/ 1152014383 w 783"/>
              <a:gd name="T15" fmla="*/ 658634538 h 856"/>
              <a:gd name="T16" fmla="*/ 185379534 w 783"/>
              <a:gd name="T17" fmla="*/ 1084302035 h 856"/>
              <a:gd name="T18" fmla="*/ 0 w 783"/>
              <a:gd name="T19" fmla="*/ 965188366 h 856"/>
              <a:gd name="T20" fmla="*/ 652621522 w 783"/>
              <a:gd name="T21" fmla="*/ 0 h 85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783"/>
              <a:gd name="T34" fmla="*/ 0 h 856"/>
              <a:gd name="T35" fmla="*/ 783 w 783"/>
              <a:gd name="T36" fmla="*/ 856 h 85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783" h="856">
                <a:moveTo>
                  <a:pt x="345" y="0"/>
                </a:moveTo>
                <a:lnTo>
                  <a:pt x="436" y="63"/>
                </a:lnTo>
                <a:lnTo>
                  <a:pt x="172" y="483"/>
                </a:lnTo>
                <a:lnTo>
                  <a:pt x="685" y="239"/>
                </a:lnTo>
                <a:lnTo>
                  <a:pt x="783" y="307"/>
                </a:lnTo>
                <a:lnTo>
                  <a:pt x="438" y="856"/>
                </a:lnTo>
                <a:lnTo>
                  <a:pt x="347" y="793"/>
                </a:lnTo>
                <a:lnTo>
                  <a:pt x="609" y="376"/>
                </a:lnTo>
                <a:lnTo>
                  <a:pt x="98" y="619"/>
                </a:lnTo>
                <a:lnTo>
                  <a:pt x="0" y="551"/>
                </a:lnTo>
                <a:lnTo>
                  <a:pt x="34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9262" name="Freeform 75"/>
          <p:cNvSpPr>
            <a:spLocks/>
          </p:cNvSpPr>
          <p:nvPr/>
        </p:nvSpPr>
        <p:spPr bwMode="auto">
          <a:xfrm>
            <a:off x="3735388" y="2152650"/>
            <a:ext cx="87312" cy="101600"/>
          </a:xfrm>
          <a:custGeom>
            <a:avLst/>
            <a:gdLst>
              <a:gd name="T0" fmla="*/ 628242445 w 715"/>
              <a:gd name="T1" fmla="*/ 0 h 823"/>
              <a:gd name="T2" fmla="*/ 792125237 w 715"/>
              <a:gd name="T3" fmla="*/ 118522264 h 823"/>
              <a:gd name="T4" fmla="*/ 520801426 w 715"/>
              <a:gd name="T5" fmla="*/ 566306796 h 823"/>
              <a:gd name="T6" fmla="*/ 591812459 w 715"/>
              <a:gd name="T7" fmla="*/ 605809073 h 823"/>
              <a:gd name="T8" fmla="*/ 651907782 w 715"/>
              <a:gd name="T9" fmla="*/ 613337720 h 823"/>
              <a:gd name="T10" fmla="*/ 728391385 w 715"/>
              <a:gd name="T11" fmla="*/ 577584396 h 823"/>
              <a:gd name="T12" fmla="*/ 857678354 w 715"/>
              <a:gd name="T13" fmla="*/ 492925671 h 823"/>
              <a:gd name="T14" fmla="*/ 963300108 w 715"/>
              <a:gd name="T15" fmla="*/ 423308931 h 823"/>
              <a:gd name="T16" fmla="*/ 1034311018 w 715"/>
              <a:gd name="T17" fmla="*/ 387570915 h 823"/>
              <a:gd name="T18" fmla="*/ 1085295121 w 715"/>
              <a:gd name="T19" fmla="*/ 378167792 h 823"/>
              <a:gd name="T20" fmla="*/ 1134459958 w 715"/>
              <a:gd name="T21" fmla="*/ 385681130 h 823"/>
              <a:gd name="T22" fmla="*/ 1192736017 w 715"/>
              <a:gd name="T23" fmla="*/ 412031331 h 823"/>
              <a:gd name="T24" fmla="*/ 1269219619 w 715"/>
              <a:gd name="T25" fmla="*/ 462826517 h 823"/>
              <a:gd name="T26" fmla="*/ 1301996178 w 715"/>
              <a:gd name="T27" fmla="*/ 487286933 h 823"/>
              <a:gd name="T28" fmla="*/ 1212762825 w 715"/>
              <a:gd name="T29" fmla="*/ 634033751 h 823"/>
              <a:gd name="T30" fmla="*/ 1169070679 w 715"/>
              <a:gd name="T31" fmla="*/ 598280550 h 823"/>
              <a:gd name="T32" fmla="*/ 1112613885 w 715"/>
              <a:gd name="T33" fmla="*/ 564417011 h 823"/>
              <a:gd name="T34" fmla="*/ 1074379533 w 715"/>
              <a:gd name="T35" fmla="*/ 558778149 h 823"/>
              <a:gd name="T36" fmla="*/ 1023380533 w 715"/>
              <a:gd name="T37" fmla="*/ 583238565 h 823"/>
              <a:gd name="T38" fmla="*/ 937800485 w 715"/>
              <a:gd name="T39" fmla="*/ 645326659 h 823"/>
              <a:gd name="T40" fmla="*/ 850401295 w 715"/>
              <a:gd name="T41" fmla="*/ 703650490 h 823"/>
              <a:gd name="T42" fmla="*/ 783014016 w 715"/>
              <a:gd name="T43" fmla="*/ 735624245 h 823"/>
              <a:gd name="T44" fmla="*/ 722933591 w 715"/>
              <a:gd name="T45" fmla="*/ 743152891 h 823"/>
              <a:gd name="T46" fmla="*/ 646449988 w 715"/>
              <a:gd name="T47" fmla="*/ 737514030 h 823"/>
              <a:gd name="T48" fmla="*/ 682865076 w 715"/>
              <a:gd name="T49" fmla="*/ 799602246 h 823"/>
              <a:gd name="T50" fmla="*/ 708364576 w 715"/>
              <a:gd name="T51" fmla="*/ 880496586 h 823"/>
              <a:gd name="T52" fmla="*/ 722933591 w 715"/>
              <a:gd name="T53" fmla="*/ 978322819 h 823"/>
              <a:gd name="T54" fmla="*/ 724752855 w 715"/>
              <a:gd name="T55" fmla="*/ 1096860267 h 823"/>
              <a:gd name="T56" fmla="*/ 708364576 w 715"/>
              <a:gd name="T57" fmla="*/ 1548393876 h 823"/>
              <a:gd name="T58" fmla="*/ 529897749 w 715"/>
              <a:gd name="T59" fmla="*/ 1418578704 h 823"/>
              <a:gd name="T60" fmla="*/ 548120191 w 715"/>
              <a:gd name="T61" fmla="*/ 970809480 h 823"/>
              <a:gd name="T62" fmla="*/ 546286028 w 715"/>
              <a:gd name="T63" fmla="*/ 854161693 h 823"/>
              <a:gd name="T64" fmla="*/ 533551176 w 715"/>
              <a:gd name="T65" fmla="*/ 775141830 h 823"/>
              <a:gd name="T66" fmla="*/ 502593882 w 715"/>
              <a:gd name="T67" fmla="*/ 720582260 h 823"/>
              <a:gd name="T68" fmla="*/ 455248309 w 715"/>
              <a:gd name="T69" fmla="*/ 675425936 h 823"/>
              <a:gd name="T70" fmla="*/ 163882792 w 715"/>
              <a:gd name="T71" fmla="*/ 1155184099 h 823"/>
              <a:gd name="T72" fmla="*/ 0 w 715"/>
              <a:gd name="T73" fmla="*/ 1034772174 h 823"/>
              <a:gd name="T74" fmla="*/ 628242445 w 715"/>
              <a:gd name="T75" fmla="*/ 0 h 823"/>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w 715"/>
              <a:gd name="T115" fmla="*/ 0 h 823"/>
              <a:gd name="T116" fmla="*/ 715 w 715"/>
              <a:gd name="T117" fmla="*/ 823 h 823"/>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T114" t="T115" r="T116" b="T117"/>
            <a:pathLst>
              <a:path w="715" h="823">
                <a:moveTo>
                  <a:pt x="345" y="0"/>
                </a:moveTo>
                <a:lnTo>
                  <a:pt x="435" y="63"/>
                </a:lnTo>
                <a:lnTo>
                  <a:pt x="286" y="301"/>
                </a:lnTo>
                <a:lnTo>
                  <a:pt x="325" y="322"/>
                </a:lnTo>
                <a:lnTo>
                  <a:pt x="358" y="326"/>
                </a:lnTo>
                <a:lnTo>
                  <a:pt x="400" y="307"/>
                </a:lnTo>
                <a:lnTo>
                  <a:pt x="471" y="262"/>
                </a:lnTo>
                <a:lnTo>
                  <a:pt x="529" y="225"/>
                </a:lnTo>
                <a:lnTo>
                  <a:pt x="568" y="206"/>
                </a:lnTo>
                <a:lnTo>
                  <a:pt x="596" y="201"/>
                </a:lnTo>
                <a:lnTo>
                  <a:pt x="623" y="205"/>
                </a:lnTo>
                <a:lnTo>
                  <a:pt x="655" y="219"/>
                </a:lnTo>
                <a:lnTo>
                  <a:pt x="697" y="246"/>
                </a:lnTo>
                <a:lnTo>
                  <a:pt x="715" y="259"/>
                </a:lnTo>
                <a:lnTo>
                  <a:pt x="666" y="337"/>
                </a:lnTo>
                <a:lnTo>
                  <a:pt x="642" y="318"/>
                </a:lnTo>
                <a:lnTo>
                  <a:pt x="611" y="300"/>
                </a:lnTo>
                <a:lnTo>
                  <a:pt x="590" y="297"/>
                </a:lnTo>
                <a:lnTo>
                  <a:pt x="562" y="310"/>
                </a:lnTo>
                <a:lnTo>
                  <a:pt x="515" y="343"/>
                </a:lnTo>
                <a:lnTo>
                  <a:pt x="467" y="374"/>
                </a:lnTo>
                <a:lnTo>
                  <a:pt x="430" y="391"/>
                </a:lnTo>
                <a:lnTo>
                  <a:pt x="397" y="395"/>
                </a:lnTo>
                <a:lnTo>
                  <a:pt x="355" y="392"/>
                </a:lnTo>
                <a:lnTo>
                  <a:pt x="375" y="425"/>
                </a:lnTo>
                <a:lnTo>
                  <a:pt x="389" y="468"/>
                </a:lnTo>
                <a:lnTo>
                  <a:pt x="397" y="520"/>
                </a:lnTo>
                <a:lnTo>
                  <a:pt x="398" y="583"/>
                </a:lnTo>
                <a:lnTo>
                  <a:pt x="389" y="823"/>
                </a:lnTo>
                <a:lnTo>
                  <a:pt x="291" y="754"/>
                </a:lnTo>
                <a:lnTo>
                  <a:pt x="301" y="516"/>
                </a:lnTo>
                <a:lnTo>
                  <a:pt x="300" y="454"/>
                </a:lnTo>
                <a:lnTo>
                  <a:pt x="293" y="412"/>
                </a:lnTo>
                <a:lnTo>
                  <a:pt x="276" y="383"/>
                </a:lnTo>
                <a:lnTo>
                  <a:pt x="250" y="359"/>
                </a:lnTo>
                <a:lnTo>
                  <a:pt x="90" y="614"/>
                </a:lnTo>
                <a:lnTo>
                  <a:pt x="0" y="550"/>
                </a:lnTo>
                <a:lnTo>
                  <a:pt x="345" y="0"/>
                </a:lnTo>
                <a:close/>
              </a:path>
            </a:pathLst>
          </a:cu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ru-RU"/>
          </a:p>
        </p:txBody>
      </p:sp>
      <p:sp>
        <p:nvSpPr>
          <p:cNvPr id="53" name="Прямоугольник 3"/>
          <p:cNvSpPr>
            <a:spLocks noChangeArrowheads="1"/>
          </p:cNvSpPr>
          <p:nvPr/>
        </p:nvSpPr>
        <p:spPr bwMode="auto">
          <a:xfrm>
            <a:off x="2413000" y="6789738"/>
            <a:ext cx="5889625" cy="277812"/>
          </a:xfrm>
          <a:prstGeom prst="rect">
            <a:avLst/>
          </a:prstGeom>
          <a:solidFill>
            <a:schemeClr val="accent1">
              <a:lumMod val="20000"/>
              <a:lumOff val="80000"/>
            </a:schemeClr>
          </a:solidFill>
          <a:ln>
            <a:noFill/>
          </a:ln>
          <a:extLst/>
        </p:spPr>
        <p:txBody>
          <a:bodyPr>
            <a:spAutoFit/>
          </a:bodyPr>
          <a:lstStyle/>
          <a:p>
            <a:pPr algn="r" eaLnBrk="1" fontAlgn="auto" hangingPunct="1">
              <a:spcBef>
                <a:spcPts val="0"/>
              </a:spcBef>
              <a:spcAft>
                <a:spcPts val="0"/>
              </a:spcAft>
              <a:defRPr/>
            </a:pPr>
            <a:r>
              <a:rPr lang="en-GB" sz="1200" dirty="0" err="1">
                <a:latin typeface="Times New Roman" pitchFamily="18" charset="0"/>
                <a:cs typeface="Times New Roman" pitchFamily="18" charset="0"/>
              </a:rPr>
              <a:t>Kishi</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dunyoda</a:t>
            </a:r>
            <a:r>
              <a:rPr lang="en-GB" sz="1200" dirty="0">
                <a:latin typeface="Times New Roman" pitchFamily="18" charset="0"/>
                <a:cs typeface="Times New Roman" pitchFamily="18" charset="0"/>
              </a:rPr>
              <a:t> boy </a:t>
            </a:r>
            <a:r>
              <a:rPr lang="en-GB" sz="1200" dirty="0" err="1">
                <a:latin typeface="Times New Roman" pitchFamily="18" charset="0"/>
                <a:cs typeface="Times New Roman" pitchFamily="18" charset="0"/>
              </a:rPr>
              <a:t>bo‘lish</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uchun</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emas</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balki</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baxtli</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bo‘lish</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uchun</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yashaydi</a:t>
            </a:r>
            <a:r>
              <a:rPr lang="ru-RU" sz="1200" dirty="0">
                <a:latin typeface="Times New Roman" pitchFamily="18" charset="0"/>
                <a:cs typeface="Times New Roman" pitchFamily="18" charset="0"/>
              </a:rPr>
              <a:t>.  </a:t>
            </a:r>
            <a:r>
              <a:rPr lang="en-GB" sz="1200" b="1" dirty="0">
                <a:latin typeface="Times New Roman" pitchFamily="18" charset="0"/>
                <a:cs typeface="Times New Roman" pitchFamily="18" charset="0"/>
              </a:rPr>
              <a:t>STENDAL</a:t>
            </a:r>
            <a:endParaRPr lang="ru-RU" sz="1200" b="1" i="1" dirty="0">
              <a:latin typeface="Times New Roman" pitchFamily="18" charset="0"/>
              <a:cs typeface="Times New Roman" pitchFamily="18" charset="0"/>
            </a:endParaRPr>
          </a:p>
        </p:txBody>
      </p:sp>
      <p:sp>
        <p:nvSpPr>
          <p:cNvPr id="9264" name="Rectangle 40"/>
          <p:cNvSpPr>
            <a:spLocks noChangeArrowheads="1"/>
          </p:cNvSpPr>
          <p:nvPr/>
        </p:nvSpPr>
        <p:spPr bwMode="auto">
          <a:xfrm>
            <a:off x="2586038" y="6376988"/>
            <a:ext cx="219075" cy="20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ru-RU" altLang="ru-RU" sz="2000">
                <a:solidFill>
                  <a:srgbClr val="1F171C"/>
                </a:solidFill>
                <a:latin typeface="Garamond" panose="02020404030301010803" pitchFamily="18" charset="0"/>
              </a:rPr>
              <a:t>0</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a:xfrm>
            <a:off x="628650" y="282575"/>
            <a:ext cx="7886700" cy="584200"/>
          </a:xfrm>
        </p:spPr>
        <p:txBody>
          <a:bodyPr/>
          <a:lstStyle/>
          <a:p>
            <a:pPr algn="ctr" eaLnBrk="1" hangingPunct="1"/>
            <a:r>
              <a:rPr lang="uz-Cyrl-UZ" altLang="ru-RU" sz="2800" smtClean="0">
                <a:latin typeface="Times New Roman" panose="02020603050405020304" pitchFamily="18" charset="0"/>
                <a:cs typeface="Times New Roman" panose="02020603050405020304" pitchFamily="18" charset="0"/>
              </a:rPr>
              <a:t>Ялпи, чекли ва ўртача даромадлар</a:t>
            </a:r>
            <a:endParaRPr lang="ru-RU" altLang="ru-RU" sz="2800" smtClean="0">
              <a:latin typeface="Times New Roman" panose="02020603050405020304" pitchFamily="18" charset="0"/>
              <a:cs typeface="Times New Roman" panose="02020603050405020304" pitchFamily="18" charset="0"/>
            </a:endParaRPr>
          </a:p>
        </p:txBody>
      </p:sp>
      <p:sp>
        <p:nvSpPr>
          <p:cNvPr id="3" name="Номер слайда 2"/>
          <p:cNvSpPr>
            <a:spLocks noGrp="1"/>
          </p:cNvSpPr>
          <p:nvPr>
            <p:ph type="sldNum" sz="quarter" idx="12"/>
          </p:nvPr>
        </p:nvSpPr>
        <p:spPr/>
        <p:txBody>
          <a:bodyPr/>
          <a:lstStyle/>
          <a:p>
            <a:pPr>
              <a:defRPr/>
            </a:pPr>
            <a:fld id="{24B3BC35-BF14-4681-9F57-B549346C5B1F}" type="slidenum">
              <a:rPr lang="ru-RU" altLang="ru-RU" smtClean="0"/>
              <a:pPr>
                <a:defRPr/>
              </a:pPr>
              <a:t>7</a:t>
            </a:fld>
            <a:endParaRPr lang="ru-RU" altLang="ru-RU"/>
          </a:p>
        </p:txBody>
      </p:sp>
      <p:graphicFrame>
        <p:nvGraphicFramePr>
          <p:cNvPr id="4" name="Таблица 3"/>
          <p:cNvGraphicFramePr>
            <a:graphicFrameLocks noGrp="1"/>
          </p:cNvGraphicFramePr>
          <p:nvPr/>
        </p:nvGraphicFramePr>
        <p:xfrm>
          <a:off x="2179638" y="1241425"/>
          <a:ext cx="6096000" cy="2743200"/>
        </p:xfrm>
        <a:graphic>
          <a:graphicData uri="http://schemas.openxmlformats.org/drawingml/2006/table">
            <a:tbl>
              <a:tblPr firstRow="1" bandRow="1">
                <a:tableStyleId>{5C22544A-7EE6-4342-B048-85BDC9FD1C3A}</a:tableStyleId>
              </a:tblPr>
              <a:tblGrid>
                <a:gridCol w="1219200">
                  <a:extLst>
                    <a:ext uri="{9D8B030D-6E8A-4147-A177-3AD203B41FA5}">
                      <a16:colId xmlns:a16="http://schemas.microsoft.com/office/drawing/2014/main" val="1957246093"/>
                    </a:ext>
                  </a:extLst>
                </a:gridCol>
                <a:gridCol w="1219200">
                  <a:extLst>
                    <a:ext uri="{9D8B030D-6E8A-4147-A177-3AD203B41FA5}">
                      <a16:colId xmlns:a16="http://schemas.microsoft.com/office/drawing/2014/main" val="848942711"/>
                    </a:ext>
                  </a:extLst>
                </a:gridCol>
                <a:gridCol w="1219200">
                  <a:extLst>
                    <a:ext uri="{9D8B030D-6E8A-4147-A177-3AD203B41FA5}">
                      <a16:colId xmlns:a16="http://schemas.microsoft.com/office/drawing/2014/main" val="3980873891"/>
                    </a:ext>
                  </a:extLst>
                </a:gridCol>
                <a:gridCol w="1219200">
                  <a:extLst>
                    <a:ext uri="{9D8B030D-6E8A-4147-A177-3AD203B41FA5}">
                      <a16:colId xmlns:a16="http://schemas.microsoft.com/office/drawing/2014/main" val="1661737367"/>
                    </a:ext>
                  </a:extLst>
                </a:gridCol>
                <a:gridCol w="1219200">
                  <a:extLst>
                    <a:ext uri="{9D8B030D-6E8A-4147-A177-3AD203B41FA5}">
                      <a16:colId xmlns:a16="http://schemas.microsoft.com/office/drawing/2014/main" val="1794260742"/>
                    </a:ext>
                  </a:extLst>
                </a:gridCol>
              </a:tblGrid>
              <a:tr h="651982">
                <a:tc>
                  <a:txBody>
                    <a:bodyPr/>
                    <a:lstStyle/>
                    <a:p>
                      <a:pPr algn="ctr"/>
                      <a:r>
                        <a:rPr lang="uz-Cyrl-UZ" sz="1400" b="1" dirty="0" smtClean="0">
                          <a:latin typeface="Times New Roman" panose="02020603050405020304" pitchFamily="18" charset="0"/>
                          <a:cs typeface="Times New Roman" panose="02020603050405020304" pitchFamily="18" charset="0"/>
                        </a:rPr>
                        <a:t>Нарх</a:t>
                      </a:r>
                      <a:r>
                        <a:rPr lang="en-US" sz="1400" b="1" dirty="0" smtClean="0">
                          <a:latin typeface="Times New Roman" panose="02020603050405020304" pitchFamily="18" charset="0"/>
                          <a:cs typeface="Times New Roman" panose="02020603050405020304" pitchFamily="18" charset="0"/>
                        </a:rPr>
                        <a:t> (P)</a:t>
                      </a:r>
                      <a:endParaRPr lang="ru-RU" sz="1400" b="1" dirty="0">
                        <a:latin typeface="Times New Roman" panose="02020603050405020304" pitchFamily="18" charset="0"/>
                        <a:cs typeface="Times New Roman" panose="02020603050405020304" pitchFamily="18" charset="0"/>
                      </a:endParaRPr>
                    </a:p>
                  </a:txBody>
                  <a:tcPr anchor="ctr"/>
                </a:tc>
                <a:tc>
                  <a:txBody>
                    <a:bodyPr/>
                    <a:lstStyle/>
                    <a:p>
                      <a:pPr algn="ctr"/>
                      <a:r>
                        <a:rPr lang="uz-Cyrl-UZ" sz="1400" b="1" dirty="0" smtClean="0">
                          <a:latin typeface="Times New Roman" panose="02020603050405020304" pitchFamily="18" charset="0"/>
                          <a:cs typeface="Times New Roman" panose="02020603050405020304" pitchFamily="18" charset="0"/>
                        </a:rPr>
                        <a:t>Ҳажм</a:t>
                      </a:r>
                      <a:r>
                        <a:rPr lang="en-US" sz="1400" b="1" dirty="0" smtClean="0">
                          <a:latin typeface="Times New Roman" panose="02020603050405020304" pitchFamily="18" charset="0"/>
                          <a:cs typeface="Times New Roman" panose="02020603050405020304" pitchFamily="18" charset="0"/>
                        </a:rPr>
                        <a:t> (Q)</a:t>
                      </a:r>
                      <a:endParaRPr lang="ru-RU" sz="1400" b="1" dirty="0">
                        <a:latin typeface="Times New Roman" panose="02020603050405020304" pitchFamily="18" charset="0"/>
                        <a:cs typeface="Times New Roman" panose="02020603050405020304" pitchFamily="18" charset="0"/>
                      </a:endParaRPr>
                    </a:p>
                  </a:txBody>
                  <a:tcPr anchor="ctr"/>
                </a:tc>
                <a:tc>
                  <a:txBody>
                    <a:bodyPr/>
                    <a:lstStyle/>
                    <a:p>
                      <a:pPr algn="ctr"/>
                      <a:r>
                        <a:rPr lang="uz-Cyrl-UZ" sz="1400" b="1" dirty="0" smtClean="0">
                          <a:latin typeface="Times New Roman" panose="02020603050405020304" pitchFamily="18" charset="0"/>
                          <a:cs typeface="Times New Roman" panose="02020603050405020304" pitchFamily="18" charset="0"/>
                        </a:rPr>
                        <a:t>Ялпи даромад (</a:t>
                      </a:r>
                      <a:r>
                        <a:rPr lang="en-US" sz="1400" b="1" dirty="0" smtClean="0">
                          <a:latin typeface="Times New Roman" panose="02020603050405020304" pitchFamily="18" charset="0"/>
                          <a:cs typeface="Times New Roman" panose="02020603050405020304" pitchFamily="18" charset="0"/>
                        </a:rPr>
                        <a:t>TR)</a:t>
                      </a:r>
                      <a:endParaRPr lang="ru-RU" sz="1400" b="1" dirty="0">
                        <a:latin typeface="Times New Roman" panose="02020603050405020304" pitchFamily="18" charset="0"/>
                        <a:cs typeface="Times New Roman" panose="02020603050405020304" pitchFamily="18" charset="0"/>
                      </a:endParaRPr>
                    </a:p>
                  </a:txBody>
                  <a:tcPr anchor="ctr"/>
                </a:tc>
                <a:tc>
                  <a:txBody>
                    <a:bodyPr/>
                    <a:lstStyle/>
                    <a:p>
                      <a:pPr algn="ctr"/>
                      <a:r>
                        <a:rPr lang="ru-RU" sz="1400" b="1" dirty="0" err="1" smtClean="0">
                          <a:latin typeface="Times New Roman" panose="02020603050405020304" pitchFamily="18" charset="0"/>
                          <a:cs typeface="Times New Roman" panose="02020603050405020304" pitchFamily="18" charset="0"/>
                        </a:rPr>
                        <a:t>Чекли</a:t>
                      </a:r>
                      <a:r>
                        <a:rPr lang="ru-RU" sz="1400" b="1" dirty="0" smtClean="0">
                          <a:latin typeface="Times New Roman" panose="02020603050405020304" pitchFamily="18" charset="0"/>
                          <a:cs typeface="Times New Roman" panose="02020603050405020304" pitchFamily="18" charset="0"/>
                        </a:rPr>
                        <a:t> </a:t>
                      </a:r>
                      <a:r>
                        <a:rPr lang="ru-RU" sz="1400" b="1" dirty="0" err="1" smtClean="0">
                          <a:latin typeface="Times New Roman" panose="02020603050405020304" pitchFamily="18" charset="0"/>
                          <a:cs typeface="Times New Roman" panose="02020603050405020304" pitchFamily="18" charset="0"/>
                        </a:rPr>
                        <a:t>даромад</a:t>
                      </a:r>
                      <a:r>
                        <a:rPr lang="ru-RU" sz="1400" b="1" dirty="0" smtClean="0">
                          <a:latin typeface="Times New Roman" panose="02020603050405020304" pitchFamily="18" charset="0"/>
                          <a:cs typeface="Times New Roman" panose="02020603050405020304" pitchFamily="18" charset="0"/>
                        </a:rPr>
                        <a:t> (</a:t>
                      </a:r>
                      <a:r>
                        <a:rPr lang="en-US" sz="1400" b="1" dirty="0" smtClean="0">
                          <a:latin typeface="Times New Roman" panose="02020603050405020304" pitchFamily="18" charset="0"/>
                          <a:cs typeface="Times New Roman" panose="02020603050405020304" pitchFamily="18" charset="0"/>
                        </a:rPr>
                        <a:t>MR)</a:t>
                      </a:r>
                      <a:endParaRPr lang="ru-RU" sz="1400" b="1" dirty="0">
                        <a:latin typeface="Times New Roman" panose="02020603050405020304" pitchFamily="18" charset="0"/>
                        <a:cs typeface="Times New Roman" panose="02020603050405020304" pitchFamily="18" charset="0"/>
                      </a:endParaRPr>
                    </a:p>
                  </a:txBody>
                  <a:tcPr anchor="ctr"/>
                </a:tc>
                <a:tc>
                  <a:txBody>
                    <a:bodyPr/>
                    <a:lstStyle/>
                    <a:p>
                      <a:pPr algn="ctr"/>
                      <a:r>
                        <a:rPr lang="uz-Cyrl-UZ" sz="1400" b="1" dirty="0" smtClean="0">
                          <a:latin typeface="Times New Roman" panose="02020603050405020304" pitchFamily="18" charset="0"/>
                          <a:cs typeface="Times New Roman" panose="02020603050405020304" pitchFamily="18" charset="0"/>
                        </a:rPr>
                        <a:t>Ўртача</a:t>
                      </a:r>
                      <a:r>
                        <a:rPr lang="uz-Cyrl-UZ" sz="1400" b="1" baseline="0" dirty="0" smtClean="0">
                          <a:latin typeface="Times New Roman" panose="02020603050405020304" pitchFamily="18" charset="0"/>
                          <a:cs typeface="Times New Roman" panose="02020603050405020304" pitchFamily="18" charset="0"/>
                        </a:rPr>
                        <a:t> даромад (</a:t>
                      </a:r>
                      <a:r>
                        <a:rPr lang="en-US" sz="1400" b="1" baseline="0" dirty="0" smtClean="0">
                          <a:latin typeface="Times New Roman" panose="02020603050405020304" pitchFamily="18" charset="0"/>
                          <a:cs typeface="Times New Roman" panose="02020603050405020304" pitchFamily="18" charset="0"/>
                        </a:rPr>
                        <a:t>AR)</a:t>
                      </a:r>
                      <a:endParaRPr lang="ru-RU" sz="1400" b="1" dirty="0">
                        <a:latin typeface="Times New Roman" panose="02020603050405020304" pitchFamily="18" charset="0"/>
                        <a:cs typeface="Times New Roman" panose="02020603050405020304" pitchFamily="18" charset="0"/>
                      </a:endParaRPr>
                    </a:p>
                  </a:txBody>
                  <a:tcPr anchor="ctr"/>
                </a:tc>
                <a:extLst>
                  <a:ext uri="{0D108BD9-81ED-4DB2-BD59-A6C34878D82A}">
                    <a16:rowId xmlns:a16="http://schemas.microsoft.com/office/drawing/2014/main" val="3446490772"/>
                  </a:ext>
                </a:extLst>
              </a:tr>
              <a:tr h="298825">
                <a:tc>
                  <a:txBody>
                    <a:bodyPr/>
                    <a:lstStyle/>
                    <a:p>
                      <a:pPr algn="ctr"/>
                      <a:r>
                        <a:rPr lang="en-US" sz="1600" dirty="0" smtClean="0">
                          <a:latin typeface="Times New Roman" panose="02020603050405020304" pitchFamily="18" charset="0"/>
                          <a:cs typeface="Times New Roman" panose="02020603050405020304" pitchFamily="18" charset="0"/>
                        </a:rPr>
                        <a:t>6</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0</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solidFill>
                            <a:srgbClr val="C00000"/>
                          </a:solidFill>
                          <a:latin typeface="Times New Roman" panose="02020603050405020304" pitchFamily="18" charset="0"/>
                          <a:cs typeface="Times New Roman" panose="02020603050405020304" pitchFamily="18" charset="0"/>
                        </a:rPr>
                        <a:t>-</a:t>
                      </a:r>
                      <a:endParaRPr lang="ru-RU"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3731313379"/>
                  </a:ext>
                </a:extLst>
              </a:tr>
              <a:tr h="298825">
                <a:tc>
                  <a:txBody>
                    <a:bodyPr/>
                    <a:lstStyle/>
                    <a:p>
                      <a:pPr algn="ctr"/>
                      <a:r>
                        <a:rPr lang="en-US" sz="1600" dirty="0" smtClean="0">
                          <a:latin typeface="Times New Roman" panose="02020603050405020304" pitchFamily="18" charset="0"/>
                          <a:cs typeface="Times New Roman" panose="02020603050405020304" pitchFamily="18" charset="0"/>
                        </a:rPr>
                        <a:t>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solidFill>
                            <a:srgbClr val="C00000"/>
                          </a:solidFill>
                          <a:latin typeface="Times New Roman" panose="02020603050405020304" pitchFamily="18" charset="0"/>
                          <a:cs typeface="Times New Roman" panose="02020603050405020304" pitchFamily="18" charset="0"/>
                        </a:rPr>
                        <a:t>5</a:t>
                      </a:r>
                      <a:endParaRPr lang="ru-RU"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5</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4139378127"/>
                  </a:ext>
                </a:extLst>
              </a:tr>
              <a:tr h="298825">
                <a:tc>
                  <a:txBody>
                    <a:bodyPr/>
                    <a:lstStyle/>
                    <a:p>
                      <a:pPr algn="ctr"/>
                      <a:r>
                        <a:rPr lang="en-US" sz="1600" dirty="0" smtClean="0">
                          <a:latin typeface="Times New Roman" panose="02020603050405020304" pitchFamily="18" charset="0"/>
                          <a:cs typeface="Times New Roman" panose="02020603050405020304" pitchFamily="18" charset="0"/>
                        </a:rPr>
                        <a:t>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solidFill>
                            <a:srgbClr val="C00000"/>
                          </a:solidFill>
                          <a:latin typeface="Times New Roman" panose="02020603050405020304" pitchFamily="18" charset="0"/>
                          <a:cs typeface="Times New Roman" panose="02020603050405020304" pitchFamily="18" charset="0"/>
                        </a:rPr>
                        <a:t>3</a:t>
                      </a:r>
                      <a:endParaRPr lang="ru-RU"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4</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196385086"/>
                  </a:ext>
                </a:extLst>
              </a:tr>
              <a:tr h="298825">
                <a:tc>
                  <a:txBody>
                    <a:bodyPr/>
                    <a:lstStyle/>
                    <a:p>
                      <a:pPr algn="ctr"/>
                      <a:r>
                        <a:rPr lang="en-US" sz="1600" dirty="0" smtClean="0">
                          <a:latin typeface="Times New Roman" panose="02020603050405020304" pitchFamily="18" charset="0"/>
                          <a:cs typeface="Times New Roman" panose="02020603050405020304" pitchFamily="18" charset="0"/>
                        </a:rPr>
                        <a:t>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3</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9</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solidFill>
                            <a:srgbClr val="C00000"/>
                          </a:solidFill>
                          <a:latin typeface="Times New Roman" panose="02020603050405020304" pitchFamily="18" charset="0"/>
                          <a:cs typeface="Times New Roman" panose="02020603050405020304" pitchFamily="18" charset="0"/>
                        </a:rPr>
                        <a:t>1</a:t>
                      </a:r>
                      <a:endParaRPr lang="ru-RU"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3</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38655110"/>
                  </a:ext>
                </a:extLst>
              </a:tr>
              <a:tr h="298825">
                <a:tc>
                  <a:txBody>
                    <a:bodyPr/>
                    <a:lstStyle/>
                    <a:p>
                      <a:pPr algn="ctr"/>
                      <a:r>
                        <a:rPr lang="en-US" sz="1600" dirty="0" smtClean="0">
                          <a:latin typeface="Times New Roman" panose="02020603050405020304" pitchFamily="18" charset="0"/>
                          <a:cs typeface="Times New Roman" panose="02020603050405020304" pitchFamily="18" charset="0"/>
                        </a:rPr>
                        <a:t>2</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4</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8</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solidFill>
                            <a:srgbClr val="C00000"/>
                          </a:solidFill>
                          <a:latin typeface="Times New Roman" panose="02020603050405020304" pitchFamily="18" charset="0"/>
                          <a:cs typeface="Times New Roman" panose="02020603050405020304" pitchFamily="18" charset="0"/>
                        </a:rPr>
                        <a:t>-1</a:t>
                      </a:r>
                      <a:endParaRPr lang="ru-RU"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2</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718036183"/>
                  </a:ext>
                </a:extLst>
              </a:tr>
              <a:tr h="298825">
                <a:tc>
                  <a:txBody>
                    <a:bodyPr/>
                    <a:lstStyle/>
                    <a:p>
                      <a:pPr algn="ctr"/>
                      <a:r>
                        <a:rPr lang="en-US" sz="1600" dirty="0" smtClean="0">
                          <a:latin typeface="Times New Roman" panose="02020603050405020304" pitchFamily="18" charset="0"/>
                          <a:cs typeface="Times New Roman" panose="02020603050405020304" pitchFamily="18" charset="0"/>
                        </a:rPr>
                        <a:t>1</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5</a:t>
                      </a:r>
                      <a:endParaRPr lang="ru-RU" sz="1600" dirty="0">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solidFill>
                            <a:srgbClr val="C00000"/>
                          </a:solidFill>
                          <a:latin typeface="Times New Roman" panose="02020603050405020304" pitchFamily="18" charset="0"/>
                          <a:cs typeface="Times New Roman" panose="02020603050405020304" pitchFamily="18" charset="0"/>
                        </a:rPr>
                        <a:t>-3</a:t>
                      </a:r>
                      <a:endParaRPr lang="ru-RU" sz="1600" dirty="0">
                        <a:solidFill>
                          <a:srgbClr val="C00000"/>
                        </a:solidFill>
                        <a:latin typeface="Times New Roman" panose="02020603050405020304" pitchFamily="18" charset="0"/>
                        <a:cs typeface="Times New Roman" panose="02020603050405020304" pitchFamily="18" charset="0"/>
                      </a:endParaRPr>
                    </a:p>
                  </a:txBody>
                  <a:tcPr/>
                </a:tc>
                <a:tc>
                  <a:txBody>
                    <a:bodyPr/>
                    <a:lstStyle/>
                    <a:p>
                      <a:pPr algn="ctr"/>
                      <a:r>
                        <a:rPr lang="en-US" sz="1600" dirty="0" smtClean="0">
                          <a:latin typeface="Times New Roman" panose="02020603050405020304" pitchFamily="18" charset="0"/>
                          <a:cs typeface="Times New Roman" panose="02020603050405020304" pitchFamily="18" charset="0"/>
                        </a:rPr>
                        <a:t>1</a:t>
                      </a:r>
                      <a:endParaRPr lang="ru-RU" sz="1600" dirty="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520945024"/>
                  </a:ext>
                </a:extLst>
              </a:tr>
            </a:tbl>
          </a:graphicData>
        </a:graphic>
      </p:graphicFrame>
      <p:sp>
        <p:nvSpPr>
          <p:cNvPr id="10294" name="Заголовок 1"/>
          <p:cNvSpPr txBox="1">
            <a:spLocks/>
          </p:cNvSpPr>
          <p:nvPr/>
        </p:nvSpPr>
        <p:spPr bwMode="auto">
          <a:xfrm>
            <a:off x="196850" y="1227138"/>
            <a:ext cx="1793875" cy="137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685800">
              <a:lnSpc>
                <a:spcPct val="90000"/>
              </a:lnSpc>
              <a:spcBef>
                <a:spcPts val="750"/>
              </a:spcBef>
              <a:buFont typeface="Arial" panose="020B0604020202020204" pitchFamily="34" charset="0"/>
              <a:buChar char="•"/>
              <a:defRPr sz="2100">
                <a:solidFill>
                  <a:schemeClr val="tx1"/>
                </a:solidFill>
                <a:latin typeface="Calibri" panose="020F0502020204030204" pitchFamily="34" charset="0"/>
              </a:defRPr>
            </a:lvl1pPr>
            <a:lvl2pPr marL="514350" indent="-171450" defTabSz="685800">
              <a:lnSpc>
                <a:spcPct val="90000"/>
              </a:lnSpc>
              <a:spcBef>
                <a:spcPts val="375"/>
              </a:spcBef>
              <a:buFont typeface="Arial" panose="020B0604020202020204" pitchFamily="34" charset="0"/>
              <a:buChar char="•"/>
              <a:defRPr>
                <a:solidFill>
                  <a:schemeClr val="tx1"/>
                </a:solidFill>
                <a:latin typeface="Calibri" panose="020F0502020204030204" pitchFamily="34" charset="0"/>
              </a:defRPr>
            </a:lvl2pPr>
            <a:lvl3pPr marL="857250" indent="-171450" defTabSz="685800">
              <a:lnSpc>
                <a:spcPct val="90000"/>
              </a:lnSpc>
              <a:spcBef>
                <a:spcPts val="375"/>
              </a:spcBef>
              <a:buFont typeface="Arial" panose="020B0604020202020204" pitchFamily="34" charset="0"/>
              <a:buChar char="•"/>
              <a:defRPr sz="1500">
                <a:solidFill>
                  <a:schemeClr val="tx1"/>
                </a:solidFill>
                <a:latin typeface="Calibri" panose="020F0502020204030204" pitchFamily="34" charset="0"/>
              </a:defRPr>
            </a:lvl3pPr>
            <a:lvl4pPr marL="1200150" indent="-171450" defTabSz="6858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4pPr>
            <a:lvl5pPr marL="1543050" indent="-171450" defTabSz="685800">
              <a:lnSpc>
                <a:spcPct val="90000"/>
              </a:lnSpc>
              <a:spcBef>
                <a:spcPts val="375"/>
              </a:spcBef>
              <a:buFont typeface="Arial" panose="020B0604020202020204" pitchFamily="34" charset="0"/>
              <a:buChar char="•"/>
              <a:defRPr sz="1300">
                <a:solidFill>
                  <a:schemeClr val="tx1"/>
                </a:solidFill>
                <a:latin typeface="Calibri" panose="020F0502020204030204" pitchFamily="34" charset="0"/>
              </a:defRPr>
            </a:lvl5pPr>
            <a:lvl6pPr marL="20002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6pPr>
            <a:lvl7pPr marL="24574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7pPr>
            <a:lvl8pPr marL="29146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8pPr>
            <a:lvl9pPr marL="3371850" indent="-171450" defTabSz="685800" eaLnBrk="0" fontAlgn="base" hangingPunct="0">
              <a:lnSpc>
                <a:spcPct val="90000"/>
              </a:lnSpc>
              <a:spcBef>
                <a:spcPts val="375"/>
              </a:spcBef>
              <a:spcAft>
                <a:spcPct val="0"/>
              </a:spcAft>
              <a:buFont typeface="Arial" panose="020B0604020202020204" pitchFamily="34" charset="0"/>
              <a:buChar char="•"/>
              <a:defRPr sz="1300">
                <a:solidFill>
                  <a:schemeClr val="tx1"/>
                </a:solidFill>
                <a:latin typeface="Calibri" panose="020F0502020204030204" pitchFamily="34" charset="0"/>
              </a:defRPr>
            </a:lvl9pPr>
          </a:lstStyle>
          <a:p>
            <a:pPr algn="ctr" eaLnBrk="1" hangingPunct="1">
              <a:spcBef>
                <a:spcPct val="0"/>
              </a:spcBef>
              <a:buFontTx/>
              <a:buNone/>
            </a:pPr>
            <a:r>
              <a:rPr lang="ru-RU" altLang="ru-RU" sz="2000">
                <a:latin typeface="Times New Roman" panose="02020603050405020304" pitchFamily="18" charset="0"/>
                <a:cs typeface="Times New Roman" panose="02020603050405020304" pitchFamily="18" charset="0"/>
              </a:rPr>
              <a:t>Бозорда талаб функцияси қуйидаги кўринишда берилган:</a:t>
            </a:r>
          </a:p>
        </p:txBody>
      </p:sp>
      <p:sp>
        <p:nvSpPr>
          <p:cNvPr id="6" name="Прямоугольник 5"/>
          <p:cNvSpPr/>
          <p:nvPr/>
        </p:nvSpPr>
        <p:spPr>
          <a:xfrm>
            <a:off x="566738" y="2727325"/>
            <a:ext cx="1046162" cy="368300"/>
          </a:xfrm>
          <a:prstGeom prst="rect">
            <a:avLst/>
          </a:prstGeom>
          <a:solidFill>
            <a:schemeClr val="accent1">
              <a:lumMod val="20000"/>
              <a:lumOff val="80000"/>
            </a:schemeClr>
          </a:solidFill>
          <a:ln>
            <a:solidFill>
              <a:srgbClr val="FF0D13"/>
            </a:solidFill>
          </a:ln>
        </p:spPr>
        <p:txBody>
          <a:bodyPr wrap="none">
            <a:spAutoFit/>
          </a:bodyPr>
          <a:lstStyle/>
          <a:p>
            <a:pPr algn="ctr" eaLnBrk="1" hangingPunct="1">
              <a:defRPr/>
            </a:pPr>
            <a:r>
              <a:rPr lang="en-US" b="1" dirty="0">
                <a:latin typeface="Times New Roman" panose="02020603050405020304" pitchFamily="18" charset="0"/>
                <a:cs typeface="Times New Roman" panose="02020603050405020304" pitchFamily="18" charset="0"/>
              </a:rPr>
              <a:t>P = 6 - Q</a:t>
            </a:r>
            <a:endParaRPr lang="ru-RU" b="1" dirty="0">
              <a:latin typeface="Times New Roman" panose="02020603050405020304" pitchFamily="18" charset="0"/>
              <a:cs typeface="Times New Roman" panose="02020603050405020304" pitchFamily="18" charset="0"/>
            </a:endParaRPr>
          </a:p>
        </p:txBody>
      </p:sp>
      <p:grpSp>
        <p:nvGrpSpPr>
          <p:cNvPr id="10296" name="Группа 45"/>
          <p:cNvGrpSpPr>
            <a:grpSpLocks/>
          </p:cNvGrpSpPr>
          <p:nvPr/>
        </p:nvGrpSpPr>
        <p:grpSpPr bwMode="auto">
          <a:xfrm>
            <a:off x="917575" y="3433763"/>
            <a:ext cx="5262563" cy="3640137"/>
            <a:chOff x="917773" y="3433488"/>
            <a:chExt cx="5261716" cy="3639905"/>
          </a:xfrm>
        </p:grpSpPr>
        <p:cxnSp>
          <p:nvCxnSpPr>
            <p:cNvPr id="8" name="Прямая со стрелкой 7"/>
            <p:cNvCxnSpPr/>
            <p:nvPr/>
          </p:nvCxnSpPr>
          <p:spPr>
            <a:xfrm flipV="1">
              <a:off x="1254269" y="3758904"/>
              <a:ext cx="0" cy="292557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cxnSp>
          <p:nvCxnSpPr>
            <p:cNvPr id="15" name="Прямая со стрелкой 14"/>
            <p:cNvCxnSpPr/>
            <p:nvPr/>
          </p:nvCxnSpPr>
          <p:spPr>
            <a:xfrm>
              <a:off x="1244745" y="6679718"/>
              <a:ext cx="4534758" cy="50797"/>
            </a:xfrm>
            <a:prstGeom prst="straightConnector1">
              <a:avLst/>
            </a:prstGeom>
            <a:ln w="38100">
              <a:tailEnd type="triangle"/>
            </a:ln>
          </p:spPr>
          <p:style>
            <a:lnRef idx="1">
              <a:schemeClr val="accent1"/>
            </a:lnRef>
            <a:fillRef idx="0">
              <a:schemeClr val="accent1"/>
            </a:fillRef>
            <a:effectRef idx="0">
              <a:schemeClr val="accent1"/>
            </a:effectRef>
            <a:fontRef idx="minor">
              <a:schemeClr val="tx1"/>
            </a:fontRef>
          </p:style>
        </p:cxnSp>
        <p:sp>
          <p:nvSpPr>
            <p:cNvPr id="10299" name="Прямоугольник 16"/>
            <p:cNvSpPr>
              <a:spLocks noChangeArrowheads="1"/>
            </p:cNvSpPr>
            <p:nvPr/>
          </p:nvSpPr>
          <p:spPr bwMode="auto">
            <a:xfrm>
              <a:off x="939956" y="6495828"/>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0</a:t>
              </a:r>
              <a:endParaRPr lang="ru-RU" altLang="ru-RU" b="1">
                <a:latin typeface="Times New Roman" panose="02020603050405020304" pitchFamily="18" charset="0"/>
                <a:cs typeface="Times New Roman" panose="02020603050405020304" pitchFamily="18" charset="0"/>
              </a:endParaRPr>
            </a:p>
          </p:txBody>
        </p:sp>
        <p:sp>
          <p:nvSpPr>
            <p:cNvPr id="10300" name="Прямоугольник 17"/>
            <p:cNvSpPr>
              <a:spLocks noChangeArrowheads="1"/>
            </p:cNvSpPr>
            <p:nvPr/>
          </p:nvSpPr>
          <p:spPr bwMode="auto">
            <a:xfrm>
              <a:off x="1588160" y="6680494"/>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1</a:t>
              </a:r>
              <a:endParaRPr lang="ru-RU" altLang="ru-RU" b="1">
                <a:latin typeface="Times New Roman" panose="02020603050405020304" pitchFamily="18" charset="0"/>
                <a:cs typeface="Times New Roman" panose="02020603050405020304" pitchFamily="18" charset="0"/>
              </a:endParaRPr>
            </a:p>
          </p:txBody>
        </p:sp>
        <p:sp>
          <p:nvSpPr>
            <p:cNvPr id="10301" name="Прямоугольник 18"/>
            <p:cNvSpPr>
              <a:spLocks noChangeArrowheads="1"/>
            </p:cNvSpPr>
            <p:nvPr/>
          </p:nvSpPr>
          <p:spPr bwMode="auto">
            <a:xfrm>
              <a:off x="2072182" y="6694634"/>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2</a:t>
              </a:r>
              <a:endParaRPr lang="ru-RU" altLang="ru-RU" b="1">
                <a:latin typeface="Times New Roman" panose="02020603050405020304" pitchFamily="18" charset="0"/>
                <a:cs typeface="Times New Roman" panose="02020603050405020304" pitchFamily="18" charset="0"/>
              </a:endParaRPr>
            </a:p>
          </p:txBody>
        </p:sp>
        <p:sp>
          <p:nvSpPr>
            <p:cNvPr id="10302" name="Прямоугольник 19"/>
            <p:cNvSpPr>
              <a:spLocks noChangeArrowheads="1"/>
            </p:cNvSpPr>
            <p:nvPr/>
          </p:nvSpPr>
          <p:spPr bwMode="auto">
            <a:xfrm>
              <a:off x="2490320" y="6694634"/>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3</a:t>
              </a:r>
              <a:endParaRPr lang="ru-RU" altLang="ru-RU" b="1">
                <a:latin typeface="Times New Roman" panose="02020603050405020304" pitchFamily="18" charset="0"/>
                <a:cs typeface="Times New Roman" panose="02020603050405020304" pitchFamily="18" charset="0"/>
              </a:endParaRPr>
            </a:p>
          </p:txBody>
        </p:sp>
        <p:sp>
          <p:nvSpPr>
            <p:cNvPr id="10303" name="Прямоугольник 20"/>
            <p:cNvSpPr>
              <a:spLocks noChangeArrowheads="1"/>
            </p:cNvSpPr>
            <p:nvPr/>
          </p:nvSpPr>
          <p:spPr bwMode="auto">
            <a:xfrm>
              <a:off x="2988161" y="6696925"/>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4</a:t>
              </a:r>
              <a:endParaRPr lang="ru-RU" altLang="ru-RU" b="1">
                <a:latin typeface="Times New Roman" panose="02020603050405020304" pitchFamily="18" charset="0"/>
                <a:cs typeface="Times New Roman" panose="02020603050405020304" pitchFamily="18" charset="0"/>
              </a:endParaRPr>
            </a:p>
          </p:txBody>
        </p:sp>
        <p:sp>
          <p:nvSpPr>
            <p:cNvPr id="10304" name="Прямоугольник 21"/>
            <p:cNvSpPr>
              <a:spLocks noChangeArrowheads="1"/>
            </p:cNvSpPr>
            <p:nvPr/>
          </p:nvSpPr>
          <p:spPr bwMode="auto">
            <a:xfrm>
              <a:off x="3422038" y="6701705"/>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5</a:t>
              </a:r>
              <a:endParaRPr lang="ru-RU" altLang="ru-RU" b="1">
                <a:latin typeface="Times New Roman" panose="02020603050405020304" pitchFamily="18" charset="0"/>
                <a:cs typeface="Times New Roman" panose="02020603050405020304" pitchFamily="18" charset="0"/>
              </a:endParaRPr>
            </a:p>
          </p:txBody>
        </p:sp>
        <p:sp>
          <p:nvSpPr>
            <p:cNvPr id="10305" name="Прямоугольник 22"/>
            <p:cNvSpPr>
              <a:spLocks noChangeArrowheads="1"/>
            </p:cNvSpPr>
            <p:nvPr/>
          </p:nvSpPr>
          <p:spPr bwMode="auto">
            <a:xfrm>
              <a:off x="3826618" y="6701705"/>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6</a:t>
              </a:r>
              <a:endParaRPr lang="ru-RU" altLang="ru-RU" b="1">
                <a:latin typeface="Times New Roman" panose="02020603050405020304" pitchFamily="18" charset="0"/>
                <a:cs typeface="Times New Roman" panose="02020603050405020304" pitchFamily="18" charset="0"/>
              </a:endParaRPr>
            </a:p>
          </p:txBody>
        </p:sp>
        <p:sp>
          <p:nvSpPr>
            <p:cNvPr id="10306" name="Прямоугольник 23"/>
            <p:cNvSpPr>
              <a:spLocks noChangeArrowheads="1"/>
            </p:cNvSpPr>
            <p:nvPr/>
          </p:nvSpPr>
          <p:spPr bwMode="auto">
            <a:xfrm>
              <a:off x="4249367" y="6704061"/>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7</a:t>
              </a:r>
              <a:endParaRPr lang="ru-RU" altLang="ru-RU" b="1">
                <a:latin typeface="Times New Roman" panose="02020603050405020304" pitchFamily="18" charset="0"/>
                <a:cs typeface="Times New Roman" panose="02020603050405020304" pitchFamily="18" charset="0"/>
              </a:endParaRPr>
            </a:p>
          </p:txBody>
        </p:sp>
        <p:sp>
          <p:nvSpPr>
            <p:cNvPr id="10307" name="Прямоугольник 28"/>
            <p:cNvSpPr>
              <a:spLocks noChangeArrowheads="1"/>
            </p:cNvSpPr>
            <p:nvPr/>
          </p:nvSpPr>
          <p:spPr bwMode="auto">
            <a:xfrm>
              <a:off x="917773" y="6062112"/>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1</a:t>
              </a:r>
              <a:endParaRPr lang="ru-RU" altLang="ru-RU" b="1">
                <a:latin typeface="Times New Roman" panose="02020603050405020304" pitchFamily="18" charset="0"/>
                <a:cs typeface="Times New Roman" panose="02020603050405020304" pitchFamily="18" charset="0"/>
              </a:endParaRPr>
            </a:p>
          </p:txBody>
        </p:sp>
        <p:sp>
          <p:nvSpPr>
            <p:cNvPr id="10308" name="Прямоугольник 29"/>
            <p:cNvSpPr>
              <a:spLocks noChangeArrowheads="1"/>
            </p:cNvSpPr>
            <p:nvPr/>
          </p:nvSpPr>
          <p:spPr bwMode="auto">
            <a:xfrm>
              <a:off x="917773" y="5692780"/>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2</a:t>
              </a:r>
              <a:endParaRPr lang="ru-RU" altLang="ru-RU" b="1">
                <a:latin typeface="Times New Roman" panose="02020603050405020304" pitchFamily="18" charset="0"/>
                <a:cs typeface="Times New Roman" panose="02020603050405020304" pitchFamily="18" charset="0"/>
              </a:endParaRPr>
            </a:p>
          </p:txBody>
        </p:sp>
        <p:sp>
          <p:nvSpPr>
            <p:cNvPr id="10309" name="Прямоугольник 30"/>
            <p:cNvSpPr>
              <a:spLocks noChangeArrowheads="1"/>
            </p:cNvSpPr>
            <p:nvPr/>
          </p:nvSpPr>
          <p:spPr bwMode="auto">
            <a:xfrm>
              <a:off x="917773" y="5285740"/>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3</a:t>
              </a:r>
              <a:endParaRPr lang="ru-RU" altLang="ru-RU" b="1">
                <a:latin typeface="Times New Roman" panose="02020603050405020304" pitchFamily="18" charset="0"/>
                <a:cs typeface="Times New Roman" panose="02020603050405020304" pitchFamily="18" charset="0"/>
              </a:endParaRPr>
            </a:p>
          </p:txBody>
        </p:sp>
        <p:sp>
          <p:nvSpPr>
            <p:cNvPr id="10310" name="Прямоугольник 31"/>
            <p:cNvSpPr>
              <a:spLocks noChangeArrowheads="1"/>
            </p:cNvSpPr>
            <p:nvPr/>
          </p:nvSpPr>
          <p:spPr bwMode="auto">
            <a:xfrm>
              <a:off x="917773" y="4852694"/>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4</a:t>
              </a:r>
              <a:endParaRPr lang="ru-RU" altLang="ru-RU" b="1">
                <a:latin typeface="Times New Roman" panose="02020603050405020304" pitchFamily="18" charset="0"/>
                <a:cs typeface="Times New Roman" panose="02020603050405020304" pitchFamily="18" charset="0"/>
              </a:endParaRPr>
            </a:p>
          </p:txBody>
        </p:sp>
        <p:sp>
          <p:nvSpPr>
            <p:cNvPr id="10311" name="Прямоугольник 32"/>
            <p:cNvSpPr>
              <a:spLocks noChangeArrowheads="1"/>
            </p:cNvSpPr>
            <p:nvPr/>
          </p:nvSpPr>
          <p:spPr bwMode="auto">
            <a:xfrm>
              <a:off x="917773" y="4445654"/>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5</a:t>
              </a:r>
              <a:endParaRPr lang="ru-RU" altLang="ru-RU" b="1">
                <a:latin typeface="Times New Roman" panose="02020603050405020304" pitchFamily="18" charset="0"/>
                <a:cs typeface="Times New Roman" panose="02020603050405020304" pitchFamily="18" charset="0"/>
              </a:endParaRPr>
            </a:p>
          </p:txBody>
        </p:sp>
        <p:sp>
          <p:nvSpPr>
            <p:cNvPr id="10312" name="Прямоугольник 33"/>
            <p:cNvSpPr>
              <a:spLocks noChangeArrowheads="1"/>
            </p:cNvSpPr>
            <p:nvPr/>
          </p:nvSpPr>
          <p:spPr bwMode="auto">
            <a:xfrm>
              <a:off x="917773" y="3996290"/>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uz-Cyrl-UZ" altLang="ru-RU" b="1">
                  <a:latin typeface="Times New Roman" panose="02020603050405020304" pitchFamily="18" charset="0"/>
                  <a:cs typeface="Times New Roman" panose="02020603050405020304" pitchFamily="18" charset="0"/>
                </a:rPr>
                <a:t>6</a:t>
              </a:r>
              <a:endParaRPr lang="ru-RU" altLang="ru-RU" b="1">
                <a:latin typeface="Times New Roman" panose="02020603050405020304" pitchFamily="18" charset="0"/>
                <a:cs typeface="Times New Roman" panose="02020603050405020304" pitchFamily="18" charset="0"/>
              </a:endParaRPr>
            </a:p>
          </p:txBody>
        </p:sp>
        <p:cxnSp>
          <p:nvCxnSpPr>
            <p:cNvPr id="36" name="Прямая соединительная линия 35"/>
            <p:cNvCxnSpPr/>
            <p:nvPr/>
          </p:nvCxnSpPr>
          <p:spPr>
            <a:xfrm>
              <a:off x="1236810" y="4209726"/>
              <a:ext cx="2758631" cy="2520789"/>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38" name="Прямая соединительная линия 37"/>
            <p:cNvCxnSpPr/>
            <p:nvPr/>
          </p:nvCxnSpPr>
          <p:spPr>
            <a:xfrm>
              <a:off x="1239984" y="4227187"/>
              <a:ext cx="1530104" cy="2750962"/>
            </a:xfrm>
            <a:prstGeom prst="line">
              <a:avLst/>
            </a:prstGeom>
            <a:ln w="19050">
              <a:solidFill>
                <a:srgbClr val="E32970"/>
              </a:solidFill>
            </a:ln>
          </p:spPr>
          <p:style>
            <a:lnRef idx="1">
              <a:schemeClr val="accent1"/>
            </a:lnRef>
            <a:fillRef idx="0">
              <a:schemeClr val="accent1"/>
            </a:fillRef>
            <a:effectRef idx="0">
              <a:schemeClr val="accent1"/>
            </a:effectRef>
            <a:fontRef idx="minor">
              <a:schemeClr val="tx1"/>
            </a:fontRef>
          </p:style>
        </p:cxnSp>
        <p:sp>
          <p:nvSpPr>
            <p:cNvPr id="10315" name="Прямоугольник 42"/>
            <p:cNvSpPr>
              <a:spLocks noChangeArrowheads="1"/>
            </p:cNvSpPr>
            <p:nvPr/>
          </p:nvSpPr>
          <p:spPr bwMode="auto">
            <a:xfrm>
              <a:off x="1054990" y="3433488"/>
              <a:ext cx="325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b="1">
                  <a:latin typeface="Times New Roman" panose="02020603050405020304" pitchFamily="18" charset="0"/>
                  <a:cs typeface="Times New Roman" panose="02020603050405020304" pitchFamily="18" charset="0"/>
                </a:rPr>
                <a:t>P</a:t>
              </a:r>
              <a:endParaRPr lang="ru-RU" altLang="ru-RU" b="1">
                <a:latin typeface="Times New Roman" panose="02020603050405020304" pitchFamily="18" charset="0"/>
                <a:cs typeface="Times New Roman" panose="02020603050405020304" pitchFamily="18" charset="0"/>
              </a:endParaRPr>
            </a:p>
          </p:txBody>
        </p:sp>
        <p:sp>
          <p:nvSpPr>
            <p:cNvPr id="10316" name="Прямоугольник 43"/>
            <p:cNvSpPr>
              <a:spLocks noChangeArrowheads="1"/>
            </p:cNvSpPr>
            <p:nvPr/>
          </p:nvSpPr>
          <p:spPr bwMode="auto">
            <a:xfrm>
              <a:off x="5815286" y="6554347"/>
              <a:ext cx="36420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b="1">
                  <a:latin typeface="Times New Roman" panose="02020603050405020304" pitchFamily="18" charset="0"/>
                  <a:cs typeface="Times New Roman" panose="02020603050405020304" pitchFamily="18" charset="0"/>
                </a:rPr>
                <a:t>Q</a:t>
              </a:r>
              <a:endParaRPr lang="ru-RU" altLang="ru-RU" b="1">
                <a:latin typeface="Times New Roman" panose="02020603050405020304" pitchFamily="18" charset="0"/>
                <a:cs typeface="Times New Roman" panose="02020603050405020304" pitchFamily="18" charset="0"/>
              </a:endParaRPr>
            </a:p>
          </p:txBody>
        </p:sp>
        <p:sp>
          <p:nvSpPr>
            <p:cNvPr id="10317" name="Прямоугольник 46"/>
            <p:cNvSpPr>
              <a:spLocks noChangeArrowheads="1"/>
            </p:cNvSpPr>
            <p:nvPr/>
          </p:nvSpPr>
          <p:spPr bwMode="auto">
            <a:xfrm>
              <a:off x="3545494" y="6093194"/>
              <a:ext cx="74411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1600" b="1">
                  <a:latin typeface="Times New Roman" panose="02020603050405020304" pitchFamily="18" charset="0"/>
                  <a:cs typeface="Times New Roman" panose="02020603050405020304" pitchFamily="18" charset="0"/>
                </a:rPr>
                <a:t>AR=D</a:t>
              </a:r>
              <a:endParaRPr lang="ru-RU" altLang="ru-RU" sz="1600" b="1">
                <a:latin typeface="Times New Roman" panose="02020603050405020304" pitchFamily="18" charset="0"/>
                <a:cs typeface="Times New Roman" panose="02020603050405020304" pitchFamily="18" charset="0"/>
              </a:endParaRPr>
            </a:p>
          </p:txBody>
        </p:sp>
        <p:sp>
          <p:nvSpPr>
            <p:cNvPr id="10318" name="Прямоугольник 47"/>
            <p:cNvSpPr>
              <a:spLocks noChangeArrowheads="1"/>
            </p:cNvSpPr>
            <p:nvPr/>
          </p:nvSpPr>
          <p:spPr bwMode="auto">
            <a:xfrm>
              <a:off x="1862501" y="6056034"/>
              <a:ext cx="52610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1600" b="1">
                  <a:latin typeface="Times New Roman" panose="02020603050405020304" pitchFamily="18" charset="0"/>
                  <a:cs typeface="Times New Roman" panose="02020603050405020304" pitchFamily="18" charset="0"/>
                </a:rPr>
                <a:t>MR</a:t>
              </a:r>
              <a:endParaRPr lang="ru-RU" altLang="ru-RU" sz="1600" b="1">
                <a:latin typeface="Times New Roman" panose="02020603050405020304" pitchFamily="18" charset="0"/>
                <a:cs typeface="Times New Roman" panose="02020603050405020304" pitchFamily="18" charset="0"/>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2"/>
          <a:srcRect/>
          <a:tile tx="0" ty="0" sx="100000" sy="100000" flip="none" algn="tl"/>
        </a:blipFill>
        <a:effectLst/>
      </p:bgPr>
    </p:bg>
    <p:spTree>
      <p:nvGrpSpPr>
        <p:cNvPr id="1" name=""/>
        <p:cNvGrpSpPr/>
        <p:nvPr/>
      </p:nvGrpSpPr>
      <p:grpSpPr>
        <a:xfrm>
          <a:off x="0" y="0"/>
          <a:ext cx="0" cy="0"/>
          <a:chOff x="0" y="0"/>
          <a:chExt cx="0" cy="0"/>
        </a:xfrm>
      </p:grpSpPr>
      <p:sp>
        <p:nvSpPr>
          <p:cNvPr id="3" name="Равнобедренный треугольник 2"/>
          <p:cNvSpPr/>
          <p:nvPr/>
        </p:nvSpPr>
        <p:spPr>
          <a:xfrm rot="5400000">
            <a:off x="2540000" y="3719513"/>
            <a:ext cx="984250" cy="869950"/>
          </a:xfrm>
          <a:prstGeom prst="triangle">
            <a:avLst>
              <a:gd name="adj" fmla="val 69533"/>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49" name="Равнобедренный треугольник 48"/>
          <p:cNvSpPr/>
          <p:nvPr/>
        </p:nvSpPr>
        <p:spPr>
          <a:xfrm rot="16200000">
            <a:off x="3426619" y="4123532"/>
            <a:ext cx="909637" cy="838200"/>
          </a:xfrm>
          <a:prstGeom prst="triangle">
            <a:avLst>
              <a:gd name="adj" fmla="val 69533"/>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1096706" name="Rectangle 2"/>
          <p:cNvSpPr>
            <a:spLocks noGrp="1" noChangeArrowheads="1"/>
          </p:cNvSpPr>
          <p:nvPr>
            <p:ph type="title"/>
          </p:nvPr>
        </p:nvSpPr>
        <p:spPr>
          <a:xfrm>
            <a:off x="779463" y="328613"/>
            <a:ext cx="7916862" cy="1982787"/>
          </a:xfrm>
        </p:spPr>
        <p:txBody>
          <a:bodyPr rtlCol="0">
            <a:normAutofit fontScale="90000"/>
          </a:bodyPr>
          <a:lstStyle/>
          <a:p>
            <a:pPr algn="ctr" eaLnBrk="1" fontAlgn="auto" hangingPunct="1">
              <a:spcAft>
                <a:spcPts val="0"/>
              </a:spcAft>
              <a:defRPr/>
            </a:pPr>
            <a:r>
              <a:rPr lang="en-US" sz="2800" dirty="0" smtClean="0">
                <a:latin typeface="Times New Roman" panose="02020603050405020304" pitchFamily="18" charset="0"/>
                <a:cs typeface="Times New Roman" panose="02020603050405020304" pitchFamily="18" charset="0"/>
              </a:rPr>
              <a:t>М</a:t>
            </a:r>
            <a:r>
              <a:rPr lang="ru-RU" sz="2800" dirty="0" err="1" smtClean="0">
                <a:latin typeface="Times New Roman" panose="02020603050405020304" pitchFamily="18" charset="0"/>
                <a:cs typeface="Times New Roman" panose="02020603050405020304" pitchFamily="18" charset="0"/>
              </a:rPr>
              <a:t>онополист</a:t>
            </a:r>
            <a:r>
              <a:rPr lang="ru-RU"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ҳ</a:t>
            </a:r>
            <a:r>
              <a:rPr lang="ru-RU" sz="2800" dirty="0" err="1" smtClean="0">
                <a:latin typeface="Times New Roman" panose="02020603050405020304" pitchFamily="18" charset="0"/>
                <a:cs typeface="Times New Roman" panose="02020603050405020304" pitchFamily="18" charset="0"/>
              </a:rPr>
              <a:t>ам</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ра</a:t>
            </a:r>
            <a:r>
              <a:rPr lang="en-US" sz="2800" dirty="0" smtClean="0">
                <a:latin typeface="Times New Roman" panose="02020603050405020304" pitchFamily="18" charset="0"/>
                <a:cs typeface="Times New Roman" panose="02020603050405020304" pitchFamily="18" charset="0"/>
              </a:rPr>
              <a:t>қ</a:t>
            </a:r>
            <a:r>
              <a:rPr lang="ru-RU" sz="2800" dirty="0" err="1" smtClean="0">
                <a:latin typeface="Times New Roman" panose="02020603050405020304" pitchFamily="18" charset="0"/>
                <a:cs typeface="Times New Roman" panose="02020603050405020304" pitchFamily="18" charset="0"/>
              </a:rPr>
              <a:t>обатлашган</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бозордаги</a:t>
            </a:r>
            <a:r>
              <a:rPr lang="ru-RU" sz="2800" dirty="0" smtClean="0">
                <a:latin typeface="Times New Roman" panose="02020603050405020304" pitchFamily="18" charset="0"/>
                <a:cs typeface="Times New Roman" panose="02020603050405020304" pitchFamily="18" charset="0"/>
              </a:rPr>
              <a:t> фирма </a:t>
            </a:r>
            <a:r>
              <a:rPr lang="ru-RU" sz="2800" dirty="0" err="1" smtClean="0">
                <a:latin typeface="Times New Roman" panose="02020603050405020304" pitchFamily="18" charset="0"/>
                <a:cs typeface="Times New Roman" panose="02020603050405020304" pitchFamily="18" charset="0"/>
              </a:rPr>
              <a:t>каби</a:t>
            </a:r>
            <a:r>
              <a:rPr lang="ru-RU" sz="2800" dirty="0" smtClean="0">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чекли</a:t>
            </a:r>
            <a:r>
              <a:rPr lang="ru-RU" sz="2800" b="1" dirty="0" smtClean="0">
                <a:solidFill>
                  <a:srgbClr val="7030A0"/>
                </a:solidFill>
                <a:latin typeface="Times New Roman" panose="02020603050405020304" pitchFamily="18" charset="0"/>
                <a:cs typeface="Times New Roman" panose="02020603050405020304" pitchFamily="18" charset="0"/>
              </a:rPr>
              <a:t> </a:t>
            </a:r>
            <a:r>
              <a:rPr lang="uz-Cyrl-UZ" sz="2800" b="1" dirty="0" smtClean="0">
                <a:solidFill>
                  <a:srgbClr val="7030A0"/>
                </a:solidFill>
                <a:latin typeface="Times New Roman" panose="02020603050405020304" pitchFamily="18" charset="0"/>
                <a:cs typeface="Times New Roman" panose="02020603050405020304" pitchFamily="18" charset="0"/>
              </a:rPr>
              <a:t>х</a:t>
            </a:r>
            <a:r>
              <a:rPr lang="ru-RU" sz="2800" b="1" dirty="0" smtClean="0">
                <a:solidFill>
                  <a:srgbClr val="7030A0"/>
                </a:solidFill>
                <a:latin typeface="Times New Roman" panose="02020603050405020304" pitchFamily="18" charset="0"/>
                <a:cs typeface="Times New Roman" panose="02020603050405020304" pitchFamily="18" charset="0"/>
              </a:rPr>
              <a:t>ара</a:t>
            </a:r>
            <a:r>
              <a:rPr lang="en-US" sz="2800" b="1" dirty="0" smtClean="0">
                <a:solidFill>
                  <a:srgbClr val="7030A0"/>
                </a:solidFill>
                <a:latin typeface="Times New Roman" panose="02020603050405020304" pitchFamily="18" charset="0"/>
                <a:cs typeface="Times New Roman" panose="02020603050405020304" pitchFamily="18" charset="0"/>
              </a:rPr>
              <a:t>ж</a:t>
            </a:r>
            <a:r>
              <a:rPr lang="ru-RU" sz="2800" b="1" dirty="0" err="1" smtClean="0">
                <a:solidFill>
                  <a:srgbClr val="7030A0"/>
                </a:solidFill>
                <a:latin typeface="Times New Roman" panose="02020603050405020304" pitchFamily="18" charset="0"/>
                <a:cs typeface="Times New Roman" panose="02020603050405020304" pitchFamily="18" charset="0"/>
              </a:rPr>
              <a:t>ат</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билан</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чекли</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даромадни</a:t>
            </a:r>
            <a:r>
              <a:rPr lang="ru-RU" sz="2800" b="1" dirty="0" smtClean="0">
                <a:solidFill>
                  <a:srgbClr val="7030A0"/>
                </a:solidFill>
                <a:latin typeface="Times New Roman" panose="02020603050405020304" pitchFamily="18" charset="0"/>
                <a:cs typeface="Times New Roman" panose="02020603050405020304" pitchFamily="18" charset="0"/>
              </a:rPr>
              <a:t> </a:t>
            </a:r>
            <a:r>
              <a:rPr lang="ru-RU" sz="2800" b="1" dirty="0" err="1" smtClean="0">
                <a:solidFill>
                  <a:srgbClr val="7030A0"/>
                </a:solidFill>
                <a:latin typeface="Times New Roman" panose="02020603050405020304" pitchFamily="18" charset="0"/>
                <a:cs typeface="Times New Roman" panose="02020603050405020304" pitchFamily="18" charset="0"/>
              </a:rPr>
              <a:t>тенглигини</a:t>
            </a:r>
            <a:r>
              <a:rPr lang="ru-RU" sz="2800" dirty="0" smtClean="0">
                <a:solidFill>
                  <a:srgbClr val="7030A0"/>
                </a:solidFill>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таъминлайдиган</a:t>
            </a:r>
            <a:r>
              <a:rPr lang="ru-RU" sz="2800" dirty="0" smtClean="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ҳ</a:t>
            </a:r>
            <a:r>
              <a:rPr lang="ru-RU" sz="2800" dirty="0" err="1" smtClean="0">
                <a:latin typeface="Times New Roman" panose="02020603050405020304" pitchFamily="18" charset="0"/>
                <a:cs typeface="Times New Roman" panose="02020603050405020304" pitchFamily="18" charset="0"/>
              </a:rPr>
              <a:t>ажмда</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ма</a:t>
            </a:r>
            <a:r>
              <a:rPr lang="en-US" sz="2800" dirty="0" smtClean="0">
                <a:latin typeface="Times New Roman" panose="02020603050405020304" pitchFamily="18" charset="0"/>
                <a:cs typeface="Times New Roman" panose="02020603050405020304" pitchFamily="18" charset="0"/>
              </a:rPr>
              <a:t>ҳ</a:t>
            </a:r>
            <a:r>
              <a:rPr lang="ru-RU" sz="2800" dirty="0" err="1" smtClean="0">
                <a:latin typeface="Times New Roman" panose="02020603050405020304" pitchFamily="18" charset="0"/>
                <a:cs typeface="Times New Roman" panose="02020603050405020304" pitchFamily="18" charset="0"/>
              </a:rPr>
              <a:t>сулот</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ишлаб</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чи</a:t>
            </a:r>
            <a:r>
              <a:rPr lang="en-US" sz="2800" dirty="0" smtClean="0">
                <a:latin typeface="Times New Roman" panose="02020603050405020304" pitchFamily="18" charset="0"/>
                <a:cs typeface="Times New Roman" panose="02020603050405020304" pitchFamily="18" charset="0"/>
              </a:rPr>
              <a:t>қ</a:t>
            </a:r>
            <a:r>
              <a:rPr lang="ru-RU" sz="2800" dirty="0" err="1" smtClean="0">
                <a:latin typeface="Times New Roman" panose="02020603050405020304" pitchFamily="18" charset="0"/>
                <a:cs typeface="Times New Roman" panose="02020603050405020304" pitchFamily="18" charset="0"/>
              </a:rPr>
              <a:t>арсагина</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максимал</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фойда</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олиши</a:t>
            </a:r>
            <a:r>
              <a:rPr lang="ru-RU" sz="2800" dirty="0" smtClean="0">
                <a:latin typeface="Times New Roman" panose="02020603050405020304" pitchFamily="18" charset="0"/>
                <a:cs typeface="Times New Roman" panose="02020603050405020304" pitchFamily="18" charset="0"/>
              </a:rPr>
              <a:t> </a:t>
            </a:r>
            <a:r>
              <a:rPr lang="ru-RU" sz="2800" dirty="0" err="1" smtClean="0">
                <a:latin typeface="Times New Roman" panose="02020603050405020304" pitchFamily="18" charset="0"/>
                <a:cs typeface="Times New Roman" panose="02020603050405020304" pitchFamily="18" charset="0"/>
              </a:rPr>
              <a:t>мумкин</a:t>
            </a:r>
            <a:r>
              <a:rPr lang="en-US" sz="2800" dirty="0" smtClean="0">
                <a:latin typeface="Times New Roman" panose="02020603050405020304" pitchFamily="18" charset="0"/>
                <a:cs typeface="Times New Roman" panose="02020603050405020304" pitchFamily="18" charset="0"/>
              </a:rPr>
              <a:t>!</a:t>
            </a:r>
            <a:r>
              <a:rPr lang="ru-RU" sz="2800" dirty="0" smtClean="0">
                <a:latin typeface="Times New Roman" panose="02020603050405020304" pitchFamily="18" charset="0"/>
                <a:cs typeface="Times New Roman" panose="02020603050405020304" pitchFamily="18" charset="0"/>
              </a:rPr>
              <a:t> </a:t>
            </a:r>
          </a:p>
        </p:txBody>
      </p:sp>
      <p:sp>
        <p:nvSpPr>
          <p:cNvPr id="11269" name="Номер слайда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BAE7C91-0F20-4FD2-83C7-0EAA70F84BB8}" type="slidenum">
              <a:rPr lang="ru-RU" altLang="ru-RU" smtClean="0">
                <a:latin typeface="Times New Roman" panose="02020603050405020304" pitchFamily="18" charset="0"/>
              </a:rPr>
              <a:pPr fontAlgn="base">
                <a:spcBef>
                  <a:spcPct val="0"/>
                </a:spcBef>
                <a:spcAft>
                  <a:spcPct val="0"/>
                </a:spcAft>
              </a:pPr>
              <a:t>8</a:t>
            </a:fld>
            <a:endParaRPr lang="ru-RU" altLang="ru-RU" smtClean="0">
              <a:latin typeface="Times New Roman" panose="02020603050405020304" pitchFamily="18" charset="0"/>
            </a:endParaRPr>
          </a:p>
        </p:txBody>
      </p:sp>
      <p:sp>
        <p:nvSpPr>
          <p:cNvPr id="11270" name="Rectangle 47"/>
          <p:cNvSpPr>
            <a:spLocks noChangeArrowheads="1"/>
          </p:cNvSpPr>
          <p:nvPr/>
        </p:nvSpPr>
        <p:spPr bwMode="auto">
          <a:xfrm>
            <a:off x="2311400" y="4370388"/>
            <a:ext cx="295275"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Garamond" panose="02020404030301010803" pitchFamily="18" charset="0"/>
              </a:rPr>
              <a:t>F</a:t>
            </a:r>
            <a:endParaRPr lang="ru-RU" altLang="ru-RU" sz="2000">
              <a:latin typeface="Garamond" panose="02020404030301010803" pitchFamily="18" charset="0"/>
            </a:endParaRPr>
          </a:p>
        </p:txBody>
      </p:sp>
      <p:sp>
        <p:nvSpPr>
          <p:cNvPr id="11271" name="Line 50"/>
          <p:cNvSpPr>
            <a:spLocks noChangeShapeType="1"/>
          </p:cNvSpPr>
          <p:nvPr/>
        </p:nvSpPr>
        <p:spPr bwMode="auto">
          <a:xfrm>
            <a:off x="1470025" y="2387600"/>
            <a:ext cx="1588" cy="3689350"/>
          </a:xfrm>
          <a:prstGeom prst="line">
            <a:avLst/>
          </a:prstGeom>
          <a:noFill/>
          <a:ln w="31750">
            <a:solidFill>
              <a:srgbClr val="000000"/>
            </a:solidFill>
            <a:round/>
            <a:headEnd type="triangl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11272" name="Line 51"/>
          <p:cNvSpPr>
            <a:spLocks noChangeShapeType="1"/>
          </p:cNvSpPr>
          <p:nvPr/>
        </p:nvSpPr>
        <p:spPr bwMode="auto">
          <a:xfrm>
            <a:off x="1339850" y="6003925"/>
            <a:ext cx="7029450" cy="0"/>
          </a:xfrm>
          <a:prstGeom prst="line">
            <a:avLst/>
          </a:prstGeom>
          <a:noFill/>
          <a:ln w="31750">
            <a:solidFill>
              <a:srgbClr val="000000"/>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ru-RU"/>
          </a:p>
        </p:txBody>
      </p:sp>
      <p:sp>
        <p:nvSpPr>
          <p:cNvPr id="11273" name="Line 52"/>
          <p:cNvSpPr>
            <a:spLocks noChangeShapeType="1"/>
          </p:cNvSpPr>
          <p:nvPr/>
        </p:nvSpPr>
        <p:spPr bwMode="auto">
          <a:xfrm>
            <a:off x="1457325" y="2717800"/>
            <a:ext cx="4079875" cy="3286125"/>
          </a:xfrm>
          <a:prstGeom prst="line">
            <a:avLst/>
          </a:prstGeom>
          <a:noFill/>
          <a:ln w="38100">
            <a:solidFill>
              <a:srgbClr val="7030A0"/>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11274" name="Line 53"/>
          <p:cNvSpPr>
            <a:spLocks noChangeShapeType="1"/>
          </p:cNvSpPr>
          <p:nvPr/>
        </p:nvSpPr>
        <p:spPr bwMode="auto">
          <a:xfrm>
            <a:off x="1476375" y="2717800"/>
            <a:ext cx="5573713" cy="2795588"/>
          </a:xfrm>
          <a:prstGeom prst="line">
            <a:avLst/>
          </a:prstGeom>
          <a:noFill/>
          <a:ln w="38100">
            <a:solidFill>
              <a:schemeClr val="hlink"/>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11275" name="Line 54"/>
          <p:cNvSpPr>
            <a:spLocks noChangeShapeType="1"/>
          </p:cNvSpPr>
          <p:nvPr/>
        </p:nvSpPr>
        <p:spPr bwMode="auto">
          <a:xfrm flipV="1">
            <a:off x="1865313" y="3665538"/>
            <a:ext cx="3854450" cy="1211262"/>
          </a:xfrm>
          <a:prstGeom prst="line">
            <a:avLst/>
          </a:prstGeom>
          <a:noFill/>
          <a:ln w="25400">
            <a:solidFill>
              <a:srgbClr val="FF0D13"/>
            </a:solidFill>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11276" name="Line 55"/>
          <p:cNvSpPr>
            <a:spLocks noChangeShapeType="1"/>
          </p:cNvSpPr>
          <p:nvPr/>
        </p:nvSpPr>
        <p:spPr bwMode="auto">
          <a:xfrm>
            <a:off x="1477963" y="3257550"/>
            <a:ext cx="1119187" cy="38100"/>
          </a:xfrm>
          <a:prstGeom prst="line">
            <a:avLst/>
          </a:prstGeom>
          <a:noFill/>
          <a:ln w="12700">
            <a:solidFill>
              <a:srgbClr val="000000"/>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11277" name="Line 56"/>
          <p:cNvSpPr>
            <a:spLocks noChangeShapeType="1"/>
          </p:cNvSpPr>
          <p:nvPr/>
        </p:nvSpPr>
        <p:spPr bwMode="auto">
          <a:xfrm>
            <a:off x="2593975" y="3294063"/>
            <a:ext cx="1588" cy="2728912"/>
          </a:xfrm>
          <a:prstGeom prst="line">
            <a:avLst/>
          </a:prstGeom>
          <a:noFill/>
          <a:ln w="12700">
            <a:solidFill>
              <a:srgbClr val="000000"/>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12300" name="Line 57"/>
          <p:cNvSpPr>
            <a:spLocks noChangeShapeType="1"/>
          </p:cNvSpPr>
          <p:nvPr/>
        </p:nvSpPr>
        <p:spPr bwMode="auto">
          <a:xfrm>
            <a:off x="1476375" y="3748088"/>
            <a:ext cx="2019300" cy="4762"/>
          </a:xfrm>
          <a:prstGeom prst="line">
            <a:avLst/>
          </a:prstGeom>
          <a:ln w="12700">
            <a:headEnd type="none" w="sm" len="sm"/>
            <a:tailEnd type="none" w="sm" len="sm"/>
          </a:ln>
        </p:spPr>
        <p:style>
          <a:lnRef idx="1">
            <a:schemeClr val="accent3"/>
          </a:lnRef>
          <a:fillRef idx="0">
            <a:schemeClr val="accent3"/>
          </a:fillRef>
          <a:effectRef idx="0">
            <a:schemeClr val="accent3"/>
          </a:effectRef>
          <a:fontRef idx="minor">
            <a:schemeClr val="tx1"/>
          </a:fontRef>
        </p:style>
        <p:txBody>
          <a:bodyPr/>
          <a:lstStyle/>
          <a:p>
            <a:pPr>
              <a:defRPr/>
            </a:pPr>
            <a:endParaRPr lang="ru-RU"/>
          </a:p>
        </p:txBody>
      </p:sp>
      <p:sp>
        <p:nvSpPr>
          <p:cNvPr id="12301" name="Line 58"/>
          <p:cNvSpPr>
            <a:spLocks noChangeShapeType="1"/>
          </p:cNvSpPr>
          <p:nvPr/>
        </p:nvSpPr>
        <p:spPr bwMode="auto">
          <a:xfrm>
            <a:off x="3505200" y="3754438"/>
            <a:ext cx="1588" cy="2259012"/>
          </a:xfrm>
          <a:prstGeom prst="line">
            <a:avLst/>
          </a:prstGeom>
          <a:ln w="19050">
            <a:headEnd type="none" w="sm" len="sm"/>
            <a:tailEnd type="none" w="sm" len="sm"/>
          </a:ln>
        </p:spPr>
        <p:style>
          <a:lnRef idx="1">
            <a:schemeClr val="accent3"/>
          </a:lnRef>
          <a:fillRef idx="0">
            <a:schemeClr val="accent3"/>
          </a:fillRef>
          <a:effectRef idx="0">
            <a:schemeClr val="accent3"/>
          </a:effectRef>
          <a:fontRef idx="minor">
            <a:schemeClr val="tx1"/>
          </a:fontRef>
        </p:style>
        <p:txBody>
          <a:bodyPr/>
          <a:lstStyle/>
          <a:p>
            <a:pPr>
              <a:defRPr/>
            </a:pPr>
            <a:endParaRPr lang="ru-RU"/>
          </a:p>
        </p:txBody>
      </p:sp>
      <p:sp>
        <p:nvSpPr>
          <p:cNvPr id="11280" name="Line 59"/>
          <p:cNvSpPr>
            <a:spLocks noChangeShapeType="1"/>
          </p:cNvSpPr>
          <p:nvPr/>
        </p:nvSpPr>
        <p:spPr bwMode="auto">
          <a:xfrm>
            <a:off x="1468438" y="4092575"/>
            <a:ext cx="2867025" cy="3175"/>
          </a:xfrm>
          <a:prstGeom prst="line">
            <a:avLst/>
          </a:prstGeom>
          <a:noFill/>
          <a:ln w="6350">
            <a:solidFill>
              <a:srgbClr val="000000"/>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11281" name="Line 60"/>
          <p:cNvSpPr>
            <a:spLocks noChangeShapeType="1"/>
          </p:cNvSpPr>
          <p:nvPr/>
        </p:nvSpPr>
        <p:spPr bwMode="auto">
          <a:xfrm>
            <a:off x="4289425" y="4094163"/>
            <a:ext cx="1588" cy="1909762"/>
          </a:xfrm>
          <a:prstGeom prst="line">
            <a:avLst/>
          </a:prstGeom>
          <a:noFill/>
          <a:ln w="6350">
            <a:solidFill>
              <a:srgbClr val="000000"/>
            </a:solidFill>
            <a:prstDash val="sysDot"/>
            <a:round/>
            <a:headEnd type="none" w="sm" len="sm"/>
            <a:tailEnd type="none" w="sm" len="sm"/>
          </a:ln>
          <a:extLst>
            <a:ext uri="{909E8E84-426E-40DD-AFC4-6F175D3DCCD1}">
              <a14:hiddenFill xmlns:a14="http://schemas.microsoft.com/office/drawing/2010/main">
                <a:noFill/>
              </a14:hiddenFill>
            </a:ext>
          </a:extLst>
        </p:spPr>
        <p:txBody>
          <a:bodyPr/>
          <a:lstStyle/>
          <a:p>
            <a:endParaRPr lang="ru-RU"/>
          </a:p>
        </p:txBody>
      </p:sp>
      <p:sp>
        <p:nvSpPr>
          <p:cNvPr id="11282" name="Rectangle 61"/>
          <p:cNvSpPr>
            <a:spLocks noChangeArrowheads="1"/>
          </p:cNvSpPr>
          <p:nvPr/>
        </p:nvSpPr>
        <p:spPr bwMode="auto">
          <a:xfrm>
            <a:off x="968375" y="2325688"/>
            <a:ext cx="385763"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Garamond" panose="02020404030301010803" pitchFamily="18" charset="0"/>
              </a:rPr>
              <a:t>P</a:t>
            </a:r>
            <a:endParaRPr lang="ru-RU" altLang="ru-RU" sz="2000">
              <a:latin typeface="Garamond" panose="02020404030301010803" pitchFamily="18" charset="0"/>
            </a:endParaRPr>
          </a:p>
        </p:txBody>
      </p:sp>
      <p:sp>
        <p:nvSpPr>
          <p:cNvPr id="11283" name="Rectangle 62"/>
          <p:cNvSpPr>
            <a:spLocks noChangeArrowheads="1"/>
          </p:cNvSpPr>
          <p:nvPr/>
        </p:nvSpPr>
        <p:spPr bwMode="auto">
          <a:xfrm>
            <a:off x="965200" y="2994025"/>
            <a:ext cx="387350" cy="349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Garamond" panose="02020404030301010803" pitchFamily="18" charset="0"/>
              </a:rPr>
              <a:t>P</a:t>
            </a:r>
            <a:r>
              <a:rPr lang="en-US" altLang="ru-RU" sz="2000" baseline="-25000">
                <a:latin typeface="Garamond" panose="02020404030301010803" pitchFamily="18" charset="0"/>
              </a:rPr>
              <a:t>1</a:t>
            </a:r>
            <a:endParaRPr lang="ru-RU" altLang="ru-RU" sz="2000">
              <a:latin typeface="Garamond" panose="02020404030301010803" pitchFamily="18" charset="0"/>
            </a:endParaRPr>
          </a:p>
        </p:txBody>
      </p:sp>
      <p:sp>
        <p:nvSpPr>
          <p:cNvPr id="11284" name="Rectangle 63"/>
          <p:cNvSpPr>
            <a:spLocks noChangeArrowheads="1"/>
          </p:cNvSpPr>
          <p:nvPr/>
        </p:nvSpPr>
        <p:spPr bwMode="auto">
          <a:xfrm>
            <a:off x="968375" y="3522663"/>
            <a:ext cx="385763" cy="29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Garamond" panose="02020404030301010803" pitchFamily="18" charset="0"/>
              </a:rPr>
              <a:t>P</a:t>
            </a:r>
            <a:r>
              <a:rPr lang="en-US" altLang="ru-RU" sz="2000">
                <a:latin typeface="Garamond" panose="02020404030301010803" pitchFamily="18" charset="0"/>
              </a:rPr>
              <a:t>*</a:t>
            </a:r>
            <a:endParaRPr lang="ru-RU" altLang="ru-RU" sz="2000">
              <a:latin typeface="Garamond" panose="02020404030301010803" pitchFamily="18" charset="0"/>
            </a:endParaRPr>
          </a:p>
        </p:txBody>
      </p:sp>
      <p:sp>
        <p:nvSpPr>
          <p:cNvPr id="11285" name="Rectangle 64"/>
          <p:cNvSpPr>
            <a:spLocks noChangeArrowheads="1"/>
          </p:cNvSpPr>
          <p:nvPr/>
        </p:nvSpPr>
        <p:spPr bwMode="auto">
          <a:xfrm>
            <a:off x="2668588" y="3390900"/>
            <a:ext cx="303212"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Garamond" panose="02020404030301010803" pitchFamily="18" charset="0"/>
              </a:rPr>
              <a:t>K</a:t>
            </a:r>
            <a:endParaRPr lang="ru-RU" altLang="ru-RU" sz="2000">
              <a:latin typeface="Garamond" panose="02020404030301010803" pitchFamily="18" charset="0"/>
            </a:endParaRPr>
          </a:p>
        </p:txBody>
      </p:sp>
      <p:sp>
        <p:nvSpPr>
          <p:cNvPr id="11286" name="Rectangle 65"/>
          <p:cNvSpPr>
            <a:spLocks noChangeArrowheads="1"/>
          </p:cNvSpPr>
          <p:nvPr/>
        </p:nvSpPr>
        <p:spPr bwMode="auto">
          <a:xfrm>
            <a:off x="5581650" y="3306763"/>
            <a:ext cx="500063" cy="29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Garamond" panose="02020404030301010803" pitchFamily="18" charset="0"/>
              </a:rPr>
              <a:t>MC</a:t>
            </a:r>
            <a:endParaRPr lang="ru-RU" altLang="ru-RU" sz="2000">
              <a:latin typeface="Garamond" panose="02020404030301010803" pitchFamily="18" charset="0"/>
            </a:endParaRPr>
          </a:p>
        </p:txBody>
      </p:sp>
      <p:sp>
        <p:nvSpPr>
          <p:cNvPr id="11287" name="Rectangle 66"/>
          <p:cNvSpPr>
            <a:spLocks noChangeArrowheads="1"/>
          </p:cNvSpPr>
          <p:nvPr/>
        </p:nvSpPr>
        <p:spPr bwMode="auto">
          <a:xfrm>
            <a:off x="968375" y="3917950"/>
            <a:ext cx="3857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Garamond" panose="02020404030301010803" pitchFamily="18" charset="0"/>
              </a:rPr>
              <a:t>P</a:t>
            </a:r>
            <a:r>
              <a:rPr lang="en-US" altLang="ru-RU" sz="2000" baseline="-25000">
                <a:latin typeface="Garamond" panose="02020404030301010803" pitchFamily="18" charset="0"/>
              </a:rPr>
              <a:t>e</a:t>
            </a:r>
            <a:endParaRPr lang="ru-RU" altLang="ru-RU" sz="2000">
              <a:latin typeface="Garamond" panose="02020404030301010803" pitchFamily="18" charset="0"/>
            </a:endParaRPr>
          </a:p>
        </p:txBody>
      </p:sp>
      <p:sp>
        <p:nvSpPr>
          <p:cNvPr id="11288" name="Rectangle 67"/>
          <p:cNvSpPr>
            <a:spLocks noChangeArrowheads="1"/>
          </p:cNvSpPr>
          <p:nvPr/>
        </p:nvSpPr>
        <p:spPr bwMode="auto">
          <a:xfrm>
            <a:off x="3190875" y="4419600"/>
            <a:ext cx="304800"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Garamond" panose="02020404030301010803" pitchFamily="18" charset="0"/>
              </a:rPr>
              <a:t>M</a:t>
            </a:r>
            <a:endParaRPr lang="ru-RU" altLang="ru-RU" sz="2000">
              <a:latin typeface="Garamond" panose="02020404030301010803" pitchFamily="18" charset="0"/>
            </a:endParaRPr>
          </a:p>
        </p:txBody>
      </p:sp>
      <p:sp>
        <p:nvSpPr>
          <p:cNvPr id="11289" name="Rectangle 68"/>
          <p:cNvSpPr>
            <a:spLocks noChangeArrowheads="1"/>
          </p:cNvSpPr>
          <p:nvPr/>
        </p:nvSpPr>
        <p:spPr bwMode="auto">
          <a:xfrm>
            <a:off x="6483350" y="4829175"/>
            <a:ext cx="815975" cy="293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Times New Roman" panose="02020603050405020304" pitchFamily="18" charset="0"/>
                <a:cs typeface="Times New Roman" panose="02020603050405020304" pitchFamily="18" charset="0"/>
              </a:rPr>
              <a:t>D=AR</a:t>
            </a:r>
            <a:endParaRPr lang="ru-RU" altLang="ru-RU" sz="2000">
              <a:latin typeface="Times New Roman" panose="02020603050405020304" pitchFamily="18" charset="0"/>
              <a:cs typeface="Times New Roman" panose="02020603050405020304" pitchFamily="18" charset="0"/>
            </a:endParaRPr>
          </a:p>
        </p:txBody>
      </p:sp>
      <p:sp>
        <p:nvSpPr>
          <p:cNvPr id="11290" name="Rectangle 69"/>
          <p:cNvSpPr>
            <a:spLocks noChangeArrowheads="1"/>
          </p:cNvSpPr>
          <p:nvPr/>
        </p:nvSpPr>
        <p:spPr bwMode="auto">
          <a:xfrm>
            <a:off x="4329113" y="4751388"/>
            <a:ext cx="304800" cy="29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Garamond" panose="02020404030301010803" pitchFamily="18" charset="0"/>
              </a:rPr>
              <a:t>L</a:t>
            </a:r>
            <a:endParaRPr lang="ru-RU" altLang="ru-RU" sz="2000">
              <a:latin typeface="Garamond" panose="02020404030301010803" pitchFamily="18" charset="0"/>
            </a:endParaRPr>
          </a:p>
        </p:txBody>
      </p:sp>
      <p:sp>
        <p:nvSpPr>
          <p:cNvPr id="11291" name="Rectangle 70"/>
          <p:cNvSpPr>
            <a:spLocks noChangeArrowheads="1"/>
          </p:cNvSpPr>
          <p:nvPr/>
        </p:nvSpPr>
        <p:spPr bwMode="auto">
          <a:xfrm>
            <a:off x="5373688" y="5503863"/>
            <a:ext cx="481012" cy="2936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Garamond" panose="02020404030301010803" pitchFamily="18" charset="0"/>
              </a:rPr>
              <a:t>MR</a:t>
            </a:r>
            <a:endParaRPr lang="ru-RU" altLang="ru-RU" sz="2000">
              <a:latin typeface="Garamond" panose="02020404030301010803" pitchFamily="18" charset="0"/>
            </a:endParaRPr>
          </a:p>
        </p:txBody>
      </p:sp>
      <p:sp>
        <p:nvSpPr>
          <p:cNvPr id="11292" name="Rectangle 71"/>
          <p:cNvSpPr>
            <a:spLocks noChangeArrowheads="1"/>
          </p:cNvSpPr>
          <p:nvPr/>
        </p:nvSpPr>
        <p:spPr bwMode="auto">
          <a:xfrm>
            <a:off x="8310563" y="5827713"/>
            <a:ext cx="385762" cy="325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000" i="1">
                <a:latin typeface="Garamond" panose="02020404030301010803" pitchFamily="18" charset="0"/>
              </a:rPr>
              <a:t>Q</a:t>
            </a:r>
            <a:endParaRPr lang="ru-RU" altLang="ru-RU" sz="2000">
              <a:latin typeface="Garamond" panose="02020404030301010803" pitchFamily="18" charset="0"/>
            </a:endParaRPr>
          </a:p>
        </p:txBody>
      </p:sp>
      <p:sp>
        <p:nvSpPr>
          <p:cNvPr id="11293" name="Rectangle 72"/>
          <p:cNvSpPr>
            <a:spLocks noChangeArrowheads="1"/>
          </p:cNvSpPr>
          <p:nvPr/>
        </p:nvSpPr>
        <p:spPr bwMode="auto">
          <a:xfrm>
            <a:off x="4068763" y="6032500"/>
            <a:ext cx="471487"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400" i="1">
                <a:latin typeface="Garamond" panose="02020404030301010803" pitchFamily="18" charset="0"/>
              </a:rPr>
              <a:t>Q</a:t>
            </a:r>
            <a:r>
              <a:rPr lang="en-US" altLang="ru-RU" sz="2400" baseline="-25000">
                <a:latin typeface="Garamond" panose="02020404030301010803" pitchFamily="18" charset="0"/>
              </a:rPr>
              <a:t>e</a:t>
            </a:r>
            <a:endParaRPr lang="ru-RU" altLang="ru-RU" sz="2400">
              <a:latin typeface="Garamond" panose="02020404030301010803" pitchFamily="18" charset="0"/>
            </a:endParaRPr>
          </a:p>
        </p:txBody>
      </p:sp>
      <p:sp>
        <p:nvSpPr>
          <p:cNvPr id="11294" name="Rectangle 73"/>
          <p:cNvSpPr>
            <a:spLocks noChangeArrowheads="1"/>
          </p:cNvSpPr>
          <p:nvPr/>
        </p:nvSpPr>
        <p:spPr bwMode="auto">
          <a:xfrm>
            <a:off x="3252788" y="6032500"/>
            <a:ext cx="385762"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400" i="1">
                <a:latin typeface="Garamond" panose="02020404030301010803" pitchFamily="18" charset="0"/>
              </a:rPr>
              <a:t>Q</a:t>
            </a:r>
            <a:r>
              <a:rPr lang="en-US" altLang="ru-RU" sz="2400">
                <a:latin typeface="Garamond" panose="02020404030301010803" pitchFamily="18" charset="0"/>
              </a:rPr>
              <a:t>*</a:t>
            </a:r>
            <a:endParaRPr lang="ru-RU" altLang="ru-RU" sz="2400">
              <a:latin typeface="Garamond" panose="02020404030301010803" pitchFamily="18" charset="0"/>
            </a:endParaRPr>
          </a:p>
        </p:txBody>
      </p:sp>
      <p:sp>
        <p:nvSpPr>
          <p:cNvPr id="11295" name="Rectangle 74"/>
          <p:cNvSpPr>
            <a:spLocks noChangeArrowheads="1"/>
          </p:cNvSpPr>
          <p:nvPr/>
        </p:nvSpPr>
        <p:spPr bwMode="auto">
          <a:xfrm>
            <a:off x="2436813" y="6032500"/>
            <a:ext cx="385762"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400" i="1">
                <a:latin typeface="Garamond" panose="02020404030301010803" pitchFamily="18" charset="0"/>
              </a:rPr>
              <a:t>Q</a:t>
            </a:r>
            <a:r>
              <a:rPr lang="en-US" altLang="ru-RU" sz="2400" baseline="-25000">
                <a:latin typeface="Garamond" panose="02020404030301010803" pitchFamily="18" charset="0"/>
              </a:rPr>
              <a:t>1</a:t>
            </a:r>
            <a:endParaRPr lang="ru-RU" altLang="ru-RU" sz="2400">
              <a:latin typeface="Garamond" panose="02020404030301010803" pitchFamily="18" charset="0"/>
            </a:endParaRPr>
          </a:p>
        </p:txBody>
      </p:sp>
      <p:sp>
        <p:nvSpPr>
          <p:cNvPr id="11296" name="Rectangle 75"/>
          <p:cNvSpPr>
            <a:spLocks noChangeArrowheads="1"/>
          </p:cNvSpPr>
          <p:nvPr/>
        </p:nvSpPr>
        <p:spPr bwMode="auto">
          <a:xfrm>
            <a:off x="1082675" y="6032500"/>
            <a:ext cx="385763"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ru-RU" sz="2400" i="1">
                <a:latin typeface="Garamond" panose="02020404030301010803" pitchFamily="18" charset="0"/>
              </a:rPr>
              <a:t>0</a:t>
            </a:r>
            <a:endParaRPr lang="ru-RU" altLang="ru-RU" sz="2400">
              <a:latin typeface="Garamond" panose="02020404030301010803" pitchFamily="18" charset="0"/>
            </a:endParaRPr>
          </a:p>
        </p:txBody>
      </p:sp>
      <p:sp>
        <p:nvSpPr>
          <p:cNvPr id="11297" name="Rectangle 86"/>
          <p:cNvSpPr>
            <a:spLocks noChangeArrowheads="1"/>
          </p:cNvSpPr>
          <p:nvPr/>
        </p:nvSpPr>
        <p:spPr bwMode="auto">
          <a:xfrm>
            <a:off x="4171950" y="3692525"/>
            <a:ext cx="2667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2700" tIns="12700" rIns="12700" bIns="12700"/>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ru-RU" sz="2000" i="1">
                <a:latin typeface="Garamond" panose="02020404030301010803" pitchFamily="18" charset="0"/>
              </a:rPr>
              <a:t>E</a:t>
            </a:r>
            <a:endParaRPr lang="ru-RU" altLang="ru-RU" sz="2000">
              <a:latin typeface="Garamond" panose="02020404030301010803" pitchFamily="18" charset="0"/>
            </a:endParaRPr>
          </a:p>
        </p:txBody>
      </p:sp>
      <p:graphicFrame>
        <p:nvGraphicFramePr>
          <p:cNvPr id="44" name="Таблица 43"/>
          <p:cNvGraphicFramePr>
            <a:graphicFrameLocks noGrp="1"/>
          </p:cNvGraphicFramePr>
          <p:nvPr/>
        </p:nvGraphicFramePr>
        <p:xfrm>
          <a:off x="3087688" y="6707188"/>
          <a:ext cx="5081587" cy="368300"/>
        </p:xfrm>
        <a:graphic>
          <a:graphicData uri="http://schemas.openxmlformats.org/drawingml/2006/table">
            <a:tbl>
              <a:tblPr>
                <a:tableStyleId>{5C22544A-7EE6-4342-B048-85BDC9FD1C3A}</a:tableStyleId>
              </a:tblPr>
              <a:tblGrid>
                <a:gridCol w="5081587">
                  <a:extLst>
                    <a:ext uri="{9D8B030D-6E8A-4147-A177-3AD203B41FA5}">
                      <a16:colId xmlns:a16="http://schemas.microsoft.com/office/drawing/2014/main" val="20000"/>
                    </a:ext>
                  </a:extLst>
                </a:gridCol>
              </a:tblGrid>
              <a:tr h="368300">
                <a:tc>
                  <a:txBody>
                    <a:bodyPr/>
                    <a:lstStyle/>
                    <a:p>
                      <a:pPr indent="342265" algn="r">
                        <a:lnSpc>
                          <a:spcPct val="100000"/>
                        </a:lnSpc>
                        <a:spcAft>
                          <a:spcPts val="0"/>
                        </a:spcAft>
                      </a:pPr>
                      <a:r>
                        <a:rPr lang="en-GB" sz="1200" dirty="0" err="1" smtClean="0">
                          <a:effectLst/>
                          <a:latin typeface="Times New Roman" pitchFamily="18" charset="0"/>
                          <a:cs typeface="Times New Roman" pitchFamily="18" charset="0"/>
                        </a:rPr>
                        <a:t>Kishi</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o‘zgalarning</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baxtidan</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baxt</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topsa</a:t>
                      </a:r>
                      <a:r>
                        <a:rPr lang="en-GB" sz="1200" dirty="0" smtClean="0">
                          <a:effectLst/>
                          <a:latin typeface="Times New Roman" pitchFamily="18" charset="0"/>
                          <a:cs typeface="Times New Roman" pitchFamily="18" charset="0"/>
                        </a:rPr>
                        <a:t>, u </a:t>
                      </a:r>
                      <a:r>
                        <a:rPr lang="en-GB" sz="1200" dirty="0" err="1" smtClean="0">
                          <a:effectLst/>
                          <a:latin typeface="Times New Roman" pitchFamily="18" charset="0"/>
                          <a:cs typeface="Times New Roman" pitchFamily="18" charset="0"/>
                        </a:rPr>
                        <a:t>haqiqiy</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yashagan</a:t>
                      </a:r>
                      <a:r>
                        <a:rPr lang="en-GB" sz="1200" dirty="0" smtClean="0">
                          <a:effectLst/>
                          <a:latin typeface="Times New Roman" pitchFamily="18" charset="0"/>
                          <a:cs typeface="Times New Roman" pitchFamily="18" charset="0"/>
                        </a:rPr>
                        <a:t> </a:t>
                      </a:r>
                      <a:r>
                        <a:rPr lang="en-GB" sz="1200" dirty="0" err="1" smtClean="0">
                          <a:effectLst/>
                          <a:latin typeface="Times New Roman" pitchFamily="18" charset="0"/>
                          <a:cs typeface="Times New Roman" pitchFamily="18" charset="0"/>
                        </a:rPr>
                        <a:t>hisoblanadi</a:t>
                      </a:r>
                      <a:r>
                        <a:rPr lang="en-GB" sz="1200" dirty="0" smtClean="0">
                          <a:effectLst/>
                          <a:latin typeface="Times New Roman" pitchFamily="18" charset="0"/>
                          <a:cs typeface="Times New Roman" pitchFamily="18" charset="0"/>
                        </a:rPr>
                        <a:t>. </a:t>
                      </a:r>
                    </a:p>
                    <a:p>
                      <a:pPr indent="342265" algn="r">
                        <a:lnSpc>
                          <a:spcPct val="100000"/>
                        </a:lnSpc>
                        <a:spcAft>
                          <a:spcPts val="0"/>
                        </a:spcAft>
                      </a:pPr>
                      <a:r>
                        <a:rPr lang="en-GB" sz="1200" b="1" dirty="0" smtClean="0">
                          <a:effectLst/>
                          <a:latin typeface="Times New Roman" pitchFamily="18" charset="0"/>
                          <a:cs typeface="Times New Roman" pitchFamily="18" charset="0"/>
                        </a:rPr>
                        <a:t>I. GYOTE</a:t>
                      </a:r>
                      <a:endParaRPr lang="ru-RU" sz="1200" b="1" i="1" dirty="0">
                        <a:effectLst/>
                        <a:latin typeface="Times New Roman" pitchFamily="18" charset="0"/>
                        <a:ea typeface="Calibri"/>
                        <a:cs typeface="Times New Roman" pitchFamily="18" charset="0"/>
                      </a:endParaRPr>
                    </a:p>
                  </a:txBody>
                  <a:tcPr marL="114284" marR="114284" marT="0" marB="0"/>
                </a:tc>
                <a:extLst>
                  <a:ext uri="{0D108BD9-81ED-4DB2-BD59-A6C34878D82A}">
                    <a16:rowId xmlns:a16="http://schemas.microsoft.com/office/drawing/2014/main" val="10000"/>
                  </a:ext>
                </a:extLst>
              </a:tr>
            </a:tbl>
          </a:graphicData>
        </a:graphic>
      </p:graphicFrame>
      <p:sp>
        <p:nvSpPr>
          <p:cNvPr id="45" name="Прямоугольник 44"/>
          <p:cNvSpPr/>
          <p:nvPr/>
        </p:nvSpPr>
        <p:spPr>
          <a:xfrm>
            <a:off x="6940550" y="2532063"/>
            <a:ext cx="1755775" cy="922337"/>
          </a:xfrm>
          <a:prstGeom prst="rect">
            <a:avLst/>
          </a:prstGeom>
          <a:solidFill>
            <a:schemeClr val="accent1">
              <a:lumMod val="20000"/>
              <a:lumOff val="80000"/>
            </a:schemeClr>
          </a:solidFill>
          <a:ln>
            <a:solidFill>
              <a:srgbClr val="FF0D13"/>
            </a:solidFill>
          </a:ln>
        </p:spPr>
        <p:txBody>
          <a:bodyPr>
            <a:spAutoFit/>
          </a:bodyPr>
          <a:lstStyle/>
          <a:p>
            <a:pPr algn="ctr" eaLnBrk="1" hangingPunct="1">
              <a:defRPr/>
            </a:pPr>
            <a:r>
              <a:rPr lang="ru-RU" b="1" dirty="0" err="1">
                <a:latin typeface="Times New Roman" panose="02020603050405020304" pitchFamily="18" charset="0"/>
                <a:cs typeface="Times New Roman" panose="02020603050405020304" pitchFamily="18" charset="0"/>
              </a:rPr>
              <a:t>Мисол</a:t>
            </a:r>
            <a:r>
              <a:rPr lang="ru-RU" b="1" dirty="0">
                <a:latin typeface="Times New Roman" panose="02020603050405020304" pitchFamily="18" charset="0"/>
                <a:cs typeface="Times New Roman" panose="02020603050405020304" pitchFamily="18" charset="0"/>
              </a:rPr>
              <a:t>:</a:t>
            </a:r>
          </a:p>
          <a:p>
            <a:pPr algn="ctr" eaLnBrk="1" hangingPunct="1">
              <a:defRPr/>
            </a:pPr>
            <a:r>
              <a:rPr lang="en-US" b="1" dirty="0">
                <a:latin typeface="Times New Roman" panose="02020603050405020304" pitchFamily="18" charset="0"/>
                <a:cs typeface="Times New Roman" panose="02020603050405020304" pitchFamily="18" charset="0"/>
              </a:rPr>
              <a:t>TC=50+Q^2</a:t>
            </a:r>
          </a:p>
          <a:p>
            <a:pPr algn="ctr" eaLnBrk="1" hangingPunct="1">
              <a:defRPr/>
            </a:pPr>
            <a:r>
              <a:rPr lang="en-US" b="1" dirty="0">
                <a:latin typeface="Times New Roman" panose="02020603050405020304" pitchFamily="18" charset="0"/>
                <a:cs typeface="Times New Roman" panose="02020603050405020304" pitchFamily="18" charset="0"/>
              </a:rPr>
              <a:t>P=40-Q</a:t>
            </a:r>
            <a:endParaRPr lang="ru-RU" b="1" dirty="0">
              <a:latin typeface="Times New Roman" panose="02020603050405020304" pitchFamily="18" charset="0"/>
              <a:cs typeface="Times New Roman" panose="02020603050405020304" pitchFamily="18" charset="0"/>
            </a:endParaRPr>
          </a:p>
        </p:txBody>
      </p:sp>
      <p:sp>
        <p:nvSpPr>
          <p:cNvPr id="2" name="Овал 1"/>
          <p:cNvSpPr/>
          <p:nvPr/>
        </p:nvSpPr>
        <p:spPr>
          <a:xfrm>
            <a:off x="4213225" y="4052888"/>
            <a:ext cx="112713" cy="12858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ru-RU"/>
          </a:p>
        </p:txBody>
      </p:sp>
      <p:sp>
        <p:nvSpPr>
          <p:cNvPr id="46" name="Овал 45"/>
          <p:cNvSpPr/>
          <p:nvPr/>
        </p:nvSpPr>
        <p:spPr>
          <a:xfrm>
            <a:off x="3443288" y="4294188"/>
            <a:ext cx="112712" cy="128587"/>
          </a:xfrm>
          <a:prstGeom prst="ellipse">
            <a:avLst/>
          </a:prstGeom>
        </p:spPr>
        <p:style>
          <a:lnRef idx="2">
            <a:schemeClr val="dk1">
              <a:shade val="50000"/>
            </a:schemeClr>
          </a:lnRef>
          <a:fillRef idx="1">
            <a:schemeClr val="dk1"/>
          </a:fillRef>
          <a:effectRef idx="0">
            <a:schemeClr val="dk1"/>
          </a:effectRef>
          <a:fontRef idx="minor">
            <a:schemeClr val="lt1"/>
          </a:fontRef>
        </p:style>
        <p:txBody>
          <a:bodyPr anchor="ctr"/>
          <a:lstStyle/>
          <a:p>
            <a:pPr algn="ctr">
              <a:defRPr/>
            </a:pPr>
            <a:endParaRPr lang="ru-RU"/>
          </a:p>
        </p:txBody>
      </p:sp>
    </p:spTree>
  </p:cSld>
  <p:clrMapOvr>
    <a:masterClrMapping/>
  </p:clrMapOvr>
  <p:transition spd="med"/>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Номер слайда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fontAlgn="base">
              <a:spcBef>
                <a:spcPct val="0"/>
              </a:spcBef>
              <a:spcAft>
                <a:spcPct val="0"/>
              </a:spcAft>
            </a:pPr>
            <a:fld id="{C5351E88-E19C-4DFD-87B7-D497B66DFE62}" type="slidenum">
              <a:rPr lang="ru-RU" altLang="ru-RU" smtClean="0">
                <a:latin typeface="Verdana" panose="020B0604030504040204" pitchFamily="34" charset="0"/>
              </a:rPr>
              <a:pPr fontAlgn="base">
                <a:spcBef>
                  <a:spcPct val="0"/>
                </a:spcBef>
                <a:spcAft>
                  <a:spcPct val="0"/>
                </a:spcAft>
              </a:pPr>
              <a:t>9</a:t>
            </a:fld>
            <a:endParaRPr lang="ru-RU" altLang="ru-RU" smtClean="0">
              <a:latin typeface="Verdana" panose="020B0604030504040204" pitchFamily="34" charset="0"/>
            </a:endParaRPr>
          </a:p>
        </p:txBody>
      </p:sp>
      <p:sp>
        <p:nvSpPr>
          <p:cNvPr id="12291" name="Rectangle 39"/>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2292" name="Object 38"/>
          <p:cNvGraphicFramePr>
            <a:graphicFrameLocks noChangeAspect="1"/>
          </p:cNvGraphicFramePr>
          <p:nvPr/>
        </p:nvGraphicFramePr>
        <p:xfrm>
          <a:off x="800100" y="682625"/>
          <a:ext cx="7454900" cy="1071563"/>
        </p:xfrm>
        <a:graphic>
          <a:graphicData uri="http://schemas.openxmlformats.org/presentationml/2006/ole">
            <mc:AlternateContent xmlns:mc="http://schemas.openxmlformats.org/markup-compatibility/2006">
              <mc:Choice xmlns:v="urn:schemas-microsoft-com:vml" Requires="v">
                <p:oleObj spid="_x0000_s12301" name="Формула" r:id="rId4" imgW="1308100" imgH="419100" progId="Equation.3">
                  <p:embed/>
                </p:oleObj>
              </mc:Choice>
              <mc:Fallback>
                <p:oleObj name="Формула" r:id="rId4" imgW="1308100" imgH="419100" progId="Equation.3">
                  <p:embed/>
                  <p:pic>
                    <p:nvPicPr>
                      <p:cNvPr id="0" name="Object 3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0100" y="682625"/>
                        <a:ext cx="7454900" cy="1071563"/>
                      </a:xfrm>
                      <a:prstGeom prst="rect">
                        <a:avLst/>
                      </a:prstGeom>
                      <a:solidFill>
                        <a:srgbClr val="DEEBF7"/>
                      </a:solidFill>
                      <a:ln w="9525">
                        <a:solidFill>
                          <a:srgbClr val="FF0D13"/>
                        </a:solidFill>
                        <a:miter lim="800000"/>
                        <a:headEnd/>
                        <a:tailEnd/>
                      </a:ln>
                    </p:spPr>
                  </p:pic>
                </p:oleObj>
              </mc:Fallback>
            </mc:AlternateContent>
          </a:graphicData>
        </a:graphic>
      </p:graphicFrame>
      <p:sp>
        <p:nvSpPr>
          <p:cNvPr id="12293" name="Rectangle 41"/>
          <p:cNvSpPr>
            <a:spLocks noChangeArrowheads="1"/>
          </p:cNvSpPr>
          <p:nvPr/>
        </p:nvSpPr>
        <p:spPr bwMode="auto">
          <a:xfrm>
            <a:off x="0" y="340042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2294" name="Object 40"/>
          <p:cNvGraphicFramePr>
            <a:graphicFrameLocks noChangeAspect="1"/>
          </p:cNvGraphicFramePr>
          <p:nvPr/>
        </p:nvGraphicFramePr>
        <p:xfrm>
          <a:off x="847725" y="2846388"/>
          <a:ext cx="7407275" cy="923925"/>
        </p:xfrm>
        <a:graphic>
          <a:graphicData uri="http://schemas.openxmlformats.org/presentationml/2006/ole">
            <mc:AlternateContent xmlns:mc="http://schemas.openxmlformats.org/markup-compatibility/2006">
              <mc:Choice xmlns:v="urn:schemas-microsoft-com:vml" Requires="v">
                <p:oleObj spid="_x0000_s12302" name="Формула" r:id="rId6" imgW="2247900" imgH="419100" progId="Equation.3">
                  <p:embed/>
                </p:oleObj>
              </mc:Choice>
              <mc:Fallback>
                <p:oleObj name="Формула" r:id="rId6" imgW="2247900" imgH="419100" progId="Equation.3">
                  <p:embed/>
                  <p:pic>
                    <p:nvPicPr>
                      <p:cNvPr id="0" name="Object 4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47725" y="2846388"/>
                        <a:ext cx="7407275" cy="923925"/>
                      </a:xfrm>
                      <a:prstGeom prst="rect">
                        <a:avLst/>
                      </a:prstGeom>
                      <a:solidFill>
                        <a:srgbClr val="DEEBF7"/>
                      </a:solidFill>
                      <a:ln w="9525">
                        <a:solidFill>
                          <a:srgbClr val="FF0D13"/>
                        </a:solidFill>
                        <a:miter lim="800000"/>
                        <a:headEnd/>
                        <a:tailEnd/>
                      </a:ln>
                    </p:spPr>
                  </p:pic>
                </p:oleObj>
              </mc:Fallback>
            </mc:AlternateContent>
          </a:graphicData>
        </a:graphic>
      </p:graphicFrame>
      <p:sp>
        <p:nvSpPr>
          <p:cNvPr id="12295" name="Rectangle 43"/>
          <p:cNvSpPr>
            <a:spLocks noChangeArrowheads="1"/>
          </p:cNvSpPr>
          <p:nvPr/>
        </p:nvSpPr>
        <p:spPr bwMode="auto">
          <a:xfrm>
            <a:off x="0" y="3395663"/>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ru-RU" altLang="ru-RU">
              <a:latin typeface="Garamond" panose="02020404030301010803" pitchFamily="18" charset="0"/>
            </a:endParaRPr>
          </a:p>
        </p:txBody>
      </p:sp>
      <p:graphicFrame>
        <p:nvGraphicFramePr>
          <p:cNvPr id="12296" name="Object 42"/>
          <p:cNvGraphicFramePr>
            <a:graphicFrameLocks noChangeAspect="1"/>
          </p:cNvGraphicFramePr>
          <p:nvPr/>
        </p:nvGraphicFramePr>
        <p:xfrm>
          <a:off x="820738" y="4864100"/>
          <a:ext cx="7434262" cy="952500"/>
        </p:xfrm>
        <a:graphic>
          <a:graphicData uri="http://schemas.openxmlformats.org/presentationml/2006/ole">
            <mc:AlternateContent xmlns:mc="http://schemas.openxmlformats.org/markup-compatibility/2006">
              <mc:Choice xmlns:v="urn:schemas-microsoft-com:vml" Requires="v">
                <p:oleObj spid="_x0000_s12303" name="Формула" r:id="rId8" imgW="1104900" imgH="419100" progId="Equation.3">
                  <p:embed/>
                </p:oleObj>
              </mc:Choice>
              <mc:Fallback>
                <p:oleObj name="Формула" r:id="rId8" imgW="1104900" imgH="419100" progId="Equation.3">
                  <p:embed/>
                  <p:pic>
                    <p:nvPicPr>
                      <p:cNvPr id="0" name="Object 4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0738" y="4864100"/>
                        <a:ext cx="7434262" cy="952500"/>
                      </a:xfrm>
                      <a:prstGeom prst="rect">
                        <a:avLst/>
                      </a:prstGeom>
                      <a:solidFill>
                        <a:srgbClr val="DEEBF7"/>
                      </a:solidFill>
                      <a:ln w="9525">
                        <a:solidFill>
                          <a:srgbClr val="FF0D13"/>
                        </a:solidFill>
                        <a:miter lim="800000"/>
                        <a:headEnd/>
                        <a:tailEnd/>
                      </a:ln>
                    </p:spPr>
                  </p:pic>
                </p:oleObj>
              </mc:Fallback>
            </mc:AlternateContent>
          </a:graphicData>
        </a:graphic>
      </p:graphicFrame>
      <p:sp>
        <p:nvSpPr>
          <p:cNvPr id="10" name="Прямоугольник 9"/>
          <p:cNvSpPr/>
          <p:nvPr/>
        </p:nvSpPr>
        <p:spPr>
          <a:xfrm>
            <a:off x="1206500" y="6710363"/>
            <a:ext cx="7048500" cy="276225"/>
          </a:xfrm>
          <a:prstGeom prst="rect">
            <a:avLst/>
          </a:prstGeom>
          <a:solidFill>
            <a:schemeClr val="accent1">
              <a:lumMod val="20000"/>
              <a:lumOff val="80000"/>
            </a:schemeClr>
          </a:solidFill>
        </p:spPr>
        <p:txBody>
          <a:bodyPr>
            <a:spAutoFit/>
          </a:bodyPr>
          <a:lstStyle/>
          <a:p>
            <a:pPr algn="r" eaLnBrk="1" fontAlgn="auto" hangingPunct="1">
              <a:spcBef>
                <a:spcPts val="0"/>
              </a:spcBef>
              <a:spcAft>
                <a:spcPts val="0"/>
              </a:spcAft>
              <a:defRPr/>
            </a:pPr>
            <a:r>
              <a:rPr lang="en-GB" sz="1200" dirty="0" err="1">
                <a:latin typeface="Times New Roman" pitchFamily="18" charset="0"/>
                <a:cs typeface="Times New Roman" pitchFamily="18" charset="0"/>
              </a:rPr>
              <a:t>Inson</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doim</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quvnoq</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yashashi</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kerak</a:t>
            </a:r>
            <a:r>
              <a:rPr lang="en-GB" sz="1200" dirty="0">
                <a:latin typeface="Times New Roman" pitchFamily="18" charset="0"/>
                <a:cs typeface="Times New Roman" pitchFamily="18" charset="0"/>
              </a:rPr>
              <a:t>. Agar </a:t>
            </a:r>
            <a:r>
              <a:rPr lang="en-GB" sz="1200" dirty="0" err="1">
                <a:latin typeface="Times New Roman" pitchFamily="18" charset="0"/>
                <a:cs typeface="Times New Roman" pitchFamily="18" charset="0"/>
              </a:rPr>
              <a:t>quvonching</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tugasa,nimada</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yanglishganingni</a:t>
            </a:r>
            <a:r>
              <a:rPr lang="en-GB" sz="1200" dirty="0">
                <a:latin typeface="Times New Roman" pitchFamily="18" charset="0"/>
                <a:cs typeface="Times New Roman" pitchFamily="18" charset="0"/>
              </a:rPr>
              <a:t> </a:t>
            </a:r>
            <a:r>
              <a:rPr lang="en-GB" sz="1200" dirty="0" err="1">
                <a:latin typeface="Times New Roman" pitchFamily="18" charset="0"/>
                <a:cs typeface="Times New Roman" pitchFamily="18" charset="0"/>
              </a:rPr>
              <a:t>axtar</a:t>
            </a:r>
            <a:r>
              <a:rPr lang="en-GB" sz="1200" b="1" dirty="0">
                <a:latin typeface="Times New Roman" pitchFamily="18" charset="0"/>
                <a:cs typeface="Times New Roman" pitchFamily="18" charset="0"/>
              </a:rPr>
              <a:t>. L.N.TOLSTOY</a:t>
            </a:r>
            <a:endParaRPr lang="uz-Cyrl-UZ" sz="1200" b="1" dirty="0">
              <a:latin typeface="Times New Roman" pitchFamily="18" charset="0"/>
              <a:cs typeface="Times New Roman" pitchFamily="18" charset="0"/>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27580</TotalTime>
  <Words>1183</Words>
  <Application>Microsoft Office PowerPoint</Application>
  <PresentationFormat>Произвольный</PresentationFormat>
  <Paragraphs>194</Paragraphs>
  <Slides>15</Slides>
  <Notes>2</Notes>
  <HiddenSlides>0</HiddenSlides>
  <MMClips>0</MMClips>
  <ScaleCrop>false</ScaleCrop>
  <HeadingPairs>
    <vt:vector size="8" baseType="variant">
      <vt:variant>
        <vt:lpstr>Использованные шрифты</vt:lpstr>
      </vt:variant>
      <vt:variant>
        <vt:i4>8</vt:i4>
      </vt:variant>
      <vt:variant>
        <vt:lpstr>Тема</vt:lpstr>
      </vt:variant>
      <vt:variant>
        <vt:i4>1</vt:i4>
      </vt:variant>
      <vt:variant>
        <vt:lpstr>Внедренные серверы OLE</vt:lpstr>
      </vt:variant>
      <vt:variant>
        <vt:i4>2</vt:i4>
      </vt:variant>
      <vt:variant>
        <vt:lpstr>Заголовки слайдов</vt:lpstr>
      </vt:variant>
      <vt:variant>
        <vt:i4>15</vt:i4>
      </vt:variant>
    </vt:vector>
  </HeadingPairs>
  <TitlesOfParts>
    <vt:vector size="26" baseType="lpstr">
      <vt:lpstr>Calibri</vt:lpstr>
      <vt:lpstr>Arial</vt:lpstr>
      <vt:lpstr>Calibri Light</vt:lpstr>
      <vt:lpstr>Times New Roman</vt:lpstr>
      <vt:lpstr>Wingdings</vt:lpstr>
      <vt:lpstr>Garamond</vt:lpstr>
      <vt:lpstr>Verdana</vt:lpstr>
      <vt:lpstr>Tahoma</vt:lpstr>
      <vt:lpstr>Тема Office</vt:lpstr>
      <vt:lpstr>Microsoft Equation 3.0</vt:lpstr>
      <vt:lpstr>MSWordArt.2</vt:lpstr>
      <vt:lpstr>Презентация PowerPoint</vt:lpstr>
      <vt:lpstr>Презентация PowerPoint</vt:lpstr>
      <vt:lpstr>Соф монополия - бу битта сотувчи ва кўп харидорлар қатнашган бозор, ёки ўрнини босадиган товар бўлмаган товарни сотадиган ягона сотувчи бўлган бозор вазияти ёки тармоқда ягона ҳукмрон фирма бўлиб, фирманинг ишлаб чиқариш ва сотиш чегараси тармоқ чегарасига тенг бўлган бозор.   Соф монополия ва рақобатлашган бозорлар бир-бирига тескари бозорлар ҳисобланади.  ***  Олигополия - бу бозор тизимида бирор бир товарни сотишда чекланган фирмалар ҳукмронлик қилади.  Монопол рақобат бозори тўлиқ рақобатлашмаган бўлиб, унда қатнашадиган фирмалар сони кўп бўлиб, уларнинг ҳар бири ўз товарлари нархини маълум чегарада назорат қилади, яъни улар кичик бўлса ҳам монопол ҳокимиятга эга.</vt:lpstr>
      <vt:lpstr>Презентация PowerPoint</vt:lpstr>
      <vt:lpstr>Презентация PowerPoint</vt:lpstr>
      <vt:lpstr>Соф монополияда фирманинг маҳсулотига талаб,  унинг чекли ва умумий даромади</vt:lpstr>
      <vt:lpstr>Ялпи, чекли ва ўртача даромадлар</vt:lpstr>
      <vt:lpstr>Монополист ҳам рақобатлашган бозордаги фирма каби чекли харажат билан чекли даромадни тенглигини таъминлайдиган ҳажмда маҳсулот ишлаб чиқарсагина максимал фойда олиши мумкин! </vt:lpstr>
      <vt:lpstr>Презентация PowerPoint</vt:lpstr>
      <vt:lpstr>Презентация PowerPoint</vt:lpstr>
      <vt:lpstr>Презентация PowerPoint</vt:lpstr>
      <vt:lpstr>Презентация PowerPoint</vt:lpstr>
      <vt:lpstr>Амалиётда чекли харажатни ҳисоблаш  қийин бўлгани учун, уни ўртача харажат билан алмаштирилади.   Бу ҳолда формула қуйидаги кўринишни олади:</vt:lpstr>
      <vt:lpstr>Презентация PowerPoint</vt:lpstr>
      <vt:lpstr>Презентация PowerPoint</vt:lpstr>
    </vt:vector>
  </TitlesOfParts>
  <Company>Ministry of Finance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Investment climate  of the Republic of Uzbekistan  by Dr. Rustam Azimov, Governor of EBRD for Uzbekistan, Minister of Finance of the Republic of Uzbekistan  Annual Meeting of the Governors of  EBRD, Riga, 20 May 2000</dc:title>
  <dc:creator>BHodjamberdiev</dc:creator>
  <cp:lastModifiedBy>Пользователь Windows</cp:lastModifiedBy>
  <cp:revision>1650</cp:revision>
  <cp:lastPrinted>2004-02-25T16:11:38Z</cp:lastPrinted>
  <dcterms:created xsi:type="dcterms:W3CDTF">2000-05-10T11:16:28Z</dcterms:created>
  <dcterms:modified xsi:type="dcterms:W3CDTF">2019-11-25T12:27:56Z</dcterms:modified>
</cp:coreProperties>
</file>