
<file path=[Content_Types].xml><?xml version="1.0" encoding="utf-8"?>
<Types xmlns="http://schemas.openxmlformats.org/package/2006/content-types">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033" r:id="rId1"/>
  </p:sldMasterIdLst>
  <p:notesMasterIdLst>
    <p:notesMasterId r:id="rId16"/>
  </p:notesMasterIdLst>
  <p:handoutMasterIdLst>
    <p:handoutMasterId r:id="rId17"/>
  </p:handoutMasterIdLst>
  <p:sldIdLst>
    <p:sldId id="846" r:id="rId2"/>
    <p:sldId id="838" r:id="rId3"/>
    <p:sldId id="913" r:id="rId4"/>
    <p:sldId id="900" r:id="rId5"/>
    <p:sldId id="901" r:id="rId6"/>
    <p:sldId id="903" r:id="rId7"/>
    <p:sldId id="904" r:id="rId8"/>
    <p:sldId id="906" r:id="rId9"/>
    <p:sldId id="914" r:id="rId10"/>
    <p:sldId id="907" r:id="rId11"/>
    <p:sldId id="915" r:id="rId12"/>
    <p:sldId id="916" r:id="rId13"/>
    <p:sldId id="910" r:id="rId14"/>
    <p:sldId id="911" r:id="rId15"/>
  </p:sldIdLst>
  <p:sldSz cx="9144000" cy="7239000"/>
  <p:notesSz cx="9931400" cy="6761163"/>
  <p:defaultTextStyle>
    <a:defPPr>
      <a:defRPr lang="ru-RU"/>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280">
          <p15:clr>
            <a:srgbClr val="A4A3A4"/>
          </p15:clr>
        </p15:guide>
        <p15:guide id="2" pos="2880">
          <p15:clr>
            <a:srgbClr val="A4A3A4"/>
          </p15:clr>
        </p15:guide>
      </p15:sldGuideLst>
    </p:ext>
    <p:ext uri="{2D200454-40CA-4A62-9FC3-DE9A4176ACB9}">
      <p15:notesGuideLst xmlns:p15="http://schemas.microsoft.com/office/powerpoint/2012/main">
        <p15:guide id="1" orient="horz" pos="1631">
          <p15:clr>
            <a:srgbClr val="A4A3A4"/>
          </p15:clr>
        </p15:guide>
        <p15:guide id="2" pos="420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rgbClr val="CCECFF"/>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32970"/>
    <a:srgbClr val="FFFF99"/>
    <a:srgbClr val="000000"/>
    <a:srgbClr val="AFFFFF"/>
    <a:srgbClr val="FFFFFF"/>
    <a:srgbClr val="FFFF66"/>
    <a:srgbClr val="1F171C"/>
    <a:srgbClr val="62B5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269" autoAdjust="0"/>
    <p:restoredTop sz="99759" autoAdjust="0"/>
  </p:normalViewPr>
  <p:slideViewPr>
    <p:cSldViewPr snapToGrid="0">
      <p:cViewPr varScale="1">
        <p:scale>
          <a:sx n="102" d="100"/>
          <a:sy n="102" d="100"/>
        </p:scale>
        <p:origin x="1614" y="108"/>
      </p:cViewPr>
      <p:guideLst>
        <p:guide orient="horz" pos="2280"/>
        <p:guide pos="2880"/>
      </p:guideLst>
    </p:cSldViewPr>
  </p:slideViewPr>
  <p:outlineViewPr>
    <p:cViewPr>
      <p:scale>
        <a:sx n="25" d="100"/>
        <a:sy n="25" d="100"/>
      </p:scale>
      <p:origin x="0" y="0"/>
    </p:cViewPr>
  </p:outlineViewPr>
  <p:notesTextViewPr>
    <p:cViewPr>
      <p:scale>
        <a:sx n="100" d="100"/>
        <a:sy n="100" d="100"/>
      </p:scale>
      <p:origin x="0" y="0"/>
    </p:cViewPr>
  </p:notesTextViewPr>
  <p:sorterViewPr>
    <p:cViewPr>
      <p:scale>
        <a:sx n="50" d="100"/>
        <a:sy n="50" d="100"/>
      </p:scale>
      <p:origin x="0" y="0"/>
    </p:cViewPr>
  </p:sorterViewPr>
  <p:notesViewPr>
    <p:cSldViewPr snapToGrid="0">
      <p:cViewPr varScale="1">
        <p:scale>
          <a:sx n="73" d="100"/>
          <a:sy n="73" d="100"/>
        </p:scale>
        <p:origin x="-90" y="-102"/>
      </p:cViewPr>
      <p:guideLst>
        <p:guide orient="horz" pos="1631"/>
        <p:guide pos="420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12700"/>
            <a:ext cx="43021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948" tIns="0" rIns="18948" bIns="0" numCol="1" anchor="t" anchorCtr="0" compatLnSpc="1">
            <a:prstTxWarp prst="textNoShape">
              <a:avLst/>
            </a:prstTxWarp>
          </a:bodyPr>
          <a:lstStyle>
            <a:lvl1pPr defTabSz="909638" eaLnBrk="0" fontAlgn="auto" hangingPunct="0">
              <a:spcBef>
                <a:spcPts val="0"/>
              </a:spcBef>
              <a:spcAft>
                <a:spcPts val="0"/>
              </a:spcAft>
              <a:defRPr sz="1000" i="1">
                <a:latin typeface="Times New Roman" pitchFamily="18" charset="0"/>
              </a:defRPr>
            </a:lvl1pPr>
          </a:lstStyle>
          <a:p>
            <a:pPr>
              <a:defRPr/>
            </a:pPr>
            <a:endParaRPr lang="ru-RU"/>
          </a:p>
        </p:txBody>
      </p:sp>
      <p:sp>
        <p:nvSpPr>
          <p:cNvPr id="2051" name="Rectangle 3"/>
          <p:cNvSpPr>
            <a:spLocks noGrp="1" noChangeArrowheads="1"/>
          </p:cNvSpPr>
          <p:nvPr>
            <p:ph type="dt" idx="1"/>
          </p:nvPr>
        </p:nvSpPr>
        <p:spPr bwMode="auto">
          <a:xfrm>
            <a:off x="5629275" y="12700"/>
            <a:ext cx="43021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948" tIns="0" rIns="18948" bIns="0" numCol="1" anchor="t" anchorCtr="0" compatLnSpc="1">
            <a:prstTxWarp prst="textNoShape">
              <a:avLst/>
            </a:prstTxWarp>
          </a:bodyPr>
          <a:lstStyle>
            <a:lvl1pPr algn="r" defTabSz="909638" eaLnBrk="0" fontAlgn="auto" hangingPunct="0">
              <a:spcBef>
                <a:spcPts val="0"/>
              </a:spcBef>
              <a:spcAft>
                <a:spcPts val="0"/>
              </a:spcAft>
              <a:defRPr sz="1000" i="1">
                <a:latin typeface="Times New Roman" pitchFamily="18" charset="0"/>
              </a:defRPr>
            </a:lvl1pPr>
          </a:lstStyle>
          <a:p>
            <a:pPr>
              <a:defRPr/>
            </a:pPr>
            <a:endParaRPr lang="ru-RU"/>
          </a:p>
        </p:txBody>
      </p:sp>
      <p:sp>
        <p:nvSpPr>
          <p:cNvPr id="3076" name="Rectangle 4"/>
          <p:cNvSpPr>
            <a:spLocks noChangeArrowheads="1" noTextEdit="1"/>
          </p:cNvSpPr>
          <p:nvPr>
            <p:ph type="sldImg" idx="2"/>
          </p:nvPr>
        </p:nvSpPr>
        <p:spPr bwMode="auto">
          <a:xfrm>
            <a:off x="3379788" y="520700"/>
            <a:ext cx="3179762" cy="251777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053" name="Rectangle 5"/>
          <p:cNvSpPr>
            <a:spLocks noGrp="1" noChangeArrowheads="1"/>
          </p:cNvSpPr>
          <p:nvPr>
            <p:ph type="body" sz="quarter" idx="3"/>
          </p:nvPr>
        </p:nvSpPr>
        <p:spPr bwMode="auto">
          <a:xfrm>
            <a:off x="1323975" y="3211513"/>
            <a:ext cx="7283450" cy="303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79" tIns="45790" rIns="91579" bIns="45790" numCol="1" anchor="t" anchorCtr="0" compatLnSpc="1">
            <a:prstTxWarp prst="textNoShape">
              <a:avLst/>
            </a:prstTxWarp>
          </a:bodyPr>
          <a:lstStyle/>
          <a:p>
            <a:pPr lvl="0"/>
            <a:r>
              <a:rPr lang="ru-RU" noProof="0" smtClean="0"/>
              <a:t>Click to edit Master text styles</a:t>
            </a:r>
          </a:p>
          <a:p>
            <a:pPr lvl="1"/>
            <a:r>
              <a:rPr lang="ru-RU" noProof="0" smtClean="0"/>
              <a:t>Second level</a:t>
            </a:r>
          </a:p>
          <a:p>
            <a:pPr lvl="2"/>
            <a:r>
              <a:rPr lang="ru-RU" noProof="0" smtClean="0"/>
              <a:t>Third level</a:t>
            </a:r>
          </a:p>
          <a:p>
            <a:pPr lvl="3"/>
            <a:r>
              <a:rPr lang="ru-RU" noProof="0" smtClean="0"/>
              <a:t>Fourth level</a:t>
            </a:r>
          </a:p>
          <a:p>
            <a:pPr lvl="4"/>
            <a:r>
              <a:rPr lang="ru-RU" noProof="0" smtClean="0"/>
              <a:t>Fifth level</a:t>
            </a:r>
          </a:p>
        </p:txBody>
      </p:sp>
      <p:sp>
        <p:nvSpPr>
          <p:cNvPr id="2054" name="Rectangle 6"/>
          <p:cNvSpPr>
            <a:spLocks noGrp="1" noChangeArrowheads="1"/>
          </p:cNvSpPr>
          <p:nvPr>
            <p:ph type="ftr" sz="quarter" idx="4"/>
          </p:nvPr>
        </p:nvSpPr>
        <p:spPr bwMode="auto">
          <a:xfrm>
            <a:off x="0" y="6410325"/>
            <a:ext cx="43021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948" tIns="0" rIns="18948" bIns="0" numCol="1" anchor="b" anchorCtr="0" compatLnSpc="1">
            <a:prstTxWarp prst="textNoShape">
              <a:avLst/>
            </a:prstTxWarp>
          </a:bodyPr>
          <a:lstStyle>
            <a:lvl1pPr defTabSz="909638" eaLnBrk="0" fontAlgn="auto" hangingPunct="0">
              <a:spcBef>
                <a:spcPts val="0"/>
              </a:spcBef>
              <a:spcAft>
                <a:spcPts val="0"/>
              </a:spcAft>
              <a:defRPr sz="1000" i="1">
                <a:latin typeface="Times New Roman" pitchFamily="18" charset="0"/>
              </a:defRPr>
            </a:lvl1pPr>
          </a:lstStyle>
          <a:p>
            <a:pPr>
              <a:defRPr/>
            </a:pPr>
            <a:endParaRPr lang="ru-RU"/>
          </a:p>
        </p:txBody>
      </p:sp>
      <p:sp>
        <p:nvSpPr>
          <p:cNvPr id="2055" name="Rectangle 7"/>
          <p:cNvSpPr>
            <a:spLocks noGrp="1" noChangeArrowheads="1"/>
          </p:cNvSpPr>
          <p:nvPr>
            <p:ph type="sldNum" sz="quarter" idx="5"/>
          </p:nvPr>
        </p:nvSpPr>
        <p:spPr bwMode="auto">
          <a:xfrm>
            <a:off x="5629275" y="6410325"/>
            <a:ext cx="43021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948" tIns="0" rIns="18948" bIns="0" numCol="1" anchor="b" anchorCtr="0" compatLnSpc="1">
            <a:prstTxWarp prst="textNoShape">
              <a:avLst/>
            </a:prstTxWarp>
          </a:bodyPr>
          <a:lstStyle>
            <a:lvl1pPr algn="r" defTabSz="909638" eaLnBrk="0" fontAlgn="auto" hangingPunct="0">
              <a:spcBef>
                <a:spcPts val="0"/>
              </a:spcBef>
              <a:spcAft>
                <a:spcPts val="0"/>
              </a:spcAft>
              <a:defRPr sz="1000" i="1">
                <a:latin typeface="Times New Roman" panose="02020603050405020304" pitchFamily="18" charset="0"/>
              </a:defRPr>
            </a:lvl1pPr>
          </a:lstStyle>
          <a:p>
            <a:pPr>
              <a:defRPr/>
            </a:pPr>
            <a:fld id="{8E77C258-49EC-4644-9CCB-6F6A4B7FCB18}"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defTabSz="909638">
              <a:spcBef>
                <a:spcPct val="30000"/>
              </a:spcBef>
              <a:defRPr sz="1200">
                <a:solidFill>
                  <a:schemeClr val="tx1"/>
                </a:solidFill>
                <a:latin typeface="Times New Roman" panose="02020603050405020304" pitchFamily="18" charset="0"/>
              </a:defRPr>
            </a:lvl1pPr>
            <a:lvl2pPr marL="742950" indent="-285750" defTabSz="909638">
              <a:spcBef>
                <a:spcPct val="30000"/>
              </a:spcBef>
              <a:defRPr sz="1200">
                <a:solidFill>
                  <a:schemeClr val="tx1"/>
                </a:solidFill>
                <a:latin typeface="Times New Roman" panose="02020603050405020304" pitchFamily="18" charset="0"/>
              </a:defRPr>
            </a:lvl2pPr>
            <a:lvl3pPr marL="1143000" indent="-228600" defTabSz="909638">
              <a:spcBef>
                <a:spcPct val="30000"/>
              </a:spcBef>
              <a:defRPr sz="1200">
                <a:solidFill>
                  <a:schemeClr val="tx1"/>
                </a:solidFill>
                <a:latin typeface="Times New Roman" panose="02020603050405020304" pitchFamily="18" charset="0"/>
              </a:defRPr>
            </a:lvl3pPr>
            <a:lvl4pPr marL="1600200" indent="-228600" defTabSz="909638">
              <a:spcBef>
                <a:spcPct val="30000"/>
              </a:spcBef>
              <a:defRPr sz="1200">
                <a:solidFill>
                  <a:schemeClr val="tx1"/>
                </a:solidFill>
                <a:latin typeface="Times New Roman" panose="02020603050405020304" pitchFamily="18" charset="0"/>
              </a:defRPr>
            </a:lvl4pPr>
            <a:lvl5pPr marL="2057400" indent="-228600" defTabSz="909638">
              <a:spcBef>
                <a:spcPct val="30000"/>
              </a:spcBef>
              <a:defRPr sz="1200">
                <a:solidFill>
                  <a:schemeClr val="tx1"/>
                </a:solidFill>
                <a:latin typeface="Times New Roman" panose="02020603050405020304" pitchFamily="18" charset="0"/>
              </a:defRPr>
            </a:lvl5pPr>
            <a:lvl6pPr marL="2514600" indent="-228600" defTabSz="909638"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09638"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09638"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09638" eaLnBrk="0" fontAlgn="base" hangingPunct="0">
              <a:spcBef>
                <a:spcPct val="30000"/>
              </a:spcBef>
              <a:spcAft>
                <a:spcPct val="0"/>
              </a:spcAft>
              <a:defRPr sz="1200">
                <a:solidFill>
                  <a:schemeClr val="tx1"/>
                </a:solidFill>
                <a:latin typeface="Times New Roman" panose="02020603050405020304" pitchFamily="18" charset="0"/>
              </a:defRPr>
            </a:lvl9pPr>
          </a:lstStyle>
          <a:p>
            <a:pPr fontAlgn="base">
              <a:spcBef>
                <a:spcPct val="0"/>
              </a:spcBef>
              <a:spcAft>
                <a:spcPct val="0"/>
              </a:spcAft>
            </a:pPr>
            <a:fld id="{FC6CB47A-DF08-45E4-AE25-7CA26B9743A7}" type="slidenum">
              <a:rPr lang="ru-RU" altLang="ru-RU" sz="1000" smtClean="0"/>
              <a:pPr fontAlgn="base">
                <a:spcBef>
                  <a:spcPct val="0"/>
                </a:spcBef>
                <a:spcAft>
                  <a:spcPct val="0"/>
                </a:spcAft>
              </a:pPr>
              <a:t>1</a:t>
            </a:fld>
            <a:endParaRPr lang="ru-RU" altLang="ru-RU" sz="1000" smtClean="0"/>
          </a:p>
        </p:txBody>
      </p:sp>
      <p:sp>
        <p:nvSpPr>
          <p:cNvPr id="5123" name="Rectangle 2"/>
          <p:cNvSpPr>
            <a:spLocks noChangeArrowheads="1" noTextEdit="1"/>
          </p:cNvSpPr>
          <p:nvPr>
            <p:ph type="sldImg"/>
          </p:nvPr>
        </p:nvSpPr>
        <p:spPr>
          <a:xfrm>
            <a:off x="3367088" y="506413"/>
            <a:ext cx="3201987" cy="2535237"/>
          </a:xfrm>
          <a:ln/>
        </p:spPr>
      </p:sp>
      <p:sp>
        <p:nvSpPr>
          <p:cNvPr id="5124" name="Rectangle 3"/>
          <p:cNvSpPr>
            <a:spLocks noGrp="1" noChangeArrowheads="1"/>
          </p:cNvSpPr>
          <p:nvPr>
            <p:ph type="body" idx="1"/>
          </p:nvPr>
        </p:nvSpPr>
        <p:spPr>
          <a:xfrm>
            <a:off x="993775" y="3211513"/>
            <a:ext cx="7943850" cy="3043237"/>
          </a:xfrm>
          <a:noFill/>
        </p:spPr>
        <p:txBody>
          <a:bodyPr/>
          <a:lstStyle/>
          <a:p>
            <a:pPr eaLnBrk="1" hangingPunct="1"/>
            <a:endParaRPr lang="en-US" altLang="ru-RU"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lvl1pPr defTabSz="909638">
              <a:spcBef>
                <a:spcPct val="30000"/>
              </a:spcBef>
              <a:defRPr sz="1200">
                <a:solidFill>
                  <a:schemeClr val="tx1"/>
                </a:solidFill>
                <a:latin typeface="Times New Roman" panose="02020603050405020304" pitchFamily="18" charset="0"/>
              </a:defRPr>
            </a:lvl1pPr>
            <a:lvl2pPr marL="742950" indent="-285750" defTabSz="909638">
              <a:spcBef>
                <a:spcPct val="30000"/>
              </a:spcBef>
              <a:defRPr sz="1200">
                <a:solidFill>
                  <a:schemeClr val="tx1"/>
                </a:solidFill>
                <a:latin typeface="Times New Roman" panose="02020603050405020304" pitchFamily="18" charset="0"/>
              </a:defRPr>
            </a:lvl2pPr>
            <a:lvl3pPr marL="1143000" indent="-228600" defTabSz="909638">
              <a:spcBef>
                <a:spcPct val="30000"/>
              </a:spcBef>
              <a:defRPr sz="1200">
                <a:solidFill>
                  <a:schemeClr val="tx1"/>
                </a:solidFill>
                <a:latin typeface="Times New Roman" panose="02020603050405020304" pitchFamily="18" charset="0"/>
              </a:defRPr>
            </a:lvl3pPr>
            <a:lvl4pPr marL="1600200" indent="-228600" defTabSz="909638">
              <a:spcBef>
                <a:spcPct val="30000"/>
              </a:spcBef>
              <a:defRPr sz="1200">
                <a:solidFill>
                  <a:schemeClr val="tx1"/>
                </a:solidFill>
                <a:latin typeface="Times New Roman" panose="02020603050405020304" pitchFamily="18" charset="0"/>
              </a:defRPr>
            </a:lvl4pPr>
            <a:lvl5pPr marL="2057400" indent="-228600" defTabSz="909638">
              <a:spcBef>
                <a:spcPct val="30000"/>
              </a:spcBef>
              <a:defRPr sz="1200">
                <a:solidFill>
                  <a:schemeClr val="tx1"/>
                </a:solidFill>
                <a:latin typeface="Times New Roman" panose="02020603050405020304" pitchFamily="18" charset="0"/>
              </a:defRPr>
            </a:lvl5pPr>
            <a:lvl6pPr marL="2514600" indent="-228600" defTabSz="909638"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09638"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09638"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09638" eaLnBrk="0" fontAlgn="base" hangingPunct="0">
              <a:spcBef>
                <a:spcPct val="30000"/>
              </a:spcBef>
              <a:spcAft>
                <a:spcPct val="0"/>
              </a:spcAft>
              <a:defRPr sz="1200">
                <a:solidFill>
                  <a:schemeClr val="tx1"/>
                </a:solidFill>
                <a:latin typeface="Times New Roman" panose="02020603050405020304" pitchFamily="18" charset="0"/>
              </a:defRPr>
            </a:lvl9pPr>
          </a:lstStyle>
          <a:p>
            <a:pPr fontAlgn="base">
              <a:spcBef>
                <a:spcPct val="0"/>
              </a:spcBef>
              <a:spcAft>
                <a:spcPct val="0"/>
              </a:spcAft>
            </a:pPr>
            <a:fld id="{05E29CA2-C3C5-4260-B386-505DD6C278A5}" type="slidenum">
              <a:rPr lang="ru-RU" altLang="ru-RU" sz="1000" smtClean="0"/>
              <a:pPr fontAlgn="base">
                <a:spcBef>
                  <a:spcPct val="0"/>
                </a:spcBef>
                <a:spcAft>
                  <a:spcPct val="0"/>
                </a:spcAft>
              </a:pPr>
              <a:t>6</a:t>
            </a:fld>
            <a:endParaRPr lang="ru-RU" altLang="ru-RU" sz="1000" smtClean="0"/>
          </a:p>
        </p:txBody>
      </p:sp>
      <p:sp>
        <p:nvSpPr>
          <p:cNvPr id="11267" name="Rectangle 2"/>
          <p:cNvSpPr>
            <a:spLocks noChangeArrowheads="1" noTextEdit="1"/>
          </p:cNvSpPr>
          <p:nvPr>
            <p:ph type="sldImg"/>
          </p:nvPr>
        </p:nvSpPr>
        <p:spPr>
          <a:xfrm>
            <a:off x="3367088" y="506413"/>
            <a:ext cx="3201987" cy="2535237"/>
          </a:xfrm>
          <a:ln/>
        </p:spPr>
      </p:sp>
      <p:sp>
        <p:nvSpPr>
          <p:cNvPr id="11268" name="Rectangle 3"/>
          <p:cNvSpPr>
            <a:spLocks noGrp="1" noChangeArrowheads="1"/>
          </p:cNvSpPr>
          <p:nvPr>
            <p:ph type="body" idx="1"/>
          </p:nvPr>
        </p:nvSpPr>
        <p:spPr>
          <a:xfrm>
            <a:off x="993775" y="3211513"/>
            <a:ext cx="7943850" cy="3043237"/>
          </a:xfrm>
          <a:noFill/>
        </p:spPr>
        <p:txBody>
          <a:bodyPr/>
          <a:lstStyle/>
          <a:p>
            <a:pPr eaLnBrk="1" hangingPunct="1"/>
            <a:endParaRPr lang="en-US" altLang="ru-RU"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84717"/>
            <a:ext cx="6858000" cy="2520244"/>
          </a:xfrm>
        </p:spPr>
        <p:txBody>
          <a:bodyPr anchor="b"/>
          <a:lstStyle>
            <a:lvl1pPr algn="ctr">
              <a:defRPr sz="4500"/>
            </a:lvl1pPr>
          </a:lstStyle>
          <a:p>
            <a:r>
              <a:rPr lang="ru-RU" smtClean="0"/>
              <a:t>Образец заголовка</a:t>
            </a:r>
            <a:endParaRPr lang="ru-RU"/>
          </a:p>
        </p:txBody>
      </p:sp>
      <p:sp>
        <p:nvSpPr>
          <p:cNvPr id="3" name="Подзаголовок 2"/>
          <p:cNvSpPr>
            <a:spLocks noGrp="1"/>
          </p:cNvSpPr>
          <p:nvPr>
            <p:ph type="subTitle" idx="1"/>
          </p:nvPr>
        </p:nvSpPr>
        <p:spPr>
          <a:xfrm>
            <a:off x="1143000" y="3802151"/>
            <a:ext cx="6858000" cy="1747749"/>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EB56AC28-7A62-4055-A05E-054EE641B39B}" type="slidenum">
              <a:rPr lang="ru-RU" altLang="ru-RU"/>
              <a:pPr>
                <a:defRPr/>
              </a:pPr>
              <a:t>‹#›</a:t>
            </a:fld>
            <a:endParaRPr lang="ru-RU" altLang="ru-RU"/>
          </a:p>
        </p:txBody>
      </p:sp>
    </p:spTree>
    <p:extLst>
      <p:ext uri="{BB962C8B-B14F-4D97-AF65-F5344CB8AC3E}">
        <p14:creationId xmlns:p14="http://schemas.microsoft.com/office/powerpoint/2010/main" val="3838008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F3204048-6FFA-4B4F-8EFF-97545A0FAB0A}" type="slidenum">
              <a:rPr lang="ru-RU" altLang="ru-RU"/>
              <a:pPr>
                <a:defRPr/>
              </a:pPr>
              <a:t>‹#›</a:t>
            </a:fld>
            <a:endParaRPr lang="ru-RU" altLang="ru-RU"/>
          </a:p>
        </p:txBody>
      </p:sp>
    </p:spTree>
    <p:extLst>
      <p:ext uri="{BB962C8B-B14F-4D97-AF65-F5344CB8AC3E}">
        <p14:creationId xmlns:p14="http://schemas.microsoft.com/office/powerpoint/2010/main" val="4643612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5" y="385410"/>
            <a:ext cx="1971675" cy="613471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28650" y="385410"/>
            <a:ext cx="5800725" cy="613471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10B07E0A-F9EC-4FA2-A8DC-61CEEFAFF5A4}" type="slidenum">
              <a:rPr lang="ru-RU" altLang="ru-RU"/>
              <a:pPr>
                <a:defRPr/>
              </a:pPr>
              <a:t>‹#›</a:t>
            </a:fld>
            <a:endParaRPr lang="ru-RU" altLang="ru-RU"/>
          </a:p>
        </p:txBody>
      </p:sp>
    </p:spTree>
    <p:extLst>
      <p:ext uri="{BB962C8B-B14F-4D97-AF65-F5344CB8AC3E}">
        <p14:creationId xmlns:p14="http://schemas.microsoft.com/office/powerpoint/2010/main" val="263998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Заголовок, 1 большой объект и 2 маленьких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642938"/>
            <a:ext cx="7772400" cy="1206500"/>
          </a:xfrm>
        </p:spPr>
        <p:txBody>
          <a:bodyPr/>
          <a:lstStyle/>
          <a:p>
            <a:r>
              <a:rPr lang="ru-RU" smtClean="0"/>
              <a:t>Образец заголовка</a:t>
            </a:r>
            <a:endParaRPr lang="ru-RU"/>
          </a:p>
        </p:txBody>
      </p:sp>
      <p:sp>
        <p:nvSpPr>
          <p:cNvPr id="3" name="Объект 2"/>
          <p:cNvSpPr>
            <a:spLocks noGrp="1"/>
          </p:cNvSpPr>
          <p:nvPr>
            <p:ph sz="half" idx="1"/>
          </p:nvPr>
        </p:nvSpPr>
        <p:spPr>
          <a:xfrm>
            <a:off x="685800" y="2090738"/>
            <a:ext cx="3810000" cy="43434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quarter" idx="2"/>
          </p:nvPr>
        </p:nvSpPr>
        <p:spPr>
          <a:xfrm>
            <a:off x="4648200" y="2090738"/>
            <a:ext cx="3810000" cy="209550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Объект 4"/>
          <p:cNvSpPr>
            <a:spLocks noGrp="1"/>
          </p:cNvSpPr>
          <p:nvPr>
            <p:ph sz="quarter" idx="3"/>
          </p:nvPr>
        </p:nvSpPr>
        <p:spPr>
          <a:xfrm>
            <a:off x="4648200" y="4338638"/>
            <a:ext cx="3810000" cy="209550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Дата 5"/>
          <p:cNvSpPr>
            <a:spLocks noGrp="1"/>
          </p:cNvSpPr>
          <p:nvPr>
            <p:ph type="dt" sz="half" idx="10"/>
          </p:nvPr>
        </p:nvSpPr>
        <p:spPr>
          <a:xfrm>
            <a:off x="685800" y="6596063"/>
            <a:ext cx="1905000" cy="482600"/>
          </a:xfrm>
        </p:spPr>
        <p:txBody>
          <a:bodyPr/>
          <a:lstStyle>
            <a:lvl1pPr>
              <a:defRPr/>
            </a:lvl1pPr>
          </a:lstStyle>
          <a:p>
            <a:pPr>
              <a:defRPr/>
            </a:pPr>
            <a:endParaRPr lang="ru-RU"/>
          </a:p>
        </p:txBody>
      </p:sp>
      <p:sp>
        <p:nvSpPr>
          <p:cNvPr id="7" name="Нижний колонтитул 6"/>
          <p:cNvSpPr>
            <a:spLocks noGrp="1"/>
          </p:cNvSpPr>
          <p:nvPr>
            <p:ph type="ftr" sz="quarter" idx="11"/>
          </p:nvPr>
        </p:nvSpPr>
        <p:spPr>
          <a:xfrm>
            <a:off x="3124200" y="6596063"/>
            <a:ext cx="2895600" cy="482600"/>
          </a:xfrm>
        </p:spPr>
        <p:txBody>
          <a:bodyPr/>
          <a:lstStyle>
            <a:lvl1pPr>
              <a:defRPr/>
            </a:lvl1pPr>
          </a:lstStyle>
          <a:p>
            <a:pPr>
              <a:defRPr/>
            </a:pPr>
            <a:endParaRPr lang="ru-RU"/>
          </a:p>
        </p:txBody>
      </p:sp>
      <p:sp>
        <p:nvSpPr>
          <p:cNvPr id="8" name="Номер слайда 7"/>
          <p:cNvSpPr>
            <a:spLocks noGrp="1"/>
          </p:cNvSpPr>
          <p:nvPr>
            <p:ph type="sldNum" sz="quarter" idx="12"/>
          </p:nvPr>
        </p:nvSpPr>
        <p:spPr>
          <a:xfrm>
            <a:off x="6553200" y="6596063"/>
            <a:ext cx="1905000" cy="482600"/>
          </a:xfrm>
        </p:spPr>
        <p:txBody>
          <a:bodyPr/>
          <a:lstStyle>
            <a:lvl1pPr>
              <a:defRPr/>
            </a:lvl1pPr>
          </a:lstStyle>
          <a:p>
            <a:pPr>
              <a:defRPr/>
            </a:pPr>
            <a:fld id="{BD1A9504-6981-49F5-A0CB-B89C509716B2}" type="slidenum">
              <a:rPr lang="ru-RU" altLang="ru-RU"/>
              <a:pPr>
                <a:defRPr/>
              </a:pPr>
              <a:t>‹#›</a:t>
            </a:fld>
            <a:endParaRPr lang="ru-RU" altLang="ru-RU"/>
          </a:p>
        </p:txBody>
      </p:sp>
    </p:spTree>
    <p:extLst>
      <p:ext uri="{BB962C8B-B14F-4D97-AF65-F5344CB8AC3E}">
        <p14:creationId xmlns:p14="http://schemas.microsoft.com/office/powerpoint/2010/main" val="3777075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BC47F9F6-ACC1-4EC4-80C7-00BA034BD61F}" type="slidenum">
              <a:rPr lang="ru-RU" altLang="ru-RU"/>
              <a:pPr>
                <a:defRPr/>
              </a:pPr>
              <a:t>‹#›</a:t>
            </a:fld>
            <a:endParaRPr lang="ru-RU" altLang="ru-RU"/>
          </a:p>
        </p:txBody>
      </p:sp>
    </p:spTree>
    <p:extLst>
      <p:ext uri="{BB962C8B-B14F-4D97-AF65-F5344CB8AC3E}">
        <p14:creationId xmlns:p14="http://schemas.microsoft.com/office/powerpoint/2010/main" val="2641149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804724"/>
            <a:ext cx="7886700" cy="3011222"/>
          </a:xfrm>
        </p:spPr>
        <p:txBody>
          <a:bodyPr anchor="b"/>
          <a:lstStyle>
            <a:lvl1pPr>
              <a:defRPr sz="4500"/>
            </a:lvl1pPr>
          </a:lstStyle>
          <a:p>
            <a:r>
              <a:rPr lang="ru-RU" smtClean="0"/>
              <a:t>Образец заголовка</a:t>
            </a:r>
            <a:endParaRPr lang="ru-RU"/>
          </a:p>
        </p:txBody>
      </p:sp>
      <p:sp>
        <p:nvSpPr>
          <p:cNvPr id="3" name="Текст 2"/>
          <p:cNvSpPr>
            <a:spLocks noGrp="1"/>
          </p:cNvSpPr>
          <p:nvPr>
            <p:ph type="body" idx="1"/>
          </p:nvPr>
        </p:nvSpPr>
        <p:spPr>
          <a:xfrm>
            <a:off x="623888" y="4844434"/>
            <a:ext cx="7886700" cy="1583531"/>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BE20AA32-0E64-4711-BF61-137AE364CEB2}" type="slidenum">
              <a:rPr lang="ru-RU" altLang="ru-RU"/>
              <a:pPr>
                <a:defRPr/>
              </a:pPr>
              <a:t>‹#›</a:t>
            </a:fld>
            <a:endParaRPr lang="ru-RU" altLang="ru-RU"/>
          </a:p>
        </p:txBody>
      </p:sp>
    </p:spTree>
    <p:extLst>
      <p:ext uri="{BB962C8B-B14F-4D97-AF65-F5344CB8AC3E}">
        <p14:creationId xmlns:p14="http://schemas.microsoft.com/office/powerpoint/2010/main" val="964813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28650" y="1927049"/>
            <a:ext cx="3886200" cy="459307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29150" y="1927049"/>
            <a:ext cx="3886200" cy="459307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C8D0B480-DB5C-4A7D-A1F6-29F741C22FC8}" type="slidenum">
              <a:rPr lang="ru-RU" altLang="ru-RU"/>
              <a:pPr>
                <a:defRPr/>
              </a:pPr>
              <a:t>‹#›</a:t>
            </a:fld>
            <a:endParaRPr lang="ru-RU" altLang="ru-RU"/>
          </a:p>
        </p:txBody>
      </p:sp>
    </p:spTree>
    <p:extLst>
      <p:ext uri="{BB962C8B-B14F-4D97-AF65-F5344CB8AC3E}">
        <p14:creationId xmlns:p14="http://schemas.microsoft.com/office/powerpoint/2010/main" val="23249623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85410"/>
            <a:ext cx="7886700" cy="1399205"/>
          </a:xfrm>
        </p:spPr>
        <p:txBody>
          <a:bodyPr/>
          <a:lstStyle/>
          <a:p>
            <a:r>
              <a:rPr lang="ru-RU" smtClean="0"/>
              <a:t>Образец заголовка</a:t>
            </a:r>
            <a:endParaRPr lang="ru-RU"/>
          </a:p>
        </p:txBody>
      </p:sp>
      <p:sp>
        <p:nvSpPr>
          <p:cNvPr id="3" name="Текст 2"/>
          <p:cNvSpPr>
            <a:spLocks noGrp="1"/>
          </p:cNvSpPr>
          <p:nvPr>
            <p:ph type="body" idx="1"/>
          </p:nvPr>
        </p:nvSpPr>
        <p:spPr>
          <a:xfrm>
            <a:off x="629842" y="1774561"/>
            <a:ext cx="3868340" cy="86968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4" name="Объект 3"/>
          <p:cNvSpPr>
            <a:spLocks noGrp="1"/>
          </p:cNvSpPr>
          <p:nvPr>
            <p:ph sz="half" idx="2"/>
          </p:nvPr>
        </p:nvSpPr>
        <p:spPr>
          <a:xfrm>
            <a:off x="629842" y="2644246"/>
            <a:ext cx="3868340" cy="38892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29150" y="1774561"/>
            <a:ext cx="3887391" cy="86968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6" name="Объект 5"/>
          <p:cNvSpPr>
            <a:spLocks noGrp="1"/>
          </p:cNvSpPr>
          <p:nvPr>
            <p:ph sz="quarter" idx="4"/>
          </p:nvPr>
        </p:nvSpPr>
        <p:spPr>
          <a:xfrm>
            <a:off x="4629150" y="2644246"/>
            <a:ext cx="3887391" cy="38892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A4EAF860-EFA4-4E59-B522-8A02ADC37EF0}" type="slidenum">
              <a:rPr lang="ru-RU" altLang="ru-RU"/>
              <a:pPr>
                <a:defRPr/>
              </a:pPr>
              <a:t>‹#›</a:t>
            </a:fld>
            <a:endParaRPr lang="ru-RU" altLang="ru-RU"/>
          </a:p>
        </p:txBody>
      </p:sp>
    </p:spTree>
    <p:extLst>
      <p:ext uri="{BB962C8B-B14F-4D97-AF65-F5344CB8AC3E}">
        <p14:creationId xmlns:p14="http://schemas.microsoft.com/office/powerpoint/2010/main" val="33759897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4EDCAF91-AAB5-48F0-A572-AED3E2123F98}" type="slidenum">
              <a:rPr lang="ru-RU" altLang="ru-RU"/>
              <a:pPr>
                <a:defRPr/>
              </a:pPr>
              <a:t>‹#›</a:t>
            </a:fld>
            <a:endParaRPr lang="ru-RU" altLang="ru-RU"/>
          </a:p>
        </p:txBody>
      </p:sp>
    </p:spTree>
    <p:extLst>
      <p:ext uri="{BB962C8B-B14F-4D97-AF65-F5344CB8AC3E}">
        <p14:creationId xmlns:p14="http://schemas.microsoft.com/office/powerpoint/2010/main" val="641567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FB626571-73EA-4F4A-B583-1B50E227D08B}" type="slidenum">
              <a:rPr lang="ru-RU" altLang="ru-RU"/>
              <a:pPr>
                <a:defRPr/>
              </a:pPr>
              <a:t>‹#›</a:t>
            </a:fld>
            <a:endParaRPr lang="ru-RU" altLang="ru-RU"/>
          </a:p>
        </p:txBody>
      </p:sp>
    </p:spTree>
    <p:extLst>
      <p:ext uri="{BB962C8B-B14F-4D97-AF65-F5344CB8AC3E}">
        <p14:creationId xmlns:p14="http://schemas.microsoft.com/office/powerpoint/2010/main" val="38452711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82600"/>
            <a:ext cx="2949178" cy="1689100"/>
          </a:xfrm>
        </p:spPr>
        <p:txBody>
          <a:bodyPr anchor="b"/>
          <a:lstStyle>
            <a:lvl1pPr>
              <a:defRPr sz="2400"/>
            </a:lvl1pPr>
          </a:lstStyle>
          <a:p>
            <a:r>
              <a:rPr lang="ru-RU" smtClean="0"/>
              <a:t>Образец заголовка</a:t>
            </a:r>
            <a:endParaRPr lang="ru-RU"/>
          </a:p>
        </p:txBody>
      </p:sp>
      <p:sp>
        <p:nvSpPr>
          <p:cNvPr id="3" name="Объект 2"/>
          <p:cNvSpPr>
            <a:spLocks noGrp="1"/>
          </p:cNvSpPr>
          <p:nvPr>
            <p:ph idx="1"/>
          </p:nvPr>
        </p:nvSpPr>
        <p:spPr>
          <a:xfrm>
            <a:off x="3887391" y="1042282"/>
            <a:ext cx="4629150" cy="514438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29841" y="2171700"/>
            <a:ext cx="2949178" cy="402334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0546CFB3-E7CD-4721-9E4E-A9C499E08575}" type="slidenum">
              <a:rPr lang="ru-RU" altLang="ru-RU"/>
              <a:pPr>
                <a:defRPr/>
              </a:pPr>
              <a:t>‹#›</a:t>
            </a:fld>
            <a:endParaRPr lang="ru-RU" altLang="ru-RU"/>
          </a:p>
        </p:txBody>
      </p:sp>
    </p:spTree>
    <p:extLst>
      <p:ext uri="{BB962C8B-B14F-4D97-AF65-F5344CB8AC3E}">
        <p14:creationId xmlns:p14="http://schemas.microsoft.com/office/powerpoint/2010/main" val="2099664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82600"/>
            <a:ext cx="2949178" cy="1689100"/>
          </a:xfrm>
        </p:spPr>
        <p:txBody>
          <a:bodyPr anchor="b"/>
          <a:lstStyle>
            <a:lvl1pPr>
              <a:defRPr sz="2400"/>
            </a:lvl1pPr>
          </a:lstStyle>
          <a:p>
            <a:r>
              <a:rPr lang="ru-RU" smtClean="0"/>
              <a:t>Образец заголовка</a:t>
            </a:r>
            <a:endParaRPr lang="ru-RU"/>
          </a:p>
        </p:txBody>
      </p:sp>
      <p:sp>
        <p:nvSpPr>
          <p:cNvPr id="3" name="Рисунок 2"/>
          <p:cNvSpPr>
            <a:spLocks noGrp="1"/>
          </p:cNvSpPr>
          <p:nvPr>
            <p:ph type="pic" idx="1"/>
          </p:nvPr>
        </p:nvSpPr>
        <p:spPr>
          <a:xfrm>
            <a:off x="3887391" y="1042282"/>
            <a:ext cx="4629150" cy="5144382"/>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ru-RU" noProof="0" smtClean="0"/>
          </a:p>
        </p:txBody>
      </p:sp>
      <p:sp>
        <p:nvSpPr>
          <p:cNvPr id="4" name="Текст 3"/>
          <p:cNvSpPr>
            <a:spLocks noGrp="1"/>
          </p:cNvSpPr>
          <p:nvPr>
            <p:ph type="body" sz="half" idx="2"/>
          </p:nvPr>
        </p:nvSpPr>
        <p:spPr>
          <a:xfrm>
            <a:off x="629841" y="2171700"/>
            <a:ext cx="2949178" cy="402334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7DB12AAC-6B71-4C42-BA1B-84FEE4A85DBD}" type="slidenum">
              <a:rPr lang="ru-RU" altLang="ru-RU"/>
              <a:pPr>
                <a:defRPr/>
              </a:pPr>
              <a:t>‹#›</a:t>
            </a:fld>
            <a:endParaRPr lang="ru-RU" altLang="ru-RU"/>
          </a:p>
        </p:txBody>
      </p:sp>
    </p:spTree>
    <p:extLst>
      <p:ext uri="{BB962C8B-B14F-4D97-AF65-F5344CB8AC3E}">
        <p14:creationId xmlns:p14="http://schemas.microsoft.com/office/powerpoint/2010/main" val="2462966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628650" y="385763"/>
            <a:ext cx="7886700" cy="139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Текст 2"/>
          <p:cNvSpPr>
            <a:spLocks noGrp="1"/>
          </p:cNvSpPr>
          <p:nvPr>
            <p:ph type="body" idx="1"/>
          </p:nvPr>
        </p:nvSpPr>
        <p:spPr bwMode="auto">
          <a:xfrm>
            <a:off x="628650" y="1927225"/>
            <a:ext cx="7886700" cy="459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4" name="Дата 3"/>
          <p:cNvSpPr>
            <a:spLocks noGrp="1"/>
          </p:cNvSpPr>
          <p:nvPr>
            <p:ph type="dt" sz="half" idx="2"/>
          </p:nvPr>
        </p:nvSpPr>
        <p:spPr>
          <a:xfrm>
            <a:off x="628650" y="6708775"/>
            <a:ext cx="2057400" cy="385763"/>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endParaRPr lang="ru-RU"/>
          </a:p>
        </p:txBody>
      </p:sp>
      <p:sp>
        <p:nvSpPr>
          <p:cNvPr id="5" name="Нижний колонтитул 4"/>
          <p:cNvSpPr>
            <a:spLocks noGrp="1"/>
          </p:cNvSpPr>
          <p:nvPr>
            <p:ph type="ftr" sz="quarter" idx="3"/>
          </p:nvPr>
        </p:nvSpPr>
        <p:spPr>
          <a:xfrm>
            <a:off x="3028950" y="6708775"/>
            <a:ext cx="3086100" cy="385763"/>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457950" y="6708775"/>
            <a:ext cx="2057400" cy="385763"/>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tx1">
                    <a:tint val="75000"/>
                  </a:schemeClr>
                </a:solidFill>
                <a:latin typeface="+mn-lt"/>
              </a:defRPr>
            </a:lvl1pPr>
          </a:lstStyle>
          <a:p>
            <a:pPr>
              <a:defRPr/>
            </a:pPr>
            <a:fld id="{544741DF-B691-4756-8C07-4DE5CB66C056}"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sldLayoutIdLst>
    <p:sldLayoutId id="2147484060" r:id="rId1"/>
    <p:sldLayoutId id="2147484061" r:id="rId2"/>
    <p:sldLayoutId id="2147484062" r:id="rId3"/>
    <p:sldLayoutId id="2147484063" r:id="rId4"/>
    <p:sldLayoutId id="2147484064" r:id="rId5"/>
    <p:sldLayoutId id="2147484065" r:id="rId6"/>
    <p:sldLayoutId id="2147484066" r:id="rId7"/>
    <p:sldLayoutId id="2147484067" r:id="rId8"/>
    <p:sldLayoutId id="2147484068" r:id="rId9"/>
    <p:sldLayoutId id="2147484069" r:id="rId10"/>
    <p:sldLayoutId id="2147484070" r:id="rId11"/>
    <p:sldLayoutId id="2147484071" r:id="rId12"/>
  </p:sldLayoutIdLst>
  <p:hf hdr="0" ft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 Id="rId4" Type="http://schemas.openxmlformats.org/officeDocument/2006/relationships/image" Target="../media/image1.w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2.wm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showMasterPhAnim="0">
  <p:cSld>
    <p:bg>
      <p:bgPr>
        <a:solidFill>
          <a:schemeClr val="bg1"/>
        </a:solidFill>
        <a:effectLst/>
      </p:bgPr>
    </p:bg>
    <p:spTree>
      <p:nvGrpSpPr>
        <p:cNvPr id="1" name=""/>
        <p:cNvGrpSpPr/>
        <p:nvPr/>
      </p:nvGrpSpPr>
      <p:grpSpPr>
        <a:xfrm>
          <a:off x="0" y="0"/>
          <a:ext cx="0" cy="0"/>
          <a:chOff x="0" y="0"/>
          <a:chExt cx="0" cy="0"/>
        </a:xfrm>
      </p:grpSpPr>
      <p:sp>
        <p:nvSpPr>
          <p:cNvPr id="1003522" name="Text Box 2"/>
          <p:cNvSpPr txBox="1">
            <a:spLocks noChangeArrowheads="1"/>
          </p:cNvSpPr>
          <p:nvPr/>
        </p:nvSpPr>
        <p:spPr bwMode="auto">
          <a:xfrm>
            <a:off x="469900" y="511175"/>
            <a:ext cx="8229600" cy="6154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273050"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fontAlgn="auto">
              <a:spcBef>
                <a:spcPts val="0"/>
              </a:spcBef>
              <a:spcAft>
                <a:spcPts val="0"/>
              </a:spcAft>
              <a:defRPr/>
            </a:pPr>
            <a:r>
              <a:rPr lang="en-US" altLang="ru-RU" sz="2400" b="1" dirty="0" smtClean="0">
                <a:solidFill>
                  <a:srgbClr val="7030A0"/>
                </a:solidFill>
                <a:latin typeface="Times New Roman" panose="02020603050405020304" pitchFamily="18" charset="0"/>
                <a:cs typeface="Times New Roman" panose="02020603050405020304" pitchFamily="18" charset="0"/>
              </a:rPr>
              <a:t>РАҚОБАТЛАШУВЧИ ФИРМА ВА ТАРМОҚНИНГ УЗОҚ МУДДАТЛИ ОРАЛИҚДАГИ МУВОЗАНАТИ ВА ТАРМОҚНИНГ ТАКЛИФИ</a:t>
            </a:r>
          </a:p>
          <a:p>
            <a:pPr algn="ctr" fontAlgn="auto">
              <a:spcBef>
                <a:spcPts val="0"/>
              </a:spcBef>
              <a:spcAft>
                <a:spcPts val="0"/>
              </a:spcAft>
              <a:defRPr/>
            </a:pPr>
            <a:endParaRPr lang="en-US" altLang="ru-RU" sz="2400" b="1" dirty="0" smtClean="0">
              <a:solidFill>
                <a:srgbClr val="7030A0"/>
              </a:solidFill>
              <a:latin typeface="Times New Roman" panose="02020603050405020304" pitchFamily="18" charset="0"/>
              <a:cs typeface="Times New Roman" panose="02020603050405020304" pitchFamily="18" charset="0"/>
            </a:endParaRPr>
          </a:p>
          <a:p>
            <a:pPr algn="ctr" fontAlgn="auto">
              <a:spcBef>
                <a:spcPts val="0"/>
              </a:spcBef>
              <a:spcAft>
                <a:spcPts val="0"/>
              </a:spcAft>
              <a:defRPr/>
            </a:pPr>
            <a:endParaRPr lang="en-US" altLang="ru-RU" sz="2400" b="1" dirty="0" smtClean="0">
              <a:latin typeface="Times New Roman" panose="02020603050405020304" pitchFamily="18" charset="0"/>
              <a:cs typeface="Times New Roman" panose="02020603050405020304" pitchFamily="18" charset="0"/>
            </a:endParaRPr>
          </a:p>
          <a:p>
            <a:pPr marL="457200" indent="-457200" algn="just" fontAlgn="auto">
              <a:lnSpc>
                <a:spcPct val="150000"/>
              </a:lnSpc>
              <a:spcBef>
                <a:spcPts val="0"/>
              </a:spcBef>
              <a:spcAft>
                <a:spcPts val="0"/>
              </a:spcAft>
              <a:buFont typeface="+mj-lt"/>
              <a:buAutoNum type="arabicPeriod"/>
              <a:defRPr/>
            </a:pPr>
            <a:r>
              <a:rPr lang="en-US" altLang="ru-RU" sz="2000" b="1" dirty="0" err="1" smtClean="0">
                <a:latin typeface="Times New Roman" panose="02020603050405020304" pitchFamily="18" charset="0"/>
                <a:cs typeface="Times New Roman" panose="02020603050405020304" pitchFamily="18" charset="0"/>
              </a:rPr>
              <a:t>Ўртача</a:t>
            </a:r>
            <a:r>
              <a:rPr lang="en-US" altLang="ru-RU" sz="2000" b="1" dirty="0" smtClean="0">
                <a:latin typeface="Times New Roman" panose="02020603050405020304" pitchFamily="18" charset="0"/>
                <a:cs typeface="Times New Roman" panose="02020603050405020304" pitchFamily="18" charset="0"/>
              </a:rPr>
              <a:t> </a:t>
            </a:r>
            <a:r>
              <a:rPr lang="en-US" altLang="ru-RU" sz="2000" b="1" dirty="0" err="1" smtClean="0">
                <a:latin typeface="Times New Roman" panose="02020603050405020304" pitchFamily="18" charset="0"/>
                <a:cs typeface="Times New Roman" panose="02020603050405020304" pitchFamily="18" charset="0"/>
              </a:rPr>
              <a:t>узоқ</a:t>
            </a:r>
            <a:r>
              <a:rPr lang="en-US" altLang="ru-RU" sz="2000" b="1" dirty="0" smtClean="0">
                <a:latin typeface="Times New Roman" panose="02020603050405020304" pitchFamily="18" charset="0"/>
                <a:cs typeface="Times New Roman" panose="02020603050405020304" pitchFamily="18" charset="0"/>
              </a:rPr>
              <a:t> </a:t>
            </a:r>
            <a:r>
              <a:rPr lang="en-US" altLang="ru-RU" sz="2000" b="1" dirty="0" err="1" smtClean="0">
                <a:latin typeface="Times New Roman" panose="02020603050405020304" pitchFamily="18" charset="0"/>
                <a:cs typeface="Times New Roman" panose="02020603050405020304" pitchFamily="18" charset="0"/>
              </a:rPr>
              <a:t>муддатли</a:t>
            </a:r>
            <a:r>
              <a:rPr lang="en-US" altLang="ru-RU" sz="2000" b="1" dirty="0" smtClean="0">
                <a:latin typeface="Times New Roman" panose="02020603050405020304" pitchFamily="18" charset="0"/>
                <a:cs typeface="Times New Roman" panose="02020603050405020304" pitchFamily="18" charset="0"/>
              </a:rPr>
              <a:t> </a:t>
            </a:r>
            <a:r>
              <a:rPr lang="en-US" altLang="ru-RU" sz="2000" b="1" dirty="0" err="1" smtClean="0">
                <a:latin typeface="Times New Roman" panose="02020603050405020304" pitchFamily="18" charset="0"/>
                <a:cs typeface="Times New Roman" panose="02020603050405020304" pitchFamily="18" charset="0"/>
              </a:rPr>
              <a:t>харажат</a:t>
            </a:r>
            <a:r>
              <a:rPr lang="en-US" altLang="ru-RU" sz="2000" b="1" dirty="0" smtClean="0">
                <a:latin typeface="Times New Roman" panose="02020603050405020304" pitchFamily="18" charset="0"/>
                <a:cs typeface="Times New Roman" panose="02020603050405020304" pitchFamily="18" charset="0"/>
              </a:rPr>
              <a:t> </a:t>
            </a:r>
            <a:r>
              <a:rPr lang="en-US" altLang="ru-RU" sz="2000" b="1" dirty="0" err="1" smtClean="0">
                <a:latin typeface="Times New Roman" panose="02020603050405020304" pitchFamily="18" charset="0"/>
                <a:cs typeface="Times New Roman" panose="02020603050405020304" pitchFamily="18" charset="0"/>
              </a:rPr>
              <a:t>ва</a:t>
            </a:r>
            <a:r>
              <a:rPr lang="en-US" altLang="ru-RU" sz="2000" b="1" dirty="0" smtClean="0">
                <a:latin typeface="Times New Roman" panose="02020603050405020304" pitchFamily="18" charset="0"/>
                <a:cs typeface="Times New Roman" panose="02020603050405020304" pitchFamily="18" charset="0"/>
              </a:rPr>
              <a:t> </a:t>
            </a:r>
            <a:r>
              <a:rPr lang="en-US" altLang="ru-RU" sz="2000" b="1" dirty="0" err="1" smtClean="0">
                <a:latin typeface="Times New Roman" panose="02020603050405020304" pitchFamily="18" charset="0"/>
                <a:cs typeface="Times New Roman" panose="02020603050405020304" pitchFamily="18" charset="0"/>
              </a:rPr>
              <a:t>унинг</a:t>
            </a:r>
            <a:r>
              <a:rPr lang="en-US" altLang="ru-RU" sz="2000" b="1" dirty="0" smtClean="0">
                <a:latin typeface="Times New Roman" panose="02020603050405020304" pitchFamily="18" charset="0"/>
                <a:cs typeface="Times New Roman" panose="02020603050405020304" pitchFamily="18" charset="0"/>
              </a:rPr>
              <a:t> </a:t>
            </a:r>
            <a:r>
              <a:rPr lang="en-US" altLang="ru-RU" sz="2000" b="1" dirty="0" err="1" smtClean="0">
                <a:latin typeface="Times New Roman" panose="02020603050405020304" pitchFamily="18" charset="0"/>
                <a:cs typeface="Times New Roman" panose="02020603050405020304" pitchFamily="18" charset="0"/>
              </a:rPr>
              <a:t>хусусияти</a:t>
            </a:r>
            <a:r>
              <a:rPr lang="en-US" altLang="ru-RU" sz="2000" b="1" dirty="0" smtClean="0">
                <a:latin typeface="Times New Roman" panose="02020603050405020304" pitchFamily="18" charset="0"/>
                <a:cs typeface="Times New Roman" panose="02020603050405020304" pitchFamily="18" charset="0"/>
              </a:rPr>
              <a:t>.</a:t>
            </a:r>
            <a:endParaRPr lang="uz-Cyrl-UZ" altLang="ru-RU" sz="2000" b="1" dirty="0" smtClean="0">
              <a:latin typeface="Times New Roman" panose="02020603050405020304" pitchFamily="18" charset="0"/>
              <a:cs typeface="Times New Roman" panose="02020603050405020304" pitchFamily="18" charset="0"/>
            </a:endParaRPr>
          </a:p>
          <a:p>
            <a:pPr marL="457200" indent="-457200" algn="just" fontAlgn="auto">
              <a:lnSpc>
                <a:spcPct val="150000"/>
              </a:lnSpc>
              <a:spcBef>
                <a:spcPts val="0"/>
              </a:spcBef>
              <a:spcAft>
                <a:spcPts val="0"/>
              </a:spcAft>
              <a:buFont typeface="+mj-lt"/>
              <a:buAutoNum type="arabicPeriod"/>
              <a:defRPr/>
            </a:pPr>
            <a:r>
              <a:rPr lang="en-US" altLang="ru-RU" sz="2000" b="1" dirty="0" err="1" smtClean="0">
                <a:latin typeface="Times New Roman" panose="02020603050405020304" pitchFamily="18" charset="0"/>
                <a:cs typeface="Times New Roman" panose="02020603050405020304" pitchFamily="18" charset="0"/>
              </a:rPr>
              <a:t>Узоқ</a:t>
            </a:r>
            <a:r>
              <a:rPr lang="en-US" altLang="ru-RU" sz="2000" b="1" dirty="0" smtClean="0">
                <a:latin typeface="Times New Roman" panose="02020603050405020304" pitchFamily="18" charset="0"/>
                <a:cs typeface="Times New Roman" panose="02020603050405020304" pitchFamily="18" charset="0"/>
              </a:rPr>
              <a:t> </a:t>
            </a:r>
            <a:r>
              <a:rPr lang="en-US" altLang="ru-RU" sz="2000" b="1" dirty="0" err="1" smtClean="0">
                <a:latin typeface="Times New Roman" panose="02020603050405020304" pitchFamily="18" charset="0"/>
                <a:cs typeface="Times New Roman" panose="02020603050405020304" pitchFamily="18" charset="0"/>
              </a:rPr>
              <a:t>муддатли</a:t>
            </a:r>
            <a:r>
              <a:rPr lang="en-US" altLang="ru-RU" sz="2000" b="1" dirty="0" smtClean="0">
                <a:latin typeface="Times New Roman" panose="02020603050405020304" pitchFamily="18" charset="0"/>
                <a:cs typeface="Times New Roman" panose="02020603050405020304" pitchFamily="18" charset="0"/>
              </a:rPr>
              <a:t> </a:t>
            </a:r>
            <a:r>
              <a:rPr lang="en-US" altLang="ru-RU" sz="2000" b="1" dirty="0" err="1" smtClean="0">
                <a:latin typeface="Times New Roman" panose="02020603050405020304" pitchFamily="18" charset="0"/>
                <a:cs typeface="Times New Roman" panose="02020603050405020304" pitchFamily="18" charset="0"/>
              </a:rPr>
              <a:t>оралиқда</a:t>
            </a:r>
            <a:r>
              <a:rPr lang="en-US" altLang="ru-RU" sz="2000" b="1" dirty="0" smtClean="0">
                <a:latin typeface="Times New Roman" panose="02020603050405020304" pitchFamily="18" charset="0"/>
                <a:cs typeface="Times New Roman" panose="02020603050405020304" pitchFamily="18" charset="0"/>
              </a:rPr>
              <a:t> </a:t>
            </a:r>
            <a:r>
              <a:rPr lang="en-US" altLang="ru-RU" sz="2000" b="1" dirty="0" err="1" smtClean="0">
                <a:latin typeface="Times New Roman" panose="02020603050405020304" pitchFamily="18" charset="0"/>
                <a:cs typeface="Times New Roman" panose="02020603050405020304" pitchFamily="18" charset="0"/>
              </a:rPr>
              <a:t>рақобатлашувч</a:t>
            </a:r>
            <a:r>
              <a:rPr lang="uz-Cyrl-UZ" altLang="ru-RU" sz="2000" b="1" dirty="0" smtClean="0">
                <a:latin typeface="Times New Roman" panose="02020603050405020304" pitchFamily="18" charset="0"/>
                <a:cs typeface="Times New Roman" panose="02020603050405020304" pitchFamily="18" charset="0"/>
              </a:rPr>
              <a:t>и</a:t>
            </a:r>
            <a:r>
              <a:rPr lang="en-US" altLang="ru-RU" sz="2000" b="1" dirty="0" smtClean="0">
                <a:latin typeface="Times New Roman" panose="02020603050405020304" pitchFamily="18" charset="0"/>
                <a:cs typeface="Times New Roman" panose="02020603050405020304" pitchFamily="18" charset="0"/>
              </a:rPr>
              <a:t> </a:t>
            </a:r>
            <a:r>
              <a:rPr lang="en-US" altLang="ru-RU" sz="2000" b="1" dirty="0" err="1" smtClean="0">
                <a:latin typeface="Times New Roman" panose="02020603050405020304" pitchFamily="18" charset="0"/>
                <a:cs typeface="Times New Roman" panose="02020603050405020304" pitchFamily="18" charset="0"/>
              </a:rPr>
              <a:t>фирма</a:t>
            </a:r>
            <a:r>
              <a:rPr lang="en-US" altLang="ru-RU" sz="2000" b="1" dirty="0" smtClean="0">
                <a:latin typeface="Times New Roman" panose="02020603050405020304" pitchFamily="18" charset="0"/>
                <a:cs typeface="Times New Roman" panose="02020603050405020304" pitchFamily="18" charset="0"/>
              </a:rPr>
              <a:t> </a:t>
            </a:r>
            <a:r>
              <a:rPr lang="en-US" altLang="ru-RU" sz="2000" b="1" dirty="0" err="1" smtClean="0">
                <a:latin typeface="Times New Roman" panose="02020603050405020304" pitchFamily="18" charset="0"/>
                <a:cs typeface="Times New Roman" panose="02020603050405020304" pitchFamily="18" charset="0"/>
              </a:rPr>
              <a:t>ва</a:t>
            </a:r>
            <a:r>
              <a:rPr lang="en-US" altLang="ru-RU" sz="2000" b="1" dirty="0" smtClean="0">
                <a:latin typeface="Times New Roman" panose="02020603050405020304" pitchFamily="18" charset="0"/>
                <a:cs typeface="Times New Roman" panose="02020603050405020304" pitchFamily="18" charset="0"/>
              </a:rPr>
              <a:t> </a:t>
            </a:r>
            <a:r>
              <a:rPr lang="en-US" altLang="ru-RU" sz="2000" b="1" dirty="0" err="1" smtClean="0">
                <a:latin typeface="Times New Roman" panose="02020603050405020304" pitchFamily="18" charset="0"/>
                <a:cs typeface="Times New Roman" panose="02020603050405020304" pitchFamily="18" charset="0"/>
              </a:rPr>
              <a:t>тармоқнинг</a:t>
            </a:r>
            <a:r>
              <a:rPr lang="en-US" altLang="ru-RU" sz="2000" b="1" dirty="0" smtClean="0">
                <a:latin typeface="Times New Roman" panose="02020603050405020304" pitchFamily="18" charset="0"/>
                <a:cs typeface="Times New Roman" panose="02020603050405020304" pitchFamily="18" charset="0"/>
              </a:rPr>
              <a:t> </a:t>
            </a:r>
            <a:r>
              <a:rPr lang="en-US" altLang="ru-RU" sz="2000" b="1" dirty="0" err="1" smtClean="0">
                <a:latin typeface="Times New Roman" panose="02020603050405020304" pitchFamily="18" charset="0"/>
                <a:cs typeface="Times New Roman" panose="02020603050405020304" pitchFamily="18" charset="0"/>
              </a:rPr>
              <a:t>мувозанат</a:t>
            </a:r>
            <a:r>
              <a:rPr lang="en-US" altLang="ru-RU" sz="2000" b="1" dirty="0" smtClean="0">
                <a:latin typeface="Times New Roman" panose="02020603050405020304" pitchFamily="18" charset="0"/>
                <a:cs typeface="Times New Roman" panose="02020603050405020304" pitchFamily="18" charset="0"/>
              </a:rPr>
              <a:t> </a:t>
            </a:r>
            <a:r>
              <a:rPr lang="en-US" altLang="ru-RU" sz="2000" b="1" dirty="0" err="1" smtClean="0">
                <a:latin typeface="Times New Roman" panose="02020603050405020304" pitchFamily="18" charset="0"/>
                <a:cs typeface="Times New Roman" panose="02020603050405020304" pitchFamily="18" charset="0"/>
              </a:rPr>
              <a:t>ҳолатини</a:t>
            </a:r>
            <a:r>
              <a:rPr lang="en-US" altLang="ru-RU" sz="2000" b="1" dirty="0" smtClean="0">
                <a:latin typeface="Times New Roman" panose="02020603050405020304" pitchFamily="18" charset="0"/>
                <a:cs typeface="Times New Roman" panose="02020603050405020304" pitchFamily="18" charset="0"/>
              </a:rPr>
              <a:t> </a:t>
            </a:r>
            <a:r>
              <a:rPr lang="en-US" altLang="ru-RU" sz="2000" b="1" dirty="0" err="1" smtClean="0">
                <a:latin typeface="Times New Roman" panose="02020603050405020304" pitchFamily="18" charset="0"/>
                <a:cs typeface="Times New Roman" panose="02020603050405020304" pitchFamily="18" charset="0"/>
              </a:rPr>
              <a:t>аниқлаш</a:t>
            </a:r>
            <a:r>
              <a:rPr lang="uz-Cyrl-UZ" altLang="ru-RU" sz="2000" b="1" dirty="0" smtClean="0">
                <a:latin typeface="Times New Roman" panose="02020603050405020304" pitchFamily="18" charset="0"/>
                <a:cs typeface="Times New Roman" panose="02020603050405020304" pitchFamily="18" charset="0"/>
              </a:rPr>
              <a:t>.</a:t>
            </a:r>
          </a:p>
          <a:p>
            <a:pPr marL="457200" indent="-457200" algn="just" fontAlgn="auto">
              <a:lnSpc>
                <a:spcPct val="150000"/>
              </a:lnSpc>
              <a:spcBef>
                <a:spcPts val="0"/>
              </a:spcBef>
              <a:spcAft>
                <a:spcPts val="0"/>
              </a:spcAft>
              <a:buFont typeface="+mj-lt"/>
              <a:buAutoNum type="arabicPeriod"/>
              <a:defRPr/>
            </a:pPr>
            <a:r>
              <a:rPr lang="en-US" altLang="ru-RU" sz="2000" b="1" dirty="0" err="1" smtClean="0">
                <a:latin typeface="Times New Roman" panose="02020603050405020304" pitchFamily="18" charset="0"/>
                <a:cs typeface="Times New Roman" panose="02020603050405020304" pitchFamily="18" charset="0"/>
              </a:rPr>
              <a:t>Тармоқнинг</a:t>
            </a:r>
            <a:r>
              <a:rPr lang="en-US" altLang="ru-RU" sz="2000" b="1" dirty="0" smtClean="0">
                <a:latin typeface="Times New Roman" panose="02020603050405020304" pitchFamily="18" charset="0"/>
                <a:cs typeface="Times New Roman" panose="02020603050405020304" pitchFamily="18" charset="0"/>
              </a:rPr>
              <a:t> </a:t>
            </a:r>
            <a:r>
              <a:rPr lang="en-US" altLang="ru-RU" sz="2000" b="1" dirty="0" err="1" smtClean="0">
                <a:latin typeface="Times New Roman" panose="02020603050405020304" pitchFamily="18" charset="0"/>
                <a:cs typeface="Times New Roman" panose="02020603050405020304" pitchFamily="18" charset="0"/>
              </a:rPr>
              <a:t>узоқ</a:t>
            </a:r>
            <a:r>
              <a:rPr lang="en-US" altLang="ru-RU" sz="2000" b="1" dirty="0" smtClean="0">
                <a:latin typeface="Times New Roman" panose="02020603050405020304" pitchFamily="18" charset="0"/>
                <a:cs typeface="Times New Roman" panose="02020603050405020304" pitchFamily="18" charset="0"/>
              </a:rPr>
              <a:t> </a:t>
            </a:r>
            <a:r>
              <a:rPr lang="en-US" altLang="ru-RU" sz="2000" b="1" dirty="0" err="1" smtClean="0">
                <a:latin typeface="Times New Roman" panose="02020603050405020304" pitchFamily="18" charset="0"/>
                <a:cs typeface="Times New Roman" panose="02020603050405020304" pitchFamily="18" charset="0"/>
              </a:rPr>
              <a:t>муддатли</a:t>
            </a:r>
            <a:r>
              <a:rPr lang="en-US" altLang="ru-RU" sz="2000" b="1" dirty="0" smtClean="0">
                <a:latin typeface="Times New Roman" panose="02020603050405020304" pitchFamily="18" charset="0"/>
                <a:cs typeface="Times New Roman" panose="02020603050405020304" pitchFamily="18" charset="0"/>
              </a:rPr>
              <a:t> </a:t>
            </a:r>
            <a:r>
              <a:rPr lang="en-US" altLang="ru-RU" sz="2000" b="1" dirty="0" err="1" smtClean="0">
                <a:latin typeface="Times New Roman" panose="02020603050405020304" pitchFamily="18" charset="0"/>
                <a:cs typeface="Times New Roman" panose="02020603050405020304" pitchFamily="18" charset="0"/>
              </a:rPr>
              <a:t>оралиқдаги</a:t>
            </a:r>
            <a:r>
              <a:rPr lang="en-US" altLang="ru-RU" sz="2000" b="1" dirty="0" smtClean="0">
                <a:latin typeface="Times New Roman" panose="02020603050405020304" pitchFamily="18" charset="0"/>
                <a:cs typeface="Times New Roman" panose="02020603050405020304" pitchFamily="18" charset="0"/>
              </a:rPr>
              <a:t> </a:t>
            </a:r>
            <a:r>
              <a:rPr lang="en-US" altLang="ru-RU" sz="2000" b="1" dirty="0" err="1" smtClean="0">
                <a:latin typeface="Times New Roman" panose="02020603050405020304" pitchFamily="18" charset="0"/>
                <a:cs typeface="Times New Roman" panose="02020603050405020304" pitchFamily="18" charset="0"/>
              </a:rPr>
              <a:t>таклифи</a:t>
            </a:r>
            <a:r>
              <a:rPr lang="en-US" altLang="ru-RU" sz="2000" b="1" dirty="0" smtClean="0">
                <a:latin typeface="Times New Roman" panose="02020603050405020304" pitchFamily="18" charset="0"/>
                <a:cs typeface="Times New Roman" panose="02020603050405020304" pitchFamily="18" charset="0"/>
              </a:rPr>
              <a:t>, </a:t>
            </a:r>
            <a:r>
              <a:rPr lang="en-US" altLang="ru-RU" sz="2000" b="1" dirty="0" err="1" smtClean="0">
                <a:latin typeface="Times New Roman" panose="02020603050405020304" pitchFamily="18" charset="0"/>
                <a:cs typeface="Times New Roman" panose="02020603050405020304" pitchFamily="18" charset="0"/>
              </a:rPr>
              <a:t>харажатлари</a:t>
            </a:r>
            <a:r>
              <a:rPr lang="en-US" altLang="ru-RU" sz="2000" b="1" dirty="0" smtClean="0">
                <a:latin typeface="Times New Roman" panose="02020603050405020304" pitchFamily="18" charset="0"/>
                <a:cs typeface="Times New Roman" panose="02020603050405020304" pitchFamily="18" charset="0"/>
              </a:rPr>
              <a:t> </a:t>
            </a:r>
            <a:r>
              <a:rPr lang="en-US" altLang="ru-RU" sz="2000" b="1" dirty="0" err="1" smtClean="0">
                <a:latin typeface="Times New Roman" panose="02020603050405020304" pitchFamily="18" charset="0"/>
                <a:cs typeface="Times New Roman" panose="02020603050405020304" pitchFamily="18" charset="0"/>
              </a:rPr>
              <a:t>ўсаётган</a:t>
            </a:r>
            <a:r>
              <a:rPr lang="en-US" altLang="ru-RU" sz="2000" b="1" dirty="0" smtClean="0">
                <a:latin typeface="Times New Roman" panose="02020603050405020304" pitchFamily="18" charset="0"/>
                <a:cs typeface="Times New Roman" panose="02020603050405020304" pitchFamily="18" charset="0"/>
              </a:rPr>
              <a:t> </a:t>
            </a:r>
            <a:r>
              <a:rPr lang="en-US" altLang="ru-RU" sz="2000" b="1" dirty="0" err="1" smtClean="0">
                <a:latin typeface="Times New Roman" panose="02020603050405020304" pitchFamily="18" charset="0"/>
                <a:cs typeface="Times New Roman" panose="02020603050405020304" pitchFamily="18" charset="0"/>
              </a:rPr>
              <a:t>тармоқ</a:t>
            </a:r>
            <a:r>
              <a:rPr lang="en-US" altLang="ru-RU" sz="2000" b="1" dirty="0" smtClean="0">
                <a:latin typeface="Times New Roman" panose="02020603050405020304" pitchFamily="18" charset="0"/>
                <a:cs typeface="Times New Roman" panose="02020603050405020304" pitchFamily="18" charset="0"/>
              </a:rPr>
              <a:t>, </a:t>
            </a:r>
            <a:r>
              <a:rPr lang="en-US" altLang="ru-RU" sz="2000" b="1" dirty="0" err="1" smtClean="0">
                <a:latin typeface="Times New Roman" panose="02020603050405020304" pitchFamily="18" charset="0"/>
                <a:cs typeface="Times New Roman" panose="02020603050405020304" pitchFamily="18" charset="0"/>
              </a:rPr>
              <a:t>харажатлари</a:t>
            </a:r>
            <a:r>
              <a:rPr lang="en-US" altLang="ru-RU" sz="2000" b="1" dirty="0" smtClean="0">
                <a:latin typeface="Times New Roman" panose="02020603050405020304" pitchFamily="18" charset="0"/>
                <a:cs typeface="Times New Roman" panose="02020603050405020304" pitchFamily="18" charset="0"/>
              </a:rPr>
              <a:t> </a:t>
            </a:r>
            <a:r>
              <a:rPr lang="en-US" altLang="ru-RU" sz="2000" b="1" dirty="0" err="1" smtClean="0">
                <a:latin typeface="Times New Roman" panose="02020603050405020304" pitchFamily="18" charset="0"/>
                <a:cs typeface="Times New Roman" panose="02020603050405020304" pitchFamily="18" charset="0"/>
              </a:rPr>
              <a:t>ўзгармас</a:t>
            </a:r>
            <a:r>
              <a:rPr lang="en-US" altLang="ru-RU" sz="2000" b="1" dirty="0" smtClean="0">
                <a:latin typeface="Times New Roman" panose="02020603050405020304" pitchFamily="18" charset="0"/>
                <a:cs typeface="Times New Roman" panose="02020603050405020304" pitchFamily="18" charset="0"/>
              </a:rPr>
              <a:t> </a:t>
            </a:r>
            <a:r>
              <a:rPr lang="en-US" altLang="ru-RU" sz="2000" b="1" dirty="0" err="1" smtClean="0">
                <a:latin typeface="Times New Roman" panose="02020603050405020304" pitchFamily="18" charset="0"/>
                <a:cs typeface="Times New Roman" panose="02020603050405020304" pitchFamily="18" charset="0"/>
              </a:rPr>
              <a:t>бўлган</a:t>
            </a:r>
            <a:r>
              <a:rPr lang="en-US" altLang="ru-RU" sz="2000" b="1" dirty="0" smtClean="0">
                <a:latin typeface="Times New Roman" panose="02020603050405020304" pitchFamily="18" charset="0"/>
                <a:cs typeface="Times New Roman" panose="02020603050405020304" pitchFamily="18" charset="0"/>
              </a:rPr>
              <a:t> </a:t>
            </a:r>
            <a:r>
              <a:rPr lang="en-US" altLang="ru-RU" sz="2000" b="1" dirty="0" err="1" smtClean="0">
                <a:latin typeface="Times New Roman" panose="02020603050405020304" pitchFamily="18" charset="0"/>
                <a:cs typeface="Times New Roman" panose="02020603050405020304" pitchFamily="18" charset="0"/>
              </a:rPr>
              <a:t>тармоқ</a:t>
            </a:r>
            <a:r>
              <a:rPr lang="en-US" altLang="ru-RU" sz="2000" b="1" dirty="0" smtClean="0">
                <a:latin typeface="Times New Roman" panose="02020603050405020304" pitchFamily="18" charset="0"/>
                <a:cs typeface="Times New Roman" panose="02020603050405020304" pitchFamily="18" charset="0"/>
              </a:rPr>
              <a:t>, </a:t>
            </a:r>
            <a:r>
              <a:rPr lang="en-US" altLang="ru-RU" sz="2000" b="1" dirty="0" err="1" smtClean="0">
                <a:latin typeface="Times New Roman" panose="02020603050405020304" pitchFamily="18" charset="0"/>
                <a:cs typeface="Times New Roman" panose="02020603050405020304" pitchFamily="18" charset="0"/>
              </a:rPr>
              <a:t>харажатлари</a:t>
            </a:r>
            <a:r>
              <a:rPr lang="en-US" altLang="ru-RU" sz="2000" b="1" dirty="0" smtClean="0">
                <a:latin typeface="Times New Roman" panose="02020603050405020304" pitchFamily="18" charset="0"/>
                <a:cs typeface="Times New Roman" panose="02020603050405020304" pitchFamily="18" charset="0"/>
              </a:rPr>
              <a:t> </a:t>
            </a:r>
            <a:r>
              <a:rPr lang="en-US" altLang="ru-RU" sz="2000" b="1" dirty="0" err="1" smtClean="0">
                <a:latin typeface="Times New Roman" panose="02020603050405020304" pitchFamily="18" charset="0"/>
                <a:cs typeface="Times New Roman" panose="02020603050405020304" pitchFamily="18" charset="0"/>
              </a:rPr>
              <a:t>камаётган</a:t>
            </a:r>
            <a:r>
              <a:rPr lang="en-US" altLang="ru-RU" sz="2000" b="1" dirty="0" smtClean="0">
                <a:latin typeface="Times New Roman" panose="02020603050405020304" pitchFamily="18" charset="0"/>
                <a:cs typeface="Times New Roman" panose="02020603050405020304" pitchFamily="18" charset="0"/>
              </a:rPr>
              <a:t> </a:t>
            </a:r>
            <a:r>
              <a:rPr lang="en-US" altLang="ru-RU" sz="2000" b="1" dirty="0" err="1" smtClean="0">
                <a:latin typeface="Times New Roman" panose="02020603050405020304" pitchFamily="18" charset="0"/>
                <a:cs typeface="Times New Roman" panose="02020603050405020304" pitchFamily="18" charset="0"/>
              </a:rPr>
              <a:t>тармоқ</a:t>
            </a:r>
            <a:r>
              <a:rPr lang="uz-Cyrl-UZ" altLang="ru-RU" sz="2000" b="1" dirty="0" smtClean="0">
                <a:latin typeface="Times New Roman" panose="02020603050405020304" pitchFamily="18" charset="0"/>
                <a:cs typeface="Times New Roman" panose="02020603050405020304" pitchFamily="18" charset="0"/>
              </a:rPr>
              <a:t>.</a:t>
            </a:r>
          </a:p>
          <a:p>
            <a:pPr marL="457200" indent="-457200" algn="just" fontAlgn="auto">
              <a:lnSpc>
                <a:spcPct val="150000"/>
              </a:lnSpc>
              <a:spcBef>
                <a:spcPts val="0"/>
              </a:spcBef>
              <a:spcAft>
                <a:spcPts val="0"/>
              </a:spcAft>
              <a:buFont typeface="+mj-lt"/>
              <a:buAutoNum type="arabicPeriod"/>
              <a:defRPr/>
            </a:pPr>
            <a:r>
              <a:rPr lang="en-US" altLang="ru-RU" sz="2000" b="1" dirty="0" err="1" smtClean="0">
                <a:latin typeface="Times New Roman" panose="02020603050405020304" pitchFamily="18" charset="0"/>
                <a:cs typeface="Times New Roman" panose="02020603050405020304" pitchFamily="18" charset="0"/>
              </a:rPr>
              <a:t>Ишлаб</a:t>
            </a:r>
            <a:r>
              <a:rPr lang="en-US" altLang="ru-RU" sz="2000" b="1" dirty="0" smtClean="0">
                <a:latin typeface="Times New Roman" panose="02020603050405020304" pitchFamily="18" charset="0"/>
                <a:cs typeface="Times New Roman" panose="02020603050405020304" pitchFamily="18" charset="0"/>
              </a:rPr>
              <a:t> </a:t>
            </a:r>
            <a:r>
              <a:rPr lang="en-US" altLang="ru-RU" sz="2000" b="1" dirty="0" err="1" smtClean="0">
                <a:latin typeface="Times New Roman" panose="02020603050405020304" pitchFamily="18" charset="0"/>
                <a:cs typeface="Times New Roman" panose="02020603050405020304" pitchFamily="18" charset="0"/>
              </a:rPr>
              <a:t>чиқариш</a:t>
            </a:r>
            <a:r>
              <a:rPr lang="en-US" altLang="ru-RU" sz="2000" b="1" dirty="0" smtClean="0">
                <a:latin typeface="Times New Roman" panose="02020603050405020304" pitchFamily="18" charset="0"/>
                <a:cs typeface="Times New Roman" panose="02020603050405020304" pitchFamily="18" charset="0"/>
              </a:rPr>
              <a:t> </a:t>
            </a:r>
            <a:r>
              <a:rPr lang="en-US" altLang="ru-RU" sz="2000" b="1" dirty="0" err="1" smtClean="0">
                <a:latin typeface="Times New Roman" panose="02020603050405020304" pitchFamily="18" charset="0"/>
                <a:cs typeface="Times New Roman" panose="02020603050405020304" pitchFamily="18" charset="0"/>
              </a:rPr>
              <a:t>масштаби</a:t>
            </a:r>
            <a:r>
              <a:rPr lang="en-US" altLang="ru-RU" sz="2000" b="1" dirty="0" smtClean="0">
                <a:latin typeface="Times New Roman" panose="02020603050405020304" pitchFamily="18" charset="0"/>
                <a:cs typeface="Times New Roman" panose="02020603050405020304" pitchFamily="18" charset="0"/>
              </a:rPr>
              <a:t> </a:t>
            </a:r>
            <a:r>
              <a:rPr lang="en-US" altLang="ru-RU" sz="2000" b="1" dirty="0" err="1" smtClean="0">
                <a:latin typeface="Times New Roman" panose="02020603050405020304" pitchFamily="18" charset="0"/>
                <a:cs typeface="Times New Roman" panose="02020603050405020304" pitchFamily="18" charset="0"/>
              </a:rPr>
              <a:t>ва</a:t>
            </a:r>
            <a:r>
              <a:rPr lang="en-US" altLang="ru-RU" sz="2000" b="1" dirty="0" smtClean="0">
                <a:latin typeface="Times New Roman" panose="02020603050405020304" pitchFamily="18" charset="0"/>
                <a:cs typeface="Times New Roman" panose="02020603050405020304" pitchFamily="18" charset="0"/>
              </a:rPr>
              <a:t> </a:t>
            </a:r>
            <a:r>
              <a:rPr lang="en-US" altLang="ru-RU" sz="2000" b="1" dirty="0" err="1" smtClean="0">
                <a:latin typeface="Times New Roman" panose="02020603050405020304" pitchFamily="18" charset="0"/>
                <a:cs typeface="Times New Roman" panose="02020603050405020304" pitchFamily="18" charset="0"/>
              </a:rPr>
              <a:t>фирманинг</a:t>
            </a:r>
            <a:r>
              <a:rPr lang="en-US" altLang="ru-RU" sz="2000" b="1" dirty="0" smtClean="0">
                <a:latin typeface="Times New Roman" panose="02020603050405020304" pitchFamily="18" charset="0"/>
                <a:cs typeface="Times New Roman" panose="02020603050405020304" pitchFamily="18" charset="0"/>
              </a:rPr>
              <a:t> </a:t>
            </a:r>
            <a:r>
              <a:rPr lang="en-US" altLang="ru-RU" sz="2000" b="1" dirty="0" err="1" smtClean="0">
                <a:latin typeface="Times New Roman" panose="02020603050405020304" pitchFamily="18" charset="0"/>
                <a:cs typeface="Times New Roman" panose="02020603050405020304" pitchFamily="18" charset="0"/>
              </a:rPr>
              <a:t>самарали</a:t>
            </a:r>
            <a:r>
              <a:rPr lang="en-US" altLang="ru-RU" sz="2000" b="1" dirty="0" smtClean="0">
                <a:latin typeface="Times New Roman" panose="02020603050405020304" pitchFamily="18" charset="0"/>
                <a:cs typeface="Times New Roman" panose="02020603050405020304" pitchFamily="18" charset="0"/>
              </a:rPr>
              <a:t> </a:t>
            </a:r>
            <a:r>
              <a:rPr lang="en-US" altLang="ru-RU" sz="2000" b="1" dirty="0" err="1" smtClean="0">
                <a:latin typeface="Times New Roman" panose="02020603050405020304" pitchFamily="18" charset="0"/>
                <a:cs typeface="Times New Roman" panose="02020603050405020304" pitchFamily="18" charset="0"/>
              </a:rPr>
              <a:t>размери</a:t>
            </a:r>
            <a:r>
              <a:rPr lang="uz-Cyrl-UZ" altLang="ru-RU" sz="2000" b="1" dirty="0" smtClean="0">
                <a:latin typeface="Times New Roman" panose="02020603050405020304" pitchFamily="18" charset="0"/>
                <a:cs typeface="Times New Roman" panose="02020603050405020304" pitchFamily="18" charset="0"/>
              </a:rPr>
              <a:t>.</a:t>
            </a:r>
            <a:endParaRPr lang="en-US" altLang="ru-RU" sz="2000" b="1" dirty="0" smtClean="0">
              <a:latin typeface="Times New Roman" panose="02020603050405020304" pitchFamily="18" charset="0"/>
              <a:cs typeface="Times New Roman" panose="02020603050405020304" pitchFamily="18" charset="0"/>
            </a:endParaRPr>
          </a:p>
          <a:p>
            <a:pPr marL="342900" indent="-342900" algn="r" fontAlgn="auto">
              <a:spcBef>
                <a:spcPts val="0"/>
              </a:spcBef>
              <a:spcAft>
                <a:spcPts val="0"/>
              </a:spcAft>
              <a:buFont typeface="+mj-lt"/>
              <a:buAutoNum type="arabicPeriod"/>
              <a:defRPr/>
            </a:pPr>
            <a:endParaRPr lang="en-US" altLang="ru-RU" sz="1600" b="1" i="1" dirty="0" smtClean="0">
              <a:solidFill>
                <a:srgbClr val="E32970"/>
              </a:solidFill>
              <a:latin typeface="Times New Roman" panose="02020603050405020304" pitchFamily="18" charset="0"/>
              <a:cs typeface="Times New Roman" panose="02020603050405020304" pitchFamily="18" charset="0"/>
            </a:endParaRPr>
          </a:p>
          <a:p>
            <a:pPr algn="r" fontAlgn="auto">
              <a:spcBef>
                <a:spcPts val="0"/>
              </a:spcBef>
              <a:spcAft>
                <a:spcPts val="0"/>
              </a:spcAft>
              <a:defRPr/>
            </a:pPr>
            <a:endParaRPr lang="uz-Cyrl-UZ" altLang="ru-RU" sz="1600" b="1" i="1" dirty="0" smtClean="0">
              <a:solidFill>
                <a:srgbClr val="E32970"/>
              </a:solidFill>
              <a:latin typeface="Times New Roman" panose="02020603050405020304" pitchFamily="18" charset="0"/>
              <a:cs typeface="Times New Roman" panose="02020603050405020304" pitchFamily="18" charset="0"/>
            </a:endParaRPr>
          </a:p>
          <a:p>
            <a:pPr algn="r" fontAlgn="auto">
              <a:spcBef>
                <a:spcPts val="0"/>
              </a:spcBef>
              <a:spcAft>
                <a:spcPts val="0"/>
              </a:spcAft>
              <a:defRPr/>
            </a:pPr>
            <a:endParaRPr lang="uz-Cyrl-UZ" altLang="ru-RU" sz="1600" b="1" i="1" dirty="0" smtClean="0">
              <a:solidFill>
                <a:srgbClr val="E32970"/>
              </a:solidFill>
              <a:latin typeface="Times New Roman" panose="02020603050405020304" pitchFamily="18" charset="0"/>
              <a:cs typeface="Times New Roman" panose="02020603050405020304" pitchFamily="18" charset="0"/>
            </a:endParaRPr>
          </a:p>
          <a:p>
            <a:pPr algn="r" fontAlgn="auto">
              <a:spcBef>
                <a:spcPts val="0"/>
              </a:spcBef>
              <a:spcAft>
                <a:spcPts val="0"/>
              </a:spcAft>
              <a:defRPr/>
            </a:pPr>
            <a:r>
              <a:rPr lang="uz-Cyrl-UZ" altLang="ru-RU" sz="1600" b="1" i="1" dirty="0" smtClean="0">
                <a:solidFill>
                  <a:srgbClr val="E32970"/>
                </a:solidFill>
                <a:latin typeface="Times New Roman" panose="02020603050405020304" pitchFamily="18" charset="0"/>
                <a:cs typeface="Times New Roman" panose="02020603050405020304" pitchFamily="18" charset="0"/>
              </a:rPr>
              <a:t>Тайёрлади: и.ф.д., доц.  Мустафакулов Ш.И.</a:t>
            </a:r>
            <a:endParaRPr lang="ru-RU" altLang="ru-RU" sz="2400" b="1" i="1" dirty="0" smtClean="0">
              <a:solidFill>
                <a:srgbClr val="E3297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11063" name="Rectangle 23"/>
          <p:cNvSpPr>
            <a:spLocks noGrp="1" noChangeArrowheads="1"/>
          </p:cNvSpPr>
          <p:nvPr>
            <p:ph type="title"/>
          </p:nvPr>
        </p:nvSpPr>
        <p:spPr>
          <a:xfrm>
            <a:off x="476250" y="411163"/>
            <a:ext cx="8210550" cy="6297612"/>
          </a:xfrm>
          <a:solidFill>
            <a:schemeClr val="accent4">
              <a:lumMod val="20000"/>
              <a:lumOff val="80000"/>
            </a:schemeClr>
          </a:solidFill>
        </p:spPr>
        <p:txBody>
          <a:bodyPr rtlCol="0">
            <a:normAutofit/>
          </a:bodyPr>
          <a:lstStyle/>
          <a:p>
            <a:pPr algn="ctr" eaLnBrk="1" fontAlgn="auto" hangingPunct="1">
              <a:spcAft>
                <a:spcPts val="0"/>
              </a:spcAft>
              <a:defRPr/>
            </a:pPr>
            <a:r>
              <a:rPr lang="en-US" sz="1800" dirty="0" smtClean="0">
                <a:solidFill>
                  <a:schemeClr val="accent1">
                    <a:lumMod val="50000"/>
                  </a:schemeClr>
                </a:solidFill>
                <a:latin typeface="Times New Roman" pitchFamily="18" charset="0"/>
                <a:cs typeface="Times New Roman" pitchFamily="18" charset="0"/>
              </a:rPr>
              <a:t>Қ</a:t>
            </a:r>
            <a:r>
              <a:rPr lang="ru-RU" sz="1800" dirty="0" err="1" smtClean="0">
                <a:solidFill>
                  <a:schemeClr val="accent1">
                    <a:lumMod val="50000"/>
                  </a:schemeClr>
                </a:solidFill>
                <a:latin typeface="Times New Roman" pitchFamily="18" charset="0"/>
                <a:cs typeface="Times New Roman" pitchFamily="18" charset="0"/>
              </a:rPr>
              <a:t>ис</a:t>
            </a:r>
            <a:r>
              <a:rPr lang="en-US" sz="1800" dirty="0" smtClean="0">
                <a:solidFill>
                  <a:schemeClr val="accent1">
                    <a:lumMod val="50000"/>
                  </a:schemeClr>
                </a:solidFill>
                <a:latin typeface="Times New Roman" pitchFamily="18" charset="0"/>
                <a:cs typeface="Times New Roman" pitchFamily="18" charset="0"/>
              </a:rPr>
              <a:t>қ</a:t>
            </a:r>
            <a:r>
              <a:rPr lang="ru-RU" sz="1800" dirty="0" smtClean="0">
                <a:solidFill>
                  <a:schemeClr val="accent1">
                    <a:lumMod val="50000"/>
                  </a:schemeClr>
                </a:solidFill>
                <a:latin typeface="Times New Roman" pitchFamily="18" charset="0"/>
                <a:cs typeface="Times New Roman" pitchFamily="18" charset="0"/>
              </a:rPr>
              <a:t>а </a:t>
            </a:r>
            <a:r>
              <a:rPr lang="ru-RU" sz="1800" dirty="0" err="1" smtClean="0">
                <a:solidFill>
                  <a:schemeClr val="accent1">
                    <a:lumMod val="50000"/>
                  </a:schemeClr>
                </a:solidFill>
                <a:latin typeface="Times New Roman" pitchFamily="18" charset="0"/>
                <a:cs typeface="Times New Roman" pitchFamily="18" charset="0"/>
              </a:rPr>
              <a:t>муддатли</a:t>
            </a:r>
            <a:r>
              <a:rPr lang="ru-RU" sz="1800" dirty="0" smtClean="0">
                <a:solidFill>
                  <a:schemeClr val="accent1">
                    <a:lumMod val="50000"/>
                  </a:schemeClr>
                </a:solidFill>
                <a:latin typeface="Times New Roman" pitchFamily="18" charset="0"/>
                <a:cs typeface="Times New Roman" pitchFamily="18" charset="0"/>
              </a:rPr>
              <a:t> орали</a:t>
            </a:r>
            <a:r>
              <a:rPr lang="en-US" sz="1800" dirty="0" smtClean="0">
                <a:solidFill>
                  <a:schemeClr val="accent1">
                    <a:lumMod val="50000"/>
                  </a:schemeClr>
                </a:solidFill>
                <a:latin typeface="Times New Roman" pitchFamily="18" charset="0"/>
                <a:cs typeface="Times New Roman" pitchFamily="18" charset="0"/>
              </a:rPr>
              <a:t>қ</a:t>
            </a:r>
            <a:r>
              <a:rPr lang="ru-RU" sz="1800" dirty="0" smtClean="0">
                <a:solidFill>
                  <a:schemeClr val="accent1">
                    <a:lumMod val="50000"/>
                  </a:schemeClr>
                </a:solidFill>
                <a:latin typeface="Times New Roman" pitchFamily="18" charset="0"/>
                <a:cs typeface="Times New Roman" pitchFamily="18" charset="0"/>
              </a:rPr>
              <a:t>да </a:t>
            </a:r>
            <a:r>
              <a:rPr lang="ru-RU" sz="1800" dirty="0" err="1" smtClean="0">
                <a:solidFill>
                  <a:schemeClr val="accent1">
                    <a:lumMod val="50000"/>
                  </a:schemeClr>
                </a:solidFill>
                <a:latin typeface="Times New Roman" pitchFamily="18" charset="0"/>
                <a:cs typeface="Times New Roman" pitchFamily="18" charset="0"/>
              </a:rPr>
              <a:t>бозор</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таклифи</a:t>
            </a:r>
            <a:r>
              <a:rPr lang="ru-RU" sz="1800" dirty="0" smtClean="0">
                <a:solidFill>
                  <a:schemeClr val="accent1">
                    <a:lumMod val="50000"/>
                  </a:schemeClr>
                </a:solidFill>
                <a:latin typeface="Times New Roman" pitchFamily="18" charset="0"/>
                <a:cs typeface="Times New Roman" pitchFamily="18" charset="0"/>
              </a:rPr>
              <a:t> фирма </a:t>
            </a:r>
            <a:r>
              <a:rPr lang="ru-RU" sz="1800" dirty="0" err="1" smtClean="0">
                <a:solidFill>
                  <a:schemeClr val="accent1">
                    <a:lumMod val="50000"/>
                  </a:schemeClr>
                </a:solidFill>
                <a:latin typeface="Times New Roman" pitchFamily="18" charset="0"/>
                <a:cs typeface="Times New Roman" pitchFamily="18" charset="0"/>
              </a:rPr>
              <a:t>таклиф</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чизи</a:t>
            </a:r>
            <a:r>
              <a:rPr lang="en-US" sz="1800" dirty="0" smtClean="0">
                <a:solidFill>
                  <a:schemeClr val="accent1">
                    <a:lumMod val="50000"/>
                  </a:schemeClr>
                </a:solidFill>
                <a:latin typeface="Times New Roman" pitchFamily="18" charset="0"/>
                <a:cs typeface="Times New Roman" pitchFamily="18" charset="0"/>
              </a:rPr>
              <a:t>қ</a:t>
            </a:r>
            <a:r>
              <a:rPr lang="ru-RU" sz="1800" dirty="0" smtClean="0">
                <a:solidFill>
                  <a:schemeClr val="accent1">
                    <a:lumMod val="50000"/>
                  </a:schemeClr>
                </a:solidFill>
                <a:latin typeface="Times New Roman" pitchFamily="18" charset="0"/>
                <a:cs typeface="Times New Roman" pitchFamily="18" charset="0"/>
              </a:rPr>
              <a:t>лари </a:t>
            </a:r>
            <a:r>
              <a:rPr lang="ru-RU" sz="1800" dirty="0" err="1" smtClean="0">
                <a:solidFill>
                  <a:schemeClr val="accent1">
                    <a:lumMod val="50000"/>
                  </a:schemeClr>
                </a:solidFill>
                <a:latin typeface="Times New Roman" pitchFamily="18" charset="0"/>
                <a:cs typeface="Times New Roman" pitchFamily="18" charset="0"/>
              </a:rPr>
              <a:t>йи</a:t>
            </a:r>
            <a:r>
              <a:rPr lang="en-US" sz="1800" dirty="0" smtClean="0">
                <a:solidFill>
                  <a:schemeClr val="accent1">
                    <a:lumMod val="50000"/>
                  </a:schemeClr>
                </a:solidFill>
                <a:latin typeface="Times New Roman" pitchFamily="18" charset="0"/>
                <a:cs typeface="Times New Roman" pitchFamily="18" charset="0"/>
              </a:rPr>
              <a:t>ғ</a:t>
            </a:r>
            <a:r>
              <a:rPr lang="ru-RU" sz="1800" dirty="0" err="1" smtClean="0">
                <a:solidFill>
                  <a:schemeClr val="accent1">
                    <a:lumMod val="50000"/>
                  </a:schemeClr>
                </a:solidFill>
                <a:latin typeface="Times New Roman" pitchFamily="18" charset="0"/>
                <a:cs typeface="Times New Roman" pitchFamily="18" charset="0"/>
              </a:rPr>
              <a:t>индиси</a:t>
            </a:r>
            <a:r>
              <a:rPr lang="ru-RU" sz="1800" dirty="0" smtClean="0">
                <a:solidFill>
                  <a:schemeClr val="accent1">
                    <a:lumMod val="50000"/>
                  </a:schemeClr>
                </a:solidFill>
                <a:latin typeface="Times New Roman" pitchFamily="18" charset="0"/>
                <a:cs typeface="Times New Roman" pitchFamily="18" charset="0"/>
              </a:rPr>
              <a:t> ор</a:t>
            </a:r>
            <a:r>
              <a:rPr lang="en-US" sz="1800" dirty="0" smtClean="0">
                <a:solidFill>
                  <a:schemeClr val="accent1">
                    <a:lumMod val="50000"/>
                  </a:schemeClr>
                </a:solidFill>
                <a:latin typeface="Times New Roman" pitchFamily="18" charset="0"/>
                <a:cs typeface="Times New Roman" pitchFamily="18" charset="0"/>
              </a:rPr>
              <a:t>қ</a:t>
            </a:r>
            <a:r>
              <a:rPr lang="ru-RU" sz="1800" dirty="0" smtClean="0">
                <a:solidFill>
                  <a:schemeClr val="accent1">
                    <a:lumMod val="50000"/>
                  </a:schemeClr>
                </a:solidFill>
                <a:latin typeface="Times New Roman" pitchFamily="18" charset="0"/>
                <a:cs typeface="Times New Roman" pitchFamily="18" charset="0"/>
              </a:rPr>
              <a:t>али </a:t>
            </a:r>
            <a:r>
              <a:rPr lang="ru-RU" sz="1800" dirty="0" err="1" smtClean="0">
                <a:solidFill>
                  <a:schemeClr val="accent1">
                    <a:lumMod val="50000"/>
                  </a:schemeClr>
                </a:solidFill>
                <a:latin typeface="Times New Roman" pitchFamily="18" charset="0"/>
                <a:cs typeface="Times New Roman" pitchFamily="18" charset="0"/>
              </a:rPr>
              <a:t>топиларди</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Узо</a:t>
            </a:r>
            <a:r>
              <a:rPr lang="en-US" sz="1800" dirty="0" smtClean="0">
                <a:solidFill>
                  <a:schemeClr val="accent1">
                    <a:lumMod val="50000"/>
                  </a:schemeClr>
                </a:solidFill>
                <a:latin typeface="Times New Roman" pitchFamily="18" charset="0"/>
                <a:cs typeface="Times New Roman" pitchFamily="18" charset="0"/>
              </a:rPr>
              <a:t>қ</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муддатли</a:t>
            </a:r>
            <a:r>
              <a:rPr lang="ru-RU" sz="1800" dirty="0" smtClean="0">
                <a:solidFill>
                  <a:schemeClr val="accent1">
                    <a:lumMod val="50000"/>
                  </a:schemeClr>
                </a:solidFill>
                <a:latin typeface="Times New Roman" pitchFamily="18" charset="0"/>
                <a:cs typeface="Times New Roman" pitchFamily="18" charset="0"/>
              </a:rPr>
              <a:t> орали</a:t>
            </a:r>
            <a:r>
              <a:rPr lang="en-US" sz="1800" dirty="0" smtClean="0">
                <a:solidFill>
                  <a:schemeClr val="accent1">
                    <a:lumMod val="50000"/>
                  </a:schemeClr>
                </a:solidFill>
                <a:latin typeface="Times New Roman" pitchFamily="18" charset="0"/>
                <a:cs typeface="Times New Roman" pitchFamily="18" charset="0"/>
              </a:rPr>
              <a:t>қ</a:t>
            </a:r>
            <a:r>
              <a:rPr lang="ru-RU" sz="1800" dirty="0" err="1" smtClean="0">
                <a:solidFill>
                  <a:schemeClr val="accent1">
                    <a:lumMod val="50000"/>
                  </a:schemeClr>
                </a:solidFill>
                <a:latin typeface="Times New Roman" pitchFamily="18" charset="0"/>
                <a:cs typeface="Times New Roman" pitchFamily="18" charset="0"/>
              </a:rPr>
              <a:t>даги</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таклифни</a:t>
            </a:r>
            <a:r>
              <a:rPr lang="ru-RU" sz="1800" dirty="0" smtClean="0">
                <a:solidFill>
                  <a:schemeClr val="accent1">
                    <a:lumMod val="50000"/>
                  </a:schemeClr>
                </a:solidFill>
                <a:latin typeface="Times New Roman" pitchFamily="18" charset="0"/>
                <a:cs typeface="Times New Roman" pitchFamily="18" charset="0"/>
              </a:rPr>
              <a:t> фирма </a:t>
            </a:r>
            <a:r>
              <a:rPr lang="ru-RU" sz="1800" dirty="0" err="1" smtClean="0">
                <a:solidFill>
                  <a:schemeClr val="accent1">
                    <a:lumMod val="50000"/>
                  </a:schemeClr>
                </a:solidFill>
                <a:latin typeface="Times New Roman" pitchFamily="18" charset="0"/>
                <a:cs typeface="Times New Roman" pitchFamily="18" charset="0"/>
              </a:rPr>
              <a:t>таклифларини</a:t>
            </a:r>
            <a:r>
              <a:rPr lang="ru-RU" sz="1800" dirty="0" smtClean="0">
                <a:solidFill>
                  <a:schemeClr val="accent1">
                    <a:lumMod val="50000"/>
                  </a:schemeClr>
                </a:solidFill>
                <a:latin typeface="Times New Roman" pitchFamily="18" charset="0"/>
                <a:cs typeface="Times New Roman" pitchFamily="18" charset="0"/>
              </a:rPr>
              <a:t> </a:t>
            </a:r>
            <a:r>
              <a:rPr lang="en-US" sz="1800" dirty="0" smtClean="0">
                <a:solidFill>
                  <a:schemeClr val="accent1">
                    <a:lumMod val="50000"/>
                  </a:schemeClr>
                </a:solidFill>
                <a:latin typeface="Times New Roman" pitchFamily="18" charset="0"/>
                <a:cs typeface="Times New Roman" pitchFamily="18" charset="0"/>
              </a:rPr>
              <a:t>қ</a:t>
            </a:r>
            <a:r>
              <a:rPr lang="ru-RU" sz="1800" dirty="0" err="1" smtClean="0">
                <a:solidFill>
                  <a:schemeClr val="accent1">
                    <a:lumMod val="50000"/>
                  </a:schemeClr>
                </a:solidFill>
                <a:latin typeface="Times New Roman" pitchFamily="18" charset="0"/>
                <a:cs typeface="Times New Roman" pitchFamily="18" charset="0"/>
              </a:rPr>
              <a:t>ўшиш</a:t>
            </a:r>
            <a:r>
              <a:rPr lang="ru-RU" sz="1800" dirty="0" smtClean="0">
                <a:solidFill>
                  <a:schemeClr val="accent1">
                    <a:lumMod val="50000"/>
                  </a:schemeClr>
                </a:solidFill>
                <a:latin typeface="Times New Roman" pitchFamily="18" charset="0"/>
                <a:cs typeface="Times New Roman" pitchFamily="18" charset="0"/>
              </a:rPr>
              <a:t> ор</a:t>
            </a:r>
            <a:r>
              <a:rPr lang="en-US" sz="1800" dirty="0" smtClean="0">
                <a:solidFill>
                  <a:schemeClr val="accent1">
                    <a:lumMod val="50000"/>
                  </a:schemeClr>
                </a:solidFill>
                <a:latin typeface="Times New Roman" pitchFamily="18" charset="0"/>
                <a:cs typeface="Times New Roman" pitchFamily="18" charset="0"/>
              </a:rPr>
              <a:t>қ</a:t>
            </a:r>
            <a:r>
              <a:rPr lang="ru-RU" sz="1800" dirty="0" smtClean="0">
                <a:solidFill>
                  <a:schemeClr val="accent1">
                    <a:lumMod val="50000"/>
                  </a:schemeClr>
                </a:solidFill>
                <a:latin typeface="Times New Roman" pitchFamily="18" charset="0"/>
                <a:cs typeface="Times New Roman" pitchFamily="18" charset="0"/>
              </a:rPr>
              <a:t>али </a:t>
            </a:r>
            <a:r>
              <a:rPr lang="ru-RU" sz="1800" dirty="0" err="1" smtClean="0">
                <a:solidFill>
                  <a:schemeClr val="accent1">
                    <a:lumMod val="50000"/>
                  </a:schemeClr>
                </a:solidFill>
                <a:latin typeface="Times New Roman" pitchFamily="18" charset="0"/>
                <a:cs typeface="Times New Roman" pitchFamily="18" charset="0"/>
              </a:rPr>
              <a:t>ани</a:t>
            </a:r>
            <a:r>
              <a:rPr lang="en-US" sz="1800" dirty="0" smtClean="0">
                <a:solidFill>
                  <a:schemeClr val="accent1">
                    <a:lumMod val="50000"/>
                  </a:schemeClr>
                </a:solidFill>
                <a:latin typeface="Times New Roman" pitchFamily="18" charset="0"/>
                <a:cs typeface="Times New Roman" pitchFamily="18" charset="0"/>
              </a:rPr>
              <a:t>қ</a:t>
            </a:r>
            <a:r>
              <a:rPr lang="ru-RU" sz="1800" dirty="0" err="1" smtClean="0">
                <a:solidFill>
                  <a:schemeClr val="accent1">
                    <a:lumMod val="50000"/>
                  </a:schemeClr>
                </a:solidFill>
                <a:latin typeface="Times New Roman" pitchFamily="18" charset="0"/>
                <a:cs typeface="Times New Roman" pitchFamily="18" charset="0"/>
              </a:rPr>
              <a:t>лаб</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бўлмайди</a:t>
            </a:r>
            <a:r>
              <a:rPr lang="ru-RU" sz="1800" dirty="0" smtClean="0">
                <a:solidFill>
                  <a:schemeClr val="accent1">
                    <a:lumMod val="50000"/>
                  </a:schemeClr>
                </a:solidFill>
                <a:latin typeface="Times New Roman" pitchFamily="18" charset="0"/>
                <a:cs typeface="Times New Roman" pitchFamily="18" charset="0"/>
              </a:rPr>
              <a:t>. </a:t>
            </a:r>
            <a:r>
              <a:rPr lang="en-US" sz="1800" dirty="0" smtClean="0">
                <a:solidFill>
                  <a:schemeClr val="accent1">
                    <a:lumMod val="50000"/>
                  </a:schemeClr>
                </a:solidFill>
                <a:latin typeface="Times New Roman" pitchFamily="18" charset="0"/>
                <a:cs typeface="Times New Roman" pitchFamily="18" charset="0"/>
              </a:rPr>
              <a:t/>
            </a:r>
            <a:br>
              <a:rPr lang="en-US" sz="1800" dirty="0" smtClean="0">
                <a:solidFill>
                  <a:schemeClr val="accent1">
                    <a:lumMod val="50000"/>
                  </a:schemeClr>
                </a:solidFill>
                <a:latin typeface="Times New Roman" pitchFamily="18" charset="0"/>
                <a:cs typeface="Times New Roman" pitchFamily="18" charset="0"/>
              </a:rPr>
            </a:br>
            <a:r>
              <a:rPr lang="ru-RU" sz="1800" dirty="0" smtClean="0">
                <a:solidFill>
                  <a:schemeClr val="accent1">
                    <a:lumMod val="50000"/>
                  </a:schemeClr>
                </a:solidFill>
                <a:latin typeface="Times New Roman" pitchFamily="18" charset="0"/>
                <a:cs typeface="Times New Roman" pitchFamily="18" charset="0"/>
              </a:rPr>
              <a:t/>
            </a:r>
            <a:br>
              <a:rPr lang="ru-RU" sz="1800" dirty="0" smtClean="0">
                <a:solidFill>
                  <a:schemeClr val="accent1">
                    <a:lumMod val="50000"/>
                  </a:schemeClr>
                </a:solidFill>
                <a:latin typeface="Times New Roman" pitchFamily="18" charset="0"/>
                <a:cs typeface="Times New Roman" pitchFamily="18" charset="0"/>
              </a:rPr>
            </a:br>
            <a:r>
              <a:rPr lang="ru-RU" sz="1800" dirty="0" err="1" smtClean="0">
                <a:solidFill>
                  <a:schemeClr val="accent1">
                    <a:lumMod val="50000"/>
                  </a:schemeClr>
                </a:solidFill>
                <a:latin typeface="Times New Roman" pitchFamily="18" charset="0"/>
                <a:cs typeface="Times New Roman" pitchFamily="18" charset="0"/>
              </a:rPr>
              <a:t>Нима</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учун</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деганда</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узо</a:t>
            </a:r>
            <a:r>
              <a:rPr lang="en-US" sz="1800" dirty="0" smtClean="0">
                <a:solidFill>
                  <a:schemeClr val="accent1">
                    <a:lumMod val="50000"/>
                  </a:schemeClr>
                </a:solidFill>
                <a:latin typeface="Times New Roman" pitchFamily="18" charset="0"/>
                <a:cs typeface="Times New Roman" pitchFamily="18" charset="0"/>
              </a:rPr>
              <a:t>қ</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муддатли</a:t>
            </a:r>
            <a:r>
              <a:rPr lang="ru-RU" sz="1800" dirty="0" smtClean="0">
                <a:solidFill>
                  <a:schemeClr val="accent1">
                    <a:lumMod val="50000"/>
                  </a:schemeClr>
                </a:solidFill>
                <a:latin typeface="Times New Roman" pitchFamily="18" charset="0"/>
                <a:cs typeface="Times New Roman" pitchFamily="18" charset="0"/>
              </a:rPr>
              <a:t> орали</a:t>
            </a:r>
            <a:r>
              <a:rPr lang="en-US" sz="1800" dirty="0" smtClean="0">
                <a:solidFill>
                  <a:schemeClr val="accent1">
                    <a:lumMod val="50000"/>
                  </a:schemeClr>
                </a:solidFill>
                <a:latin typeface="Times New Roman" pitchFamily="18" charset="0"/>
                <a:cs typeface="Times New Roman" pitchFamily="18" charset="0"/>
              </a:rPr>
              <a:t>қ</a:t>
            </a:r>
            <a:r>
              <a:rPr lang="ru-RU" sz="1800" dirty="0" smtClean="0">
                <a:solidFill>
                  <a:schemeClr val="accent1">
                    <a:lumMod val="50000"/>
                  </a:schemeClr>
                </a:solidFill>
                <a:latin typeface="Times New Roman" pitchFamily="18" charset="0"/>
                <a:cs typeface="Times New Roman" pitchFamily="18" charset="0"/>
              </a:rPr>
              <a:t>да </a:t>
            </a:r>
            <a:r>
              <a:rPr lang="ru-RU" sz="1800" dirty="0" err="1" smtClean="0">
                <a:solidFill>
                  <a:schemeClr val="accent1">
                    <a:lumMod val="50000"/>
                  </a:schemeClr>
                </a:solidFill>
                <a:latin typeface="Times New Roman" pitchFamily="18" charset="0"/>
                <a:cs typeface="Times New Roman" pitchFamily="18" charset="0"/>
              </a:rPr>
              <a:t>бозор</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нархининг</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ўзгаришига</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кўра</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фирмалар</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бозорга</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киради</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ёки</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ундан</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чи</a:t>
            </a:r>
            <a:r>
              <a:rPr lang="en-US" sz="1800" dirty="0" smtClean="0">
                <a:solidFill>
                  <a:schemeClr val="accent1">
                    <a:lumMod val="50000"/>
                  </a:schemeClr>
                </a:solidFill>
                <a:latin typeface="Times New Roman" pitchFamily="18" charset="0"/>
                <a:cs typeface="Times New Roman" pitchFamily="18" charset="0"/>
              </a:rPr>
              <a:t>қ</a:t>
            </a:r>
            <a:r>
              <a:rPr lang="ru-RU" sz="1800" dirty="0" err="1" smtClean="0">
                <a:solidFill>
                  <a:schemeClr val="accent1">
                    <a:lumMod val="50000"/>
                  </a:schemeClr>
                </a:solidFill>
                <a:latin typeface="Times New Roman" pitchFamily="18" charset="0"/>
                <a:cs typeface="Times New Roman" pitchFamily="18" charset="0"/>
              </a:rPr>
              <a:t>ади</a:t>
            </a:r>
            <a:r>
              <a:rPr lang="ru-RU" sz="1800" dirty="0" smtClean="0">
                <a:solidFill>
                  <a:schemeClr val="accent1">
                    <a:lumMod val="50000"/>
                  </a:schemeClr>
                </a:solidFill>
                <a:latin typeface="Times New Roman" pitchFamily="18" charset="0"/>
                <a:cs typeface="Times New Roman" pitchFamily="18" charset="0"/>
              </a:rPr>
              <a:t>. </a:t>
            </a:r>
            <a:r>
              <a:rPr lang="en-US" sz="1800" dirty="0" smtClean="0">
                <a:solidFill>
                  <a:schemeClr val="accent1">
                    <a:lumMod val="50000"/>
                  </a:schemeClr>
                </a:solidFill>
                <a:latin typeface="Times New Roman" pitchFamily="18" charset="0"/>
                <a:cs typeface="Times New Roman" pitchFamily="18" charset="0"/>
              </a:rPr>
              <a:t/>
            </a:r>
            <a:br>
              <a:rPr lang="en-US" sz="1800" dirty="0" smtClean="0">
                <a:solidFill>
                  <a:schemeClr val="accent1">
                    <a:lumMod val="50000"/>
                  </a:schemeClr>
                </a:solidFill>
                <a:latin typeface="Times New Roman" pitchFamily="18" charset="0"/>
                <a:cs typeface="Times New Roman" pitchFamily="18" charset="0"/>
              </a:rPr>
            </a:br>
            <a:r>
              <a:rPr lang="ru-RU" sz="1800" dirty="0" smtClean="0">
                <a:solidFill>
                  <a:schemeClr val="accent1">
                    <a:lumMod val="50000"/>
                  </a:schemeClr>
                </a:solidFill>
                <a:latin typeface="Times New Roman" pitchFamily="18" charset="0"/>
                <a:cs typeface="Times New Roman" pitchFamily="18" charset="0"/>
              </a:rPr>
              <a:t/>
            </a:r>
            <a:br>
              <a:rPr lang="ru-RU" sz="1800" dirty="0" smtClean="0">
                <a:solidFill>
                  <a:schemeClr val="accent1">
                    <a:lumMod val="50000"/>
                  </a:schemeClr>
                </a:solidFill>
                <a:latin typeface="Times New Roman" pitchFamily="18" charset="0"/>
                <a:cs typeface="Times New Roman" pitchFamily="18" charset="0"/>
              </a:rPr>
            </a:br>
            <a:r>
              <a:rPr lang="ru-RU" sz="1800" b="1" dirty="0" err="1" smtClean="0">
                <a:solidFill>
                  <a:schemeClr val="accent1">
                    <a:lumMod val="50000"/>
                  </a:schemeClr>
                </a:solidFill>
                <a:latin typeface="Times New Roman" pitchFamily="18" charset="0"/>
                <a:cs typeface="Times New Roman" pitchFamily="18" charset="0"/>
              </a:rPr>
              <a:t>Бу</a:t>
            </a:r>
            <a:r>
              <a:rPr lang="ru-RU" sz="1800" b="1" dirty="0" smtClean="0">
                <a:solidFill>
                  <a:schemeClr val="accent1">
                    <a:lumMod val="50000"/>
                  </a:schemeClr>
                </a:solidFill>
                <a:latin typeface="Times New Roman" pitchFamily="18" charset="0"/>
                <a:cs typeface="Times New Roman" pitchFamily="18" charset="0"/>
              </a:rPr>
              <a:t> </a:t>
            </a:r>
            <a:r>
              <a:rPr lang="ru-RU" sz="1800" b="1" dirty="0" err="1" smtClean="0">
                <a:solidFill>
                  <a:schemeClr val="accent1">
                    <a:lumMod val="50000"/>
                  </a:schemeClr>
                </a:solidFill>
                <a:latin typeface="Times New Roman" pitchFamily="18" charset="0"/>
                <a:cs typeface="Times New Roman" pitchFamily="18" charset="0"/>
              </a:rPr>
              <a:t>ўз</a:t>
            </a:r>
            <a:r>
              <a:rPr lang="ru-RU" sz="1800" b="1" dirty="0" smtClean="0">
                <a:solidFill>
                  <a:schemeClr val="accent1">
                    <a:lumMod val="50000"/>
                  </a:schemeClr>
                </a:solidFill>
                <a:latin typeface="Times New Roman" pitchFamily="18" charset="0"/>
                <a:cs typeface="Times New Roman" pitchFamily="18" charset="0"/>
              </a:rPr>
              <a:t> </a:t>
            </a:r>
            <a:r>
              <a:rPr lang="ru-RU" sz="1800" b="1" dirty="0" err="1" smtClean="0">
                <a:solidFill>
                  <a:schemeClr val="accent1">
                    <a:lumMod val="50000"/>
                  </a:schemeClr>
                </a:solidFill>
                <a:latin typeface="Times New Roman" pitchFamily="18" charset="0"/>
                <a:cs typeface="Times New Roman" pitchFamily="18" charset="0"/>
              </a:rPr>
              <a:t>навбатида</a:t>
            </a:r>
            <a:r>
              <a:rPr lang="ru-RU" sz="1800" b="1" dirty="0" smtClean="0">
                <a:solidFill>
                  <a:schemeClr val="accent1">
                    <a:lumMod val="50000"/>
                  </a:schemeClr>
                </a:solidFill>
                <a:latin typeface="Times New Roman" pitchFamily="18" charset="0"/>
                <a:cs typeface="Times New Roman" pitchFamily="18" charset="0"/>
              </a:rPr>
              <a:t> </a:t>
            </a:r>
            <a:r>
              <a:rPr lang="ru-RU" sz="1800" b="1" dirty="0" err="1" smtClean="0">
                <a:solidFill>
                  <a:schemeClr val="accent1">
                    <a:lumMod val="50000"/>
                  </a:schemeClr>
                </a:solidFill>
                <a:latin typeface="Times New Roman" pitchFamily="18" charset="0"/>
                <a:cs typeface="Times New Roman" pitchFamily="18" charset="0"/>
              </a:rPr>
              <a:t>фирмалар</a:t>
            </a:r>
            <a:r>
              <a:rPr lang="ru-RU" sz="1800" b="1" dirty="0" smtClean="0">
                <a:solidFill>
                  <a:schemeClr val="accent1">
                    <a:lumMod val="50000"/>
                  </a:schemeClr>
                </a:solidFill>
                <a:latin typeface="Times New Roman" pitchFamily="18" charset="0"/>
                <a:cs typeface="Times New Roman" pitchFamily="18" charset="0"/>
              </a:rPr>
              <a:t> </a:t>
            </a:r>
            <a:r>
              <a:rPr lang="ru-RU" sz="1800" b="1" dirty="0" err="1" smtClean="0">
                <a:solidFill>
                  <a:schemeClr val="accent1">
                    <a:lumMod val="50000"/>
                  </a:schemeClr>
                </a:solidFill>
                <a:latin typeface="Times New Roman" pitchFamily="18" charset="0"/>
                <a:cs typeface="Times New Roman" pitchFamily="18" charset="0"/>
              </a:rPr>
              <a:t>таклиф</a:t>
            </a:r>
            <a:r>
              <a:rPr lang="ru-RU" sz="1800" b="1" dirty="0" smtClean="0">
                <a:solidFill>
                  <a:schemeClr val="accent1">
                    <a:lumMod val="50000"/>
                  </a:schemeClr>
                </a:solidFill>
                <a:latin typeface="Times New Roman" pitchFamily="18" charset="0"/>
                <a:cs typeface="Times New Roman" pitchFamily="18" charset="0"/>
              </a:rPr>
              <a:t> </a:t>
            </a:r>
            <a:r>
              <a:rPr lang="ru-RU" sz="1800" b="1" dirty="0" err="1" smtClean="0">
                <a:solidFill>
                  <a:schemeClr val="accent1">
                    <a:lumMod val="50000"/>
                  </a:schemeClr>
                </a:solidFill>
                <a:latin typeface="Times New Roman" pitchFamily="18" charset="0"/>
                <a:cs typeface="Times New Roman" pitchFamily="18" charset="0"/>
              </a:rPr>
              <a:t>чизи</a:t>
            </a:r>
            <a:r>
              <a:rPr lang="en-US" sz="1800" b="1" dirty="0" smtClean="0">
                <a:solidFill>
                  <a:schemeClr val="accent1">
                    <a:lumMod val="50000"/>
                  </a:schemeClr>
                </a:solidFill>
                <a:latin typeface="Times New Roman" pitchFamily="18" charset="0"/>
                <a:cs typeface="Times New Roman" pitchFamily="18" charset="0"/>
              </a:rPr>
              <a:t>қ</a:t>
            </a:r>
            <a:r>
              <a:rPr lang="ru-RU" sz="1800" b="1" dirty="0" err="1" smtClean="0">
                <a:solidFill>
                  <a:schemeClr val="accent1">
                    <a:lumMod val="50000"/>
                  </a:schemeClr>
                </a:solidFill>
                <a:latin typeface="Times New Roman" pitchFamily="18" charset="0"/>
                <a:cs typeface="Times New Roman" pitchFamily="18" charset="0"/>
              </a:rPr>
              <a:t>ларини</a:t>
            </a:r>
            <a:r>
              <a:rPr lang="ru-RU" sz="1800" b="1" dirty="0" smtClean="0">
                <a:solidFill>
                  <a:schemeClr val="accent1">
                    <a:lumMod val="50000"/>
                  </a:schemeClr>
                </a:solidFill>
                <a:latin typeface="Times New Roman" pitchFamily="18" charset="0"/>
                <a:cs typeface="Times New Roman" pitchFamily="18" charset="0"/>
              </a:rPr>
              <a:t> </a:t>
            </a:r>
            <a:r>
              <a:rPr lang="en-US" sz="1800" b="1" dirty="0" smtClean="0">
                <a:solidFill>
                  <a:schemeClr val="accent1">
                    <a:lumMod val="50000"/>
                  </a:schemeClr>
                </a:solidFill>
                <a:latin typeface="Times New Roman" pitchFamily="18" charset="0"/>
                <a:cs typeface="Times New Roman" pitchFamily="18" charset="0"/>
              </a:rPr>
              <a:t>қ</a:t>
            </a:r>
            <a:r>
              <a:rPr lang="ru-RU" sz="1800" b="1" dirty="0" err="1" smtClean="0">
                <a:solidFill>
                  <a:schemeClr val="accent1">
                    <a:lumMod val="50000"/>
                  </a:schemeClr>
                </a:solidFill>
                <a:latin typeface="Times New Roman" pitchFamily="18" charset="0"/>
                <a:cs typeface="Times New Roman" pitchFamily="18" charset="0"/>
              </a:rPr>
              <a:t>ўшиб</a:t>
            </a:r>
            <a:r>
              <a:rPr lang="ru-RU" sz="1800" b="1" dirty="0" smtClean="0">
                <a:solidFill>
                  <a:schemeClr val="accent1">
                    <a:lumMod val="50000"/>
                  </a:schemeClr>
                </a:solidFill>
                <a:latin typeface="Times New Roman" pitchFamily="18" charset="0"/>
                <a:cs typeface="Times New Roman" pitchFamily="18" charset="0"/>
              </a:rPr>
              <a:t> </a:t>
            </a:r>
            <a:r>
              <a:rPr lang="ru-RU" sz="1800" b="1" dirty="0" err="1" smtClean="0">
                <a:solidFill>
                  <a:schemeClr val="accent1">
                    <a:lumMod val="50000"/>
                  </a:schemeClr>
                </a:solidFill>
                <a:latin typeface="Times New Roman" pitchFamily="18" charset="0"/>
                <a:cs typeface="Times New Roman" pitchFamily="18" charset="0"/>
              </a:rPr>
              <a:t>бўлмаслигини</a:t>
            </a:r>
            <a:r>
              <a:rPr lang="ru-RU" sz="1800" b="1" dirty="0" smtClean="0">
                <a:solidFill>
                  <a:schemeClr val="accent1">
                    <a:lumMod val="50000"/>
                  </a:schemeClr>
                </a:solidFill>
                <a:latin typeface="Times New Roman" pitchFamily="18" charset="0"/>
                <a:cs typeface="Times New Roman" pitchFamily="18" charset="0"/>
              </a:rPr>
              <a:t> </a:t>
            </a:r>
            <a:r>
              <a:rPr lang="ru-RU" sz="1800" b="1" dirty="0" err="1" smtClean="0">
                <a:solidFill>
                  <a:schemeClr val="accent1">
                    <a:lumMod val="50000"/>
                  </a:schemeClr>
                </a:solidFill>
                <a:latin typeface="Times New Roman" pitchFamily="18" charset="0"/>
                <a:cs typeface="Times New Roman" pitchFamily="18" charset="0"/>
              </a:rPr>
              <a:t>кўрсатади</a:t>
            </a:r>
            <a:r>
              <a:rPr lang="ru-RU" sz="1800" b="1" dirty="0" smtClean="0">
                <a:solidFill>
                  <a:schemeClr val="accent1">
                    <a:lumMod val="50000"/>
                  </a:schemeClr>
                </a:solidFill>
                <a:latin typeface="Times New Roman" pitchFamily="18" charset="0"/>
                <a:cs typeface="Times New Roman" pitchFamily="18" charset="0"/>
              </a:rPr>
              <a:t> (</a:t>
            </a:r>
            <a:r>
              <a:rPr lang="en-US" sz="1800" b="1" dirty="0" smtClean="0">
                <a:solidFill>
                  <a:schemeClr val="accent1">
                    <a:lumMod val="50000"/>
                  </a:schemeClr>
                </a:solidFill>
                <a:latin typeface="Times New Roman" pitchFamily="18" charset="0"/>
                <a:cs typeface="Times New Roman" pitchFamily="18" charset="0"/>
              </a:rPr>
              <a:t>қ</a:t>
            </a:r>
            <a:r>
              <a:rPr lang="ru-RU" sz="1800" b="1" dirty="0" err="1" smtClean="0">
                <a:solidFill>
                  <a:schemeClr val="accent1">
                    <a:lumMod val="50000"/>
                  </a:schemeClr>
                </a:solidFill>
                <a:latin typeface="Times New Roman" pitchFamily="18" charset="0"/>
                <a:cs typeface="Times New Roman" pitchFamily="18" charset="0"/>
              </a:rPr>
              <a:t>айси</a:t>
            </a:r>
            <a:r>
              <a:rPr lang="ru-RU" sz="1800" b="1" dirty="0" smtClean="0">
                <a:solidFill>
                  <a:schemeClr val="accent1">
                    <a:lumMod val="50000"/>
                  </a:schemeClr>
                </a:solidFill>
                <a:latin typeface="Times New Roman" pitchFamily="18" charset="0"/>
                <a:cs typeface="Times New Roman" pitchFamily="18" charset="0"/>
              </a:rPr>
              <a:t> </a:t>
            </a:r>
            <a:r>
              <a:rPr lang="ru-RU" sz="1800" b="1" dirty="0" err="1" smtClean="0">
                <a:solidFill>
                  <a:schemeClr val="accent1">
                    <a:lumMod val="50000"/>
                  </a:schemeClr>
                </a:solidFill>
                <a:latin typeface="Times New Roman" pitchFamily="18" charset="0"/>
                <a:cs typeface="Times New Roman" pitchFamily="18" charset="0"/>
              </a:rPr>
              <a:t>фирмалар</a:t>
            </a:r>
            <a:r>
              <a:rPr lang="ru-RU" sz="1800" b="1" dirty="0" smtClean="0">
                <a:solidFill>
                  <a:schemeClr val="accent1">
                    <a:lumMod val="50000"/>
                  </a:schemeClr>
                </a:solidFill>
                <a:latin typeface="Times New Roman" pitchFamily="18" charset="0"/>
                <a:cs typeface="Times New Roman" pitchFamily="18" charset="0"/>
              </a:rPr>
              <a:t> </a:t>
            </a:r>
            <a:r>
              <a:rPr lang="ru-RU" sz="1800" b="1" dirty="0" err="1" smtClean="0">
                <a:solidFill>
                  <a:schemeClr val="accent1">
                    <a:lumMod val="50000"/>
                  </a:schemeClr>
                </a:solidFill>
                <a:latin typeface="Times New Roman" pitchFamily="18" charset="0"/>
                <a:cs typeface="Times New Roman" pitchFamily="18" charset="0"/>
              </a:rPr>
              <a:t>бозорда</a:t>
            </a:r>
            <a:r>
              <a:rPr lang="ru-RU" sz="1800" b="1" dirty="0" smtClean="0">
                <a:solidFill>
                  <a:schemeClr val="accent1">
                    <a:lumMod val="50000"/>
                  </a:schemeClr>
                </a:solidFill>
                <a:latin typeface="Times New Roman" pitchFamily="18" charset="0"/>
                <a:cs typeface="Times New Roman" pitchFamily="18" charset="0"/>
              </a:rPr>
              <a:t> </a:t>
            </a:r>
            <a:r>
              <a:rPr lang="en-US" sz="1800" b="1" dirty="0" smtClean="0">
                <a:solidFill>
                  <a:schemeClr val="accent1">
                    <a:lumMod val="50000"/>
                  </a:schemeClr>
                </a:solidFill>
                <a:latin typeface="Times New Roman" pitchFamily="18" charset="0"/>
                <a:cs typeface="Times New Roman" pitchFamily="18" charset="0"/>
              </a:rPr>
              <a:t>қ</a:t>
            </a:r>
            <a:r>
              <a:rPr lang="ru-RU" sz="1800" b="1" dirty="0" err="1" smtClean="0">
                <a:solidFill>
                  <a:schemeClr val="accent1">
                    <a:lumMod val="50000"/>
                  </a:schemeClr>
                </a:solidFill>
                <a:latin typeface="Times New Roman" pitchFamily="18" charset="0"/>
                <a:cs typeface="Times New Roman" pitchFamily="18" charset="0"/>
              </a:rPr>
              <a:t>олаётганлигини</a:t>
            </a:r>
            <a:r>
              <a:rPr lang="ru-RU" sz="1800" b="1" dirty="0" smtClean="0">
                <a:solidFill>
                  <a:schemeClr val="accent1">
                    <a:lumMod val="50000"/>
                  </a:schemeClr>
                </a:solidFill>
                <a:latin typeface="Times New Roman" pitchFamily="18" charset="0"/>
                <a:cs typeface="Times New Roman" pitchFamily="18" charset="0"/>
              </a:rPr>
              <a:t> </a:t>
            </a:r>
            <a:r>
              <a:rPr lang="ru-RU" sz="1800" b="1" dirty="0" err="1" smtClean="0">
                <a:solidFill>
                  <a:schemeClr val="accent1">
                    <a:lumMod val="50000"/>
                  </a:schemeClr>
                </a:solidFill>
                <a:latin typeface="Times New Roman" pitchFamily="18" charset="0"/>
                <a:cs typeface="Times New Roman" pitchFamily="18" charset="0"/>
              </a:rPr>
              <a:t>биз</a:t>
            </a:r>
            <a:r>
              <a:rPr lang="ru-RU" sz="1800" b="1" dirty="0" smtClean="0">
                <a:solidFill>
                  <a:schemeClr val="accent1">
                    <a:lumMod val="50000"/>
                  </a:schemeClr>
                </a:solidFill>
                <a:latin typeface="Times New Roman" pitchFamily="18" charset="0"/>
                <a:cs typeface="Times New Roman" pitchFamily="18" charset="0"/>
              </a:rPr>
              <a:t> </a:t>
            </a:r>
            <a:r>
              <a:rPr lang="ru-RU" sz="1800" b="1" dirty="0" err="1" smtClean="0">
                <a:solidFill>
                  <a:schemeClr val="accent1">
                    <a:lumMod val="50000"/>
                  </a:schemeClr>
                </a:solidFill>
                <a:latin typeface="Times New Roman" pitchFamily="18" charset="0"/>
                <a:cs typeface="Times New Roman" pitchFamily="18" charset="0"/>
              </a:rPr>
              <a:t>билмаймиз</a:t>
            </a:r>
            <a:r>
              <a:rPr lang="ru-RU" sz="1800" b="1" dirty="0" smtClean="0">
                <a:solidFill>
                  <a:schemeClr val="accent1">
                    <a:lumMod val="50000"/>
                  </a:schemeClr>
                </a:solidFill>
                <a:latin typeface="Times New Roman" pitchFamily="18" charset="0"/>
                <a:cs typeface="Times New Roman" pitchFamily="18" charset="0"/>
              </a:rPr>
              <a:t>).</a:t>
            </a:r>
            <a:r>
              <a:rPr lang="ru-RU" sz="1800" b="1" dirty="0">
                <a:solidFill>
                  <a:schemeClr val="accent1">
                    <a:lumMod val="50000"/>
                  </a:schemeClr>
                </a:solidFill>
                <a:latin typeface="Times New Roman" pitchFamily="18" charset="0"/>
                <a:cs typeface="Times New Roman" pitchFamily="18" charset="0"/>
              </a:rPr>
              <a:t/>
            </a:r>
            <a:br>
              <a:rPr lang="ru-RU" sz="1800" b="1" dirty="0">
                <a:solidFill>
                  <a:schemeClr val="accent1">
                    <a:lumMod val="50000"/>
                  </a:schemeClr>
                </a:solidFill>
                <a:latin typeface="Times New Roman" pitchFamily="18" charset="0"/>
                <a:cs typeface="Times New Roman" pitchFamily="18" charset="0"/>
              </a:rPr>
            </a:br>
            <a:r>
              <a:rPr lang="ru-RU" sz="1800" dirty="0" smtClean="0">
                <a:solidFill>
                  <a:schemeClr val="accent1">
                    <a:lumMod val="50000"/>
                  </a:schemeClr>
                </a:solidFill>
                <a:latin typeface="Times New Roman" pitchFamily="18" charset="0"/>
                <a:cs typeface="Times New Roman" pitchFamily="18" charset="0"/>
              </a:rPr>
              <a:t/>
            </a:r>
            <a:br>
              <a:rPr lang="ru-RU" sz="1800" dirty="0" smtClean="0">
                <a:solidFill>
                  <a:schemeClr val="accent1">
                    <a:lumMod val="50000"/>
                  </a:schemeClr>
                </a:solidFill>
                <a:latin typeface="Times New Roman" pitchFamily="18" charset="0"/>
                <a:cs typeface="Times New Roman" pitchFamily="18" charset="0"/>
              </a:rPr>
            </a:br>
            <a:r>
              <a:rPr lang="ru-RU" sz="1800" b="1" u="sng" dirty="0" smtClean="0">
                <a:solidFill>
                  <a:schemeClr val="accent1">
                    <a:lumMod val="50000"/>
                  </a:schemeClr>
                </a:solidFill>
                <a:latin typeface="Times New Roman" pitchFamily="18" charset="0"/>
                <a:cs typeface="Times New Roman" pitchFamily="18" charset="0"/>
              </a:rPr>
              <a:t>***</a:t>
            </a:r>
            <a:r>
              <a:rPr lang="ru-RU" sz="1800" dirty="0" smtClean="0">
                <a:solidFill>
                  <a:schemeClr val="accent1">
                    <a:lumMod val="50000"/>
                  </a:schemeClr>
                </a:solidFill>
                <a:latin typeface="Times New Roman" pitchFamily="18" charset="0"/>
                <a:cs typeface="Times New Roman" pitchFamily="18" charset="0"/>
              </a:rPr>
              <a:t/>
            </a:r>
            <a:br>
              <a:rPr lang="ru-RU" sz="1800" dirty="0" smtClean="0">
                <a:solidFill>
                  <a:schemeClr val="accent1">
                    <a:lumMod val="50000"/>
                  </a:schemeClr>
                </a:solidFill>
                <a:latin typeface="Times New Roman" pitchFamily="18" charset="0"/>
                <a:cs typeface="Times New Roman" pitchFamily="18" charset="0"/>
              </a:rPr>
            </a:br>
            <a:r>
              <a:rPr lang="ru-RU" sz="1800" dirty="0" err="1" smtClean="0">
                <a:solidFill>
                  <a:schemeClr val="accent1">
                    <a:lumMod val="50000"/>
                  </a:schemeClr>
                </a:solidFill>
                <a:latin typeface="Times New Roman" pitchFamily="18" charset="0"/>
                <a:cs typeface="Times New Roman" pitchFamily="18" charset="0"/>
              </a:rPr>
              <a:t>Узо</a:t>
            </a:r>
            <a:r>
              <a:rPr lang="en-US" sz="1800" dirty="0" smtClean="0">
                <a:solidFill>
                  <a:schemeClr val="accent1">
                    <a:lumMod val="50000"/>
                  </a:schemeClr>
                </a:solidFill>
                <a:latin typeface="Times New Roman" pitchFamily="18" charset="0"/>
                <a:cs typeface="Times New Roman" pitchFamily="18" charset="0"/>
              </a:rPr>
              <a:t>қ</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муддатли</a:t>
            </a:r>
            <a:r>
              <a:rPr lang="ru-RU" sz="1800" dirty="0" smtClean="0">
                <a:solidFill>
                  <a:schemeClr val="accent1">
                    <a:lumMod val="50000"/>
                  </a:schemeClr>
                </a:solidFill>
                <a:latin typeface="Times New Roman" pitchFamily="18" charset="0"/>
                <a:cs typeface="Times New Roman" pitchFamily="18" charset="0"/>
              </a:rPr>
              <a:t> орали</a:t>
            </a:r>
            <a:r>
              <a:rPr lang="en-US" sz="1800" dirty="0" smtClean="0">
                <a:solidFill>
                  <a:schemeClr val="accent1">
                    <a:lumMod val="50000"/>
                  </a:schemeClr>
                </a:solidFill>
                <a:latin typeface="Times New Roman" pitchFamily="18" charset="0"/>
                <a:cs typeface="Times New Roman" pitchFamily="18" charset="0"/>
              </a:rPr>
              <a:t>қ</a:t>
            </a:r>
            <a:r>
              <a:rPr lang="ru-RU" sz="1800" dirty="0" err="1" smtClean="0">
                <a:solidFill>
                  <a:schemeClr val="accent1">
                    <a:lumMod val="50000"/>
                  </a:schemeClr>
                </a:solidFill>
                <a:latin typeface="Times New Roman" pitchFamily="18" charset="0"/>
                <a:cs typeface="Times New Roman" pitchFamily="18" charset="0"/>
              </a:rPr>
              <a:t>даги</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таклифни</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ани</a:t>
            </a:r>
            <a:r>
              <a:rPr lang="en-US" sz="1800" dirty="0" smtClean="0">
                <a:solidFill>
                  <a:schemeClr val="accent1">
                    <a:lumMod val="50000"/>
                  </a:schemeClr>
                </a:solidFill>
                <a:latin typeface="Times New Roman" pitchFamily="18" charset="0"/>
                <a:cs typeface="Times New Roman" pitchFamily="18" charset="0"/>
              </a:rPr>
              <a:t>қ</a:t>
            </a:r>
            <a:r>
              <a:rPr lang="ru-RU" sz="1800" dirty="0" err="1" smtClean="0">
                <a:solidFill>
                  <a:schemeClr val="accent1">
                    <a:lumMod val="50000"/>
                  </a:schemeClr>
                </a:solidFill>
                <a:latin typeface="Times New Roman" pitchFamily="18" charset="0"/>
                <a:cs typeface="Times New Roman" pitchFamily="18" charset="0"/>
              </a:rPr>
              <a:t>лашда</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ишлаб</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чи</a:t>
            </a:r>
            <a:r>
              <a:rPr lang="en-US" sz="1800" dirty="0" smtClean="0">
                <a:solidFill>
                  <a:schemeClr val="accent1">
                    <a:lumMod val="50000"/>
                  </a:schemeClr>
                </a:solidFill>
                <a:latin typeface="Times New Roman" pitchFamily="18" charset="0"/>
                <a:cs typeface="Times New Roman" pitchFamily="18" charset="0"/>
              </a:rPr>
              <a:t>қ</a:t>
            </a:r>
            <a:r>
              <a:rPr lang="ru-RU" sz="1800" dirty="0" err="1" smtClean="0">
                <a:solidFill>
                  <a:schemeClr val="accent1">
                    <a:lumMod val="50000"/>
                  </a:schemeClr>
                </a:solidFill>
                <a:latin typeface="Times New Roman" pitchFamily="18" charset="0"/>
                <a:cs typeface="Times New Roman" pitchFamily="18" charset="0"/>
              </a:rPr>
              <a:t>ариш</a:t>
            </a:r>
            <a:r>
              <a:rPr lang="ru-RU" sz="1800" dirty="0" smtClean="0">
                <a:solidFill>
                  <a:schemeClr val="accent1">
                    <a:lumMod val="50000"/>
                  </a:schemeClr>
                </a:solidFill>
                <a:latin typeface="Times New Roman" pitchFamily="18" charset="0"/>
                <a:cs typeface="Times New Roman" pitchFamily="18" charset="0"/>
              </a:rPr>
              <a:t> </a:t>
            </a:r>
            <a:r>
              <a:rPr lang="en-US" sz="1800" dirty="0" smtClean="0">
                <a:solidFill>
                  <a:schemeClr val="accent1">
                    <a:lumMod val="50000"/>
                  </a:schemeClr>
                </a:solidFill>
                <a:latin typeface="Times New Roman" pitchFamily="18" charset="0"/>
                <a:cs typeface="Times New Roman" pitchFamily="18" charset="0"/>
              </a:rPr>
              <a:t>ҳ</a:t>
            </a:r>
            <a:r>
              <a:rPr lang="ru-RU" sz="1800" dirty="0" err="1" smtClean="0">
                <a:solidFill>
                  <a:schemeClr val="accent1">
                    <a:lumMod val="50000"/>
                  </a:schemeClr>
                </a:solidFill>
                <a:latin typeface="Times New Roman" pitchFamily="18" charset="0"/>
                <a:cs typeface="Times New Roman" pitchFamily="18" charset="0"/>
              </a:rPr>
              <a:t>ажмининг</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кенгайишини</a:t>
            </a:r>
            <a:r>
              <a:rPr lang="ru-RU" sz="1800" dirty="0" smtClean="0">
                <a:solidFill>
                  <a:schemeClr val="accent1">
                    <a:lumMod val="50000"/>
                  </a:schemeClr>
                </a:solidFill>
                <a:latin typeface="Times New Roman" pitchFamily="18" charset="0"/>
                <a:cs typeface="Times New Roman" pitchFamily="18" charset="0"/>
              </a:rPr>
              <a:t> фа</a:t>
            </a:r>
            <a:r>
              <a:rPr lang="en-US" sz="1800" dirty="0" smtClean="0">
                <a:solidFill>
                  <a:schemeClr val="accent1">
                    <a:lumMod val="50000"/>
                  </a:schemeClr>
                </a:solidFill>
                <a:latin typeface="Times New Roman" pitchFamily="18" charset="0"/>
                <a:cs typeface="Times New Roman" pitchFamily="18" charset="0"/>
              </a:rPr>
              <a:t>қ</a:t>
            </a:r>
            <a:r>
              <a:rPr lang="ru-RU" sz="1800" dirty="0" err="1" smtClean="0">
                <a:solidFill>
                  <a:schemeClr val="accent1">
                    <a:lumMod val="50000"/>
                  </a:schemeClr>
                </a:solidFill>
                <a:latin typeface="Times New Roman" pitchFamily="18" charset="0"/>
                <a:cs typeface="Times New Roman" pitchFamily="18" charset="0"/>
              </a:rPr>
              <a:t>ат</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ресурслардан</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фойдаланишнинг</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кенгайиши</a:t>
            </a:r>
            <a:r>
              <a:rPr lang="ru-RU" sz="1800" dirty="0" smtClean="0">
                <a:solidFill>
                  <a:schemeClr val="accent1">
                    <a:lumMod val="50000"/>
                  </a:schemeClr>
                </a:solidFill>
                <a:latin typeface="Times New Roman" pitchFamily="18" charset="0"/>
                <a:cs typeface="Times New Roman" pitchFamily="18" charset="0"/>
              </a:rPr>
              <a:t> </a:t>
            </a:r>
            <a:r>
              <a:rPr lang="en-US" sz="1800" dirty="0" smtClean="0">
                <a:solidFill>
                  <a:schemeClr val="accent1">
                    <a:lumMod val="50000"/>
                  </a:schemeClr>
                </a:solidFill>
                <a:latin typeface="Times New Roman" pitchFamily="18" charset="0"/>
                <a:cs typeface="Times New Roman" pitchFamily="18" charset="0"/>
              </a:rPr>
              <a:t>ҳ</a:t>
            </a:r>
            <a:r>
              <a:rPr lang="ru-RU" sz="1800" dirty="0" err="1" smtClean="0">
                <a:solidFill>
                  <a:schemeClr val="accent1">
                    <a:lumMod val="50000"/>
                  </a:schemeClr>
                </a:solidFill>
                <a:latin typeface="Times New Roman" pitchFamily="18" charset="0"/>
                <a:cs typeface="Times New Roman" pitchFamily="18" charset="0"/>
              </a:rPr>
              <a:t>исобидан</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бўлади</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деб</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фараз</a:t>
            </a:r>
            <a:r>
              <a:rPr lang="ru-RU" sz="1800" dirty="0" smtClean="0">
                <a:solidFill>
                  <a:schemeClr val="accent1">
                    <a:lumMod val="50000"/>
                  </a:schemeClr>
                </a:solidFill>
                <a:latin typeface="Times New Roman" pitchFamily="18" charset="0"/>
                <a:cs typeface="Times New Roman" pitchFamily="18" charset="0"/>
              </a:rPr>
              <a:t> </a:t>
            </a:r>
            <a:r>
              <a:rPr lang="en-US" sz="1800" dirty="0" smtClean="0">
                <a:solidFill>
                  <a:schemeClr val="accent1">
                    <a:lumMod val="50000"/>
                  </a:schemeClr>
                </a:solidFill>
                <a:latin typeface="Times New Roman" pitchFamily="18" charset="0"/>
                <a:cs typeface="Times New Roman" pitchFamily="18" charset="0"/>
              </a:rPr>
              <a:t>қ</a:t>
            </a:r>
            <a:r>
              <a:rPr lang="ru-RU" sz="1800" dirty="0" err="1" smtClean="0">
                <a:solidFill>
                  <a:schemeClr val="accent1">
                    <a:lumMod val="50000"/>
                  </a:schemeClr>
                </a:solidFill>
                <a:latin typeface="Times New Roman" pitchFamily="18" charset="0"/>
                <a:cs typeface="Times New Roman" pitchFamily="18" charset="0"/>
              </a:rPr>
              <a:t>илинади</a:t>
            </a:r>
            <a:r>
              <a:rPr lang="ru-RU" sz="1800" dirty="0" smtClean="0">
                <a:solidFill>
                  <a:schemeClr val="accent1">
                    <a:lumMod val="50000"/>
                  </a:schemeClr>
                </a:solidFill>
                <a:latin typeface="Times New Roman" pitchFamily="18" charset="0"/>
                <a:cs typeface="Times New Roman" pitchFamily="18" charset="0"/>
              </a:rPr>
              <a:t>. </a:t>
            </a:r>
            <a:br>
              <a:rPr lang="ru-RU" sz="1800" dirty="0" smtClean="0">
                <a:solidFill>
                  <a:schemeClr val="accent1">
                    <a:lumMod val="50000"/>
                  </a:schemeClr>
                </a:solidFill>
                <a:latin typeface="Times New Roman" pitchFamily="18" charset="0"/>
                <a:cs typeface="Times New Roman" pitchFamily="18" charset="0"/>
              </a:rPr>
            </a:br>
            <a:r>
              <a:rPr lang="ru-RU" sz="1800" dirty="0" smtClean="0">
                <a:solidFill>
                  <a:schemeClr val="accent1">
                    <a:lumMod val="50000"/>
                  </a:schemeClr>
                </a:solidFill>
                <a:latin typeface="Times New Roman" pitchFamily="18" charset="0"/>
                <a:cs typeface="Times New Roman" pitchFamily="18" charset="0"/>
              </a:rPr>
              <a:t/>
            </a:r>
            <a:br>
              <a:rPr lang="ru-RU" sz="1800" dirty="0" smtClean="0">
                <a:solidFill>
                  <a:schemeClr val="accent1">
                    <a:lumMod val="50000"/>
                  </a:schemeClr>
                </a:solidFill>
                <a:latin typeface="Times New Roman" pitchFamily="18" charset="0"/>
                <a:cs typeface="Times New Roman" pitchFamily="18" charset="0"/>
              </a:rPr>
            </a:br>
            <a:r>
              <a:rPr lang="ru-RU" sz="1800" b="1" u="sng" dirty="0" smtClean="0">
                <a:solidFill>
                  <a:schemeClr val="accent1">
                    <a:lumMod val="50000"/>
                  </a:schemeClr>
                </a:solidFill>
                <a:latin typeface="Times New Roman" pitchFamily="18" charset="0"/>
                <a:cs typeface="Times New Roman" pitchFamily="18" charset="0"/>
              </a:rPr>
              <a:t>***</a:t>
            </a:r>
            <a:br>
              <a:rPr lang="ru-RU" sz="1800" b="1" u="sng" dirty="0" smtClean="0">
                <a:solidFill>
                  <a:schemeClr val="accent1">
                    <a:lumMod val="50000"/>
                  </a:schemeClr>
                </a:solidFill>
                <a:latin typeface="Times New Roman" pitchFamily="18" charset="0"/>
                <a:cs typeface="Times New Roman" pitchFamily="18" charset="0"/>
              </a:rPr>
            </a:br>
            <a:r>
              <a:rPr lang="ru-RU" sz="1800" dirty="0" smtClean="0">
                <a:solidFill>
                  <a:schemeClr val="accent1">
                    <a:lumMod val="50000"/>
                  </a:schemeClr>
                </a:solidFill>
                <a:latin typeface="Times New Roman" pitchFamily="18" charset="0"/>
                <a:cs typeface="Times New Roman" pitchFamily="18" charset="0"/>
              </a:rPr>
              <a:t/>
            </a:r>
            <a:br>
              <a:rPr lang="ru-RU" sz="1800" dirty="0" smtClean="0">
                <a:solidFill>
                  <a:schemeClr val="accent1">
                    <a:lumMod val="50000"/>
                  </a:schemeClr>
                </a:solidFill>
                <a:latin typeface="Times New Roman" pitchFamily="18" charset="0"/>
                <a:cs typeface="Times New Roman" pitchFamily="18" charset="0"/>
              </a:rPr>
            </a:br>
            <a:r>
              <a:rPr lang="ru-RU" sz="1800" dirty="0" err="1" smtClean="0">
                <a:solidFill>
                  <a:schemeClr val="accent1">
                    <a:lumMod val="50000"/>
                  </a:schemeClr>
                </a:solidFill>
                <a:latin typeface="Times New Roman" pitchFamily="18" charset="0"/>
                <a:cs typeface="Times New Roman" pitchFamily="18" charset="0"/>
              </a:rPr>
              <a:t>Узо</a:t>
            </a:r>
            <a:r>
              <a:rPr lang="en-US" sz="1800" dirty="0" smtClean="0">
                <a:solidFill>
                  <a:schemeClr val="accent1">
                    <a:lumMod val="50000"/>
                  </a:schemeClr>
                </a:solidFill>
                <a:latin typeface="Times New Roman" pitchFamily="18" charset="0"/>
                <a:cs typeface="Times New Roman" pitchFamily="18" charset="0"/>
              </a:rPr>
              <a:t>қ</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муддатли</a:t>
            </a:r>
            <a:r>
              <a:rPr lang="ru-RU" sz="1800" dirty="0" smtClean="0">
                <a:solidFill>
                  <a:schemeClr val="accent1">
                    <a:lumMod val="50000"/>
                  </a:schemeClr>
                </a:solidFill>
                <a:latin typeface="Times New Roman" pitchFamily="18" charset="0"/>
                <a:cs typeface="Times New Roman" pitchFamily="18" charset="0"/>
              </a:rPr>
              <a:t> орали</a:t>
            </a:r>
            <a:r>
              <a:rPr lang="en-US" sz="1800" dirty="0" smtClean="0">
                <a:solidFill>
                  <a:schemeClr val="accent1">
                    <a:lumMod val="50000"/>
                  </a:schemeClr>
                </a:solidFill>
                <a:latin typeface="Times New Roman" pitchFamily="18" charset="0"/>
                <a:cs typeface="Times New Roman" pitchFamily="18" charset="0"/>
              </a:rPr>
              <a:t>қ</a:t>
            </a:r>
            <a:r>
              <a:rPr lang="ru-RU" sz="1800" dirty="0" err="1" smtClean="0">
                <a:solidFill>
                  <a:schemeClr val="accent1">
                    <a:lumMod val="50000"/>
                  </a:schemeClr>
                </a:solidFill>
                <a:latin typeface="Times New Roman" pitchFamily="18" charset="0"/>
                <a:cs typeface="Times New Roman" pitchFamily="18" charset="0"/>
              </a:rPr>
              <a:t>даги</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умумий</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таклифнинг</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шакли</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тармо</a:t>
            </a:r>
            <a:r>
              <a:rPr lang="en-US" sz="1800" dirty="0" smtClean="0">
                <a:solidFill>
                  <a:schemeClr val="accent1">
                    <a:lumMod val="50000"/>
                  </a:schemeClr>
                </a:solidFill>
                <a:latin typeface="Times New Roman" pitchFamily="18" charset="0"/>
                <a:cs typeface="Times New Roman" pitchFamily="18" charset="0"/>
              </a:rPr>
              <a:t>қ</a:t>
            </a:r>
            <a:r>
              <a:rPr lang="ru-RU" sz="1800" dirty="0" smtClean="0">
                <a:solidFill>
                  <a:schemeClr val="accent1">
                    <a:lumMod val="50000"/>
                  </a:schemeClr>
                </a:solidFill>
                <a:latin typeface="Times New Roman" pitchFamily="18" charset="0"/>
                <a:cs typeface="Times New Roman" pitchFamily="18" charset="0"/>
              </a:rPr>
              <a:t>да </a:t>
            </a:r>
            <a:r>
              <a:rPr lang="ru-RU" sz="1800" dirty="0" err="1" smtClean="0">
                <a:solidFill>
                  <a:schemeClr val="accent1">
                    <a:lumMod val="50000"/>
                  </a:schemeClr>
                </a:solidFill>
                <a:latin typeface="Times New Roman" pitchFamily="18" charset="0"/>
                <a:cs typeface="Times New Roman" pitchFamily="18" charset="0"/>
              </a:rPr>
              <a:t>ишлаб</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чи</a:t>
            </a:r>
            <a:r>
              <a:rPr lang="en-US" sz="1800" dirty="0" smtClean="0">
                <a:solidFill>
                  <a:schemeClr val="accent1">
                    <a:lumMod val="50000"/>
                  </a:schemeClr>
                </a:solidFill>
                <a:latin typeface="Times New Roman" pitchFamily="18" charset="0"/>
                <a:cs typeface="Times New Roman" pitchFamily="18" charset="0"/>
              </a:rPr>
              <a:t>қ</a:t>
            </a:r>
            <a:r>
              <a:rPr lang="ru-RU" sz="1800" dirty="0" err="1" smtClean="0">
                <a:solidFill>
                  <a:schemeClr val="accent1">
                    <a:lumMod val="50000"/>
                  </a:schemeClr>
                </a:solidFill>
                <a:latin typeface="Times New Roman" pitchFamily="18" charset="0"/>
                <a:cs typeface="Times New Roman" pitchFamily="18" charset="0"/>
              </a:rPr>
              <a:t>ариш</a:t>
            </a:r>
            <a:r>
              <a:rPr lang="ru-RU" sz="1800" dirty="0" smtClean="0">
                <a:solidFill>
                  <a:schemeClr val="accent1">
                    <a:lumMod val="50000"/>
                  </a:schemeClr>
                </a:solidFill>
                <a:latin typeface="Times New Roman" pitchFamily="18" charset="0"/>
                <a:cs typeface="Times New Roman" pitchFamily="18" charset="0"/>
              </a:rPr>
              <a:t> </a:t>
            </a:r>
            <a:r>
              <a:rPr lang="en-US" sz="1800" dirty="0" smtClean="0">
                <a:solidFill>
                  <a:schemeClr val="accent1">
                    <a:lumMod val="50000"/>
                  </a:schemeClr>
                </a:solidFill>
                <a:latin typeface="Times New Roman" pitchFamily="18" charset="0"/>
                <a:cs typeface="Times New Roman" pitchFamily="18" charset="0"/>
              </a:rPr>
              <a:t>ҳ</a:t>
            </a:r>
            <a:r>
              <a:rPr lang="ru-RU" sz="1800" dirty="0" err="1" smtClean="0">
                <a:solidFill>
                  <a:schemeClr val="accent1">
                    <a:lumMod val="50000"/>
                  </a:schemeClr>
                </a:solidFill>
                <a:latin typeface="Times New Roman" pitchFamily="18" charset="0"/>
                <a:cs typeface="Times New Roman" pitchFamily="18" charset="0"/>
              </a:rPr>
              <a:t>ажми</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ўсишининг</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ёки</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камайишининг</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фойдаланиладиган</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ишлаб</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чи</a:t>
            </a:r>
            <a:r>
              <a:rPr lang="en-US" sz="1800" dirty="0" smtClean="0">
                <a:solidFill>
                  <a:schemeClr val="accent1">
                    <a:lumMod val="50000"/>
                  </a:schemeClr>
                </a:solidFill>
                <a:latin typeface="Times New Roman" pitchFamily="18" charset="0"/>
                <a:cs typeface="Times New Roman" pitchFamily="18" charset="0"/>
              </a:rPr>
              <a:t>қ</a:t>
            </a:r>
            <a:r>
              <a:rPr lang="ru-RU" sz="1800" dirty="0" err="1" smtClean="0">
                <a:solidFill>
                  <a:schemeClr val="accent1">
                    <a:lumMod val="50000"/>
                  </a:schemeClr>
                </a:solidFill>
                <a:latin typeface="Times New Roman" pitchFamily="18" charset="0"/>
                <a:cs typeface="Times New Roman" pitchFamily="18" charset="0"/>
              </a:rPr>
              <a:t>ариш</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омиллари</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нархига</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таъсир</a:t>
            </a:r>
            <a:r>
              <a:rPr lang="en-US" sz="1800" dirty="0">
                <a:solidFill>
                  <a:schemeClr val="accent1">
                    <a:lumMod val="50000"/>
                  </a:schemeClr>
                </a:solidFill>
                <a:latin typeface="Times New Roman" pitchFamily="18" charset="0"/>
                <a:cs typeface="Times New Roman" pitchFamily="18" charset="0"/>
              </a:rPr>
              <a:t> </a:t>
            </a:r>
            <a:r>
              <a:rPr lang="uz-Cyrl-UZ" sz="1800" dirty="0" smtClean="0">
                <a:solidFill>
                  <a:schemeClr val="accent1">
                    <a:lumMod val="50000"/>
                  </a:schemeClr>
                </a:solidFill>
                <a:latin typeface="Times New Roman" pitchFamily="18" charset="0"/>
                <a:cs typeface="Times New Roman" pitchFamily="18" charset="0"/>
              </a:rPr>
              <a:t>этиш </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даражаси</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билан</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изоҳланади</a:t>
            </a:r>
            <a:r>
              <a:rPr lang="ru-RU" sz="1800" dirty="0" smtClean="0">
                <a:solidFill>
                  <a:schemeClr val="accent1">
                    <a:lumMod val="50000"/>
                  </a:schemeClr>
                </a:solidFill>
                <a:latin typeface="Times New Roman" pitchFamily="18" charset="0"/>
                <a:cs typeface="Times New Roman" pitchFamily="18" charset="0"/>
              </a:rPr>
              <a:t>. </a:t>
            </a:r>
            <a:br>
              <a:rPr lang="ru-RU" sz="1800" dirty="0" smtClean="0">
                <a:solidFill>
                  <a:schemeClr val="accent1">
                    <a:lumMod val="50000"/>
                  </a:schemeClr>
                </a:solidFill>
                <a:latin typeface="Times New Roman" pitchFamily="18" charset="0"/>
                <a:cs typeface="Times New Roman" pitchFamily="18" charset="0"/>
              </a:rPr>
            </a:br>
            <a:r>
              <a:rPr lang="ru-RU" sz="1800" dirty="0" smtClean="0">
                <a:solidFill>
                  <a:schemeClr val="accent1">
                    <a:lumMod val="50000"/>
                  </a:schemeClr>
                </a:solidFill>
                <a:latin typeface="Times New Roman" pitchFamily="18" charset="0"/>
                <a:cs typeface="Times New Roman" pitchFamily="18" charset="0"/>
              </a:rPr>
              <a:t/>
            </a:r>
            <a:br>
              <a:rPr lang="ru-RU" sz="1800" dirty="0" smtClean="0">
                <a:solidFill>
                  <a:schemeClr val="accent1">
                    <a:lumMod val="50000"/>
                  </a:schemeClr>
                </a:solidFill>
                <a:latin typeface="Times New Roman" pitchFamily="18" charset="0"/>
                <a:cs typeface="Times New Roman" pitchFamily="18" charset="0"/>
              </a:rPr>
            </a:br>
            <a:r>
              <a:rPr lang="ru-RU" sz="1800" dirty="0" err="1" smtClean="0">
                <a:solidFill>
                  <a:schemeClr val="accent1">
                    <a:lumMod val="50000"/>
                  </a:schemeClr>
                </a:solidFill>
                <a:latin typeface="Times New Roman" pitchFamily="18" charset="0"/>
                <a:cs typeface="Times New Roman" pitchFamily="18" charset="0"/>
              </a:rPr>
              <a:t>Шунинг</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учун</a:t>
            </a:r>
            <a:r>
              <a:rPr lang="ru-RU" sz="1800" dirty="0" smtClean="0">
                <a:solidFill>
                  <a:schemeClr val="accent1">
                    <a:lumMod val="50000"/>
                  </a:schemeClr>
                </a:solidFill>
                <a:latin typeface="Times New Roman" pitchFamily="18" charset="0"/>
                <a:cs typeface="Times New Roman" pitchFamily="18" charset="0"/>
              </a:rPr>
              <a:t> </a:t>
            </a:r>
            <a:r>
              <a:rPr lang="en-US" sz="1800" dirty="0" smtClean="0">
                <a:solidFill>
                  <a:schemeClr val="accent1">
                    <a:lumMod val="50000"/>
                  </a:schemeClr>
                </a:solidFill>
                <a:latin typeface="Times New Roman" pitchFamily="18" charset="0"/>
                <a:cs typeface="Times New Roman" pitchFamily="18" charset="0"/>
              </a:rPr>
              <a:t>ҳ</a:t>
            </a:r>
            <a:r>
              <a:rPr lang="ru-RU" sz="1800" dirty="0" err="1" smtClean="0">
                <a:solidFill>
                  <a:schemeClr val="accent1">
                    <a:lumMod val="50000"/>
                  </a:schemeClr>
                </a:solidFill>
                <a:latin typeface="Times New Roman" pitchFamily="18" charset="0"/>
                <a:cs typeface="Times New Roman" pitchFamily="18" charset="0"/>
              </a:rPr>
              <a:t>ам</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уч</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турдаги</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тармо</a:t>
            </a:r>
            <a:r>
              <a:rPr lang="en-US" sz="1800" dirty="0" smtClean="0">
                <a:solidFill>
                  <a:schemeClr val="accent1">
                    <a:lumMod val="50000"/>
                  </a:schemeClr>
                </a:solidFill>
                <a:latin typeface="Times New Roman" pitchFamily="18" charset="0"/>
                <a:cs typeface="Times New Roman" pitchFamily="18" charset="0"/>
              </a:rPr>
              <a:t>қ</a:t>
            </a:r>
            <a:r>
              <a:rPr lang="ru-RU" sz="1800" dirty="0" smtClean="0">
                <a:solidFill>
                  <a:schemeClr val="accent1">
                    <a:lumMod val="50000"/>
                  </a:schemeClr>
                </a:solidFill>
                <a:latin typeface="Times New Roman" pitchFamily="18" charset="0"/>
                <a:cs typeface="Times New Roman" pitchFamily="18" charset="0"/>
              </a:rPr>
              <a:t> </a:t>
            </a:r>
            <a:r>
              <a:rPr lang="ru-RU" sz="1800" dirty="0" err="1" smtClean="0">
                <a:solidFill>
                  <a:schemeClr val="accent1">
                    <a:lumMod val="50000"/>
                  </a:schemeClr>
                </a:solidFill>
                <a:latin typeface="Times New Roman" pitchFamily="18" charset="0"/>
                <a:cs typeface="Times New Roman" pitchFamily="18" charset="0"/>
              </a:rPr>
              <a:t>хўжалиги</a:t>
            </a:r>
            <a:r>
              <a:rPr lang="en-US" sz="1800" dirty="0" smtClean="0">
                <a:solidFill>
                  <a:schemeClr val="accent1">
                    <a:lumMod val="50000"/>
                  </a:schemeClr>
                </a:solidFill>
                <a:latin typeface="Times New Roman" pitchFamily="18" charset="0"/>
                <a:cs typeface="Times New Roman" pitchFamily="18" charset="0"/>
              </a:rPr>
              <a:t> қ</a:t>
            </a:r>
            <a:r>
              <a:rPr lang="ru-RU" sz="1800" dirty="0" err="1" smtClean="0">
                <a:solidFill>
                  <a:schemeClr val="accent1">
                    <a:lumMod val="50000"/>
                  </a:schemeClr>
                </a:solidFill>
                <a:latin typeface="Times New Roman" pitchFamily="18" charset="0"/>
                <a:cs typeface="Times New Roman" pitchFamily="18" charset="0"/>
              </a:rPr>
              <a:t>аралади</a:t>
            </a:r>
            <a:r>
              <a:rPr lang="ru-RU" sz="1800" dirty="0" smtClean="0">
                <a:solidFill>
                  <a:schemeClr val="accent1">
                    <a:lumMod val="50000"/>
                  </a:schemeClr>
                </a:solidFill>
                <a:latin typeface="Times New Roman" pitchFamily="18" charset="0"/>
                <a:cs typeface="Times New Roman" pitchFamily="18" charset="0"/>
              </a:rPr>
              <a:t>: </a:t>
            </a:r>
            <a:br>
              <a:rPr lang="ru-RU" sz="1800" dirty="0" smtClean="0">
                <a:solidFill>
                  <a:schemeClr val="accent1">
                    <a:lumMod val="50000"/>
                  </a:schemeClr>
                </a:solidFill>
                <a:latin typeface="Times New Roman" pitchFamily="18" charset="0"/>
                <a:cs typeface="Times New Roman" pitchFamily="18" charset="0"/>
              </a:rPr>
            </a:br>
            <a:r>
              <a:rPr lang="ru-RU" sz="1800" b="1" i="1" u="sng" dirty="0" err="1" smtClean="0">
                <a:solidFill>
                  <a:srgbClr val="7030A0"/>
                </a:solidFill>
                <a:latin typeface="Times New Roman" pitchFamily="18" charset="0"/>
                <a:cs typeface="Times New Roman" pitchFamily="18" charset="0"/>
              </a:rPr>
              <a:t>харажатлари</a:t>
            </a:r>
            <a:r>
              <a:rPr lang="ru-RU" sz="1800" b="1" i="1" u="sng" dirty="0" smtClean="0">
                <a:solidFill>
                  <a:srgbClr val="7030A0"/>
                </a:solidFill>
                <a:latin typeface="Times New Roman" pitchFamily="18" charset="0"/>
                <a:cs typeface="Times New Roman" pitchFamily="18" charset="0"/>
              </a:rPr>
              <a:t> </a:t>
            </a:r>
            <a:r>
              <a:rPr lang="ru-RU" sz="1800" b="1" i="1" u="sng" dirty="0" err="1" smtClean="0">
                <a:solidFill>
                  <a:srgbClr val="7030A0"/>
                </a:solidFill>
                <a:latin typeface="Times New Roman" pitchFamily="18" charset="0"/>
                <a:cs typeface="Times New Roman" pitchFamily="18" charset="0"/>
              </a:rPr>
              <a:t>ўзгармас</a:t>
            </a:r>
            <a:r>
              <a:rPr lang="ru-RU" sz="1800" b="1" i="1" u="sng" dirty="0" smtClean="0">
                <a:solidFill>
                  <a:srgbClr val="7030A0"/>
                </a:solidFill>
                <a:latin typeface="Times New Roman" pitchFamily="18" charset="0"/>
                <a:cs typeface="Times New Roman" pitchFamily="18" charset="0"/>
              </a:rPr>
              <a:t>, </a:t>
            </a:r>
            <a:r>
              <a:rPr lang="ru-RU" sz="1800" b="1" i="1" u="sng" dirty="0" err="1" smtClean="0">
                <a:solidFill>
                  <a:srgbClr val="7030A0"/>
                </a:solidFill>
                <a:latin typeface="Times New Roman" pitchFamily="18" charset="0"/>
                <a:cs typeface="Times New Roman" pitchFamily="18" charset="0"/>
              </a:rPr>
              <a:t>ўсувчи</a:t>
            </a:r>
            <a:r>
              <a:rPr lang="ru-RU" sz="1800" b="1" i="1" u="sng" dirty="0" smtClean="0">
                <a:solidFill>
                  <a:srgbClr val="7030A0"/>
                </a:solidFill>
                <a:latin typeface="Times New Roman" pitchFamily="18" charset="0"/>
                <a:cs typeface="Times New Roman" pitchFamily="18" charset="0"/>
              </a:rPr>
              <a:t> </a:t>
            </a:r>
            <a:r>
              <a:rPr lang="ru-RU" sz="1800" b="1" i="1" u="sng" dirty="0" err="1" smtClean="0">
                <a:solidFill>
                  <a:srgbClr val="7030A0"/>
                </a:solidFill>
                <a:latin typeface="Times New Roman" pitchFamily="18" charset="0"/>
                <a:cs typeface="Times New Roman" pitchFamily="18" charset="0"/>
              </a:rPr>
              <a:t>ва</a:t>
            </a:r>
            <a:r>
              <a:rPr lang="ru-RU" sz="1800" b="1" i="1" u="sng" dirty="0" smtClean="0">
                <a:solidFill>
                  <a:srgbClr val="7030A0"/>
                </a:solidFill>
                <a:latin typeface="Times New Roman" pitchFamily="18" charset="0"/>
                <a:cs typeface="Times New Roman" pitchFamily="18" charset="0"/>
              </a:rPr>
              <a:t> </a:t>
            </a:r>
            <a:r>
              <a:rPr lang="ru-RU" sz="1800" b="1" i="1" u="sng" dirty="0" err="1" smtClean="0">
                <a:solidFill>
                  <a:srgbClr val="7030A0"/>
                </a:solidFill>
                <a:latin typeface="Times New Roman" pitchFamily="18" charset="0"/>
                <a:cs typeface="Times New Roman" pitchFamily="18" charset="0"/>
              </a:rPr>
              <a:t>камаювчи</a:t>
            </a:r>
            <a:r>
              <a:rPr lang="ru-RU" sz="1800" b="1" i="1" u="sng" dirty="0" smtClean="0">
                <a:solidFill>
                  <a:srgbClr val="7030A0"/>
                </a:solidFill>
                <a:latin typeface="Times New Roman" pitchFamily="18" charset="0"/>
                <a:cs typeface="Times New Roman" pitchFamily="18" charset="0"/>
              </a:rPr>
              <a:t> </a:t>
            </a:r>
            <a:r>
              <a:rPr lang="ru-RU" sz="1800" b="1" i="1" u="sng" dirty="0" err="1" smtClean="0">
                <a:solidFill>
                  <a:srgbClr val="7030A0"/>
                </a:solidFill>
                <a:latin typeface="Times New Roman" pitchFamily="18" charset="0"/>
                <a:cs typeface="Times New Roman" pitchFamily="18" charset="0"/>
              </a:rPr>
              <a:t>тармо</a:t>
            </a:r>
            <a:r>
              <a:rPr lang="en-US" sz="1800" b="1" i="1" u="sng" dirty="0" smtClean="0">
                <a:solidFill>
                  <a:srgbClr val="7030A0"/>
                </a:solidFill>
                <a:latin typeface="Times New Roman" pitchFamily="18" charset="0"/>
                <a:cs typeface="Times New Roman" pitchFamily="18" charset="0"/>
              </a:rPr>
              <a:t>қ</a:t>
            </a:r>
            <a:r>
              <a:rPr lang="ru-RU" sz="1800" b="1" i="1" u="sng" dirty="0" err="1" smtClean="0">
                <a:solidFill>
                  <a:srgbClr val="7030A0"/>
                </a:solidFill>
                <a:latin typeface="Times New Roman" pitchFamily="18" charset="0"/>
                <a:cs typeface="Times New Roman" pitchFamily="18" charset="0"/>
              </a:rPr>
              <a:t>лар</a:t>
            </a:r>
            <a:r>
              <a:rPr lang="ru-RU" sz="1800" b="1" i="1" u="sng" dirty="0" smtClean="0">
                <a:solidFill>
                  <a:srgbClr val="7030A0"/>
                </a:solidFill>
                <a:latin typeface="Times New Roman" pitchFamily="18" charset="0"/>
                <a:cs typeface="Times New Roman" pitchFamily="18" charset="0"/>
              </a:rPr>
              <a:t>.</a:t>
            </a:r>
          </a:p>
        </p:txBody>
      </p:sp>
      <p:sp>
        <p:nvSpPr>
          <p:cNvPr id="15363" name="Номер слайда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FD702AA4-B017-44AC-80D0-8A2ED3BFA5F8}" type="slidenum">
              <a:rPr lang="ru-RU" altLang="ru-RU" smtClean="0">
                <a:solidFill>
                  <a:srgbClr val="898989"/>
                </a:solidFill>
                <a:latin typeface="Garamond" panose="02020404030301010803" pitchFamily="18" charset="0"/>
              </a:rPr>
              <a:pPr fontAlgn="base">
                <a:spcBef>
                  <a:spcPct val="0"/>
                </a:spcBef>
                <a:spcAft>
                  <a:spcPct val="0"/>
                </a:spcAft>
              </a:pPr>
              <a:t>10</a:t>
            </a:fld>
            <a:endParaRPr lang="ru-RU" altLang="ru-RU" dirty="0" smtClean="0">
              <a:solidFill>
                <a:srgbClr val="898989"/>
              </a:solidFill>
              <a:latin typeface="Garamond" panose="02020404030301010803" pitchFamily="18" charset="0"/>
            </a:endParaRPr>
          </a:p>
        </p:txBody>
      </p:sp>
      <p:sp>
        <p:nvSpPr>
          <p:cNvPr id="15364" name="Rectangle 2"/>
          <p:cNvSpPr>
            <a:spLocks noChangeArrowheads="1"/>
          </p:cNvSpPr>
          <p:nvPr/>
        </p:nvSpPr>
        <p:spPr bwMode="auto">
          <a:xfrm>
            <a:off x="0" y="-184150"/>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ru-RU" altLang="ru-RU">
              <a:latin typeface="Garamond" panose="02020404030301010803" pitchFamily="18" charset="0"/>
            </a:endParaRPr>
          </a:p>
        </p:txBody>
      </p:sp>
      <p:sp>
        <p:nvSpPr>
          <p:cNvPr id="2" name="Прямоугольник 1"/>
          <p:cNvSpPr/>
          <p:nvPr/>
        </p:nvSpPr>
        <p:spPr>
          <a:xfrm>
            <a:off x="2389695" y="6708775"/>
            <a:ext cx="4572000" cy="461665"/>
          </a:xfrm>
          <a:prstGeom prst="rect">
            <a:avLst/>
          </a:prstGeom>
        </p:spPr>
        <p:txBody>
          <a:bodyPr>
            <a:spAutoFit/>
          </a:bodyPr>
          <a:lstStyle/>
          <a:p>
            <a:r>
              <a:rPr lang="ru-RU" sz="1200" b="0" i="0" dirty="0" err="1" smtClean="0">
                <a:solidFill>
                  <a:srgbClr val="404040"/>
                </a:solidFill>
                <a:effectLst/>
                <a:latin typeface="Arial" panose="020B0604020202020204" pitchFamily="34" charset="0"/>
              </a:rPr>
              <a:t>Адабиёт</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атомдан</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кучли</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лекин</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унинг</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кучини</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ўтин</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ёришга</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сарф</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қилиш</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керак</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эмас</a:t>
            </a:r>
            <a:r>
              <a:rPr lang="ru-RU" sz="1200" b="0" i="0" dirty="0" smtClean="0">
                <a:solidFill>
                  <a:srgbClr val="404040"/>
                </a:solidFill>
                <a:effectLst/>
                <a:latin typeface="Arial" panose="020B0604020202020204" pitchFamily="34" charset="0"/>
              </a:rPr>
              <a:t>. </a:t>
            </a:r>
            <a:r>
              <a:rPr lang="ru-RU" sz="1200" b="1" i="1" dirty="0" err="1" smtClean="0">
                <a:solidFill>
                  <a:srgbClr val="404040"/>
                </a:solidFill>
                <a:effectLst/>
                <a:latin typeface="Arial" panose="020B0604020202020204" pitchFamily="34" charset="0"/>
              </a:rPr>
              <a:t>А.Қаҳҳор</a:t>
            </a:r>
            <a:endParaRPr lang="ru-RU" sz="1200" b="1" i="1" dirty="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Номер слайда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E31CADD7-E9EB-4861-A291-98567E3BFA7C}" type="slidenum">
              <a:rPr lang="ru-RU" altLang="ru-RU" smtClean="0">
                <a:latin typeface="Arial" panose="020B0604020202020204" pitchFamily="34" charset="0"/>
              </a:rPr>
              <a:pPr fontAlgn="base">
                <a:spcBef>
                  <a:spcPct val="0"/>
                </a:spcBef>
                <a:spcAft>
                  <a:spcPct val="0"/>
                </a:spcAft>
              </a:pPr>
              <a:t>11</a:t>
            </a:fld>
            <a:endParaRPr lang="ru-RU" altLang="ru-RU" smtClean="0">
              <a:latin typeface="Arial" panose="020B0604020202020204" pitchFamily="34" charset="0"/>
            </a:endParaRPr>
          </a:p>
        </p:txBody>
      </p:sp>
      <p:sp>
        <p:nvSpPr>
          <p:cNvPr id="1107970" name="Rectangle 2"/>
          <p:cNvSpPr>
            <a:spLocks noChangeArrowheads="1"/>
          </p:cNvSpPr>
          <p:nvPr/>
        </p:nvSpPr>
        <p:spPr bwMode="auto">
          <a:xfrm>
            <a:off x="455613" y="384175"/>
            <a:ext cx="8415337" cy="742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812800" indent="-8128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buClr>
                <a:schemeClr val="hlink"/>
              </a:buClr>
              <a:buSzPct val="80000"/>
              <a:buFont typeface="Wingdings" panose="05000000000000000000" pitchFamily="2" charset="2"/>
              <a:buNone/>
            </a:pPr>
            <a:r>
              <a:rPr lang="uz-Cyrl-UZ" altLang="ru-RU" sz="2400" b="1">
                <a:latin typeface="Times New Roman" panose="02020603050405020304" pitchFamily="18" charset="0"/>
                <a:cs typeface="Times New Roman" panose="02020603050405020304" pitchFamily="18" charset="0"/>
              </a:rPr>
              <a:t>Узоқ муддатли оралиқда </a:t>
            </a:r>
            <a:r>
              <a:rPr lang="ru-RU" altLang="ru-RU" sz="2400" b="1">
                <a:latin typeface="Times New Roman" panose="02020603050405020304" pitchFamily="18" charset="0"/>
                <a:cs typeface="Times New Roman" panose="02020603050405020304" pitchFamily="18" charset="0"/>
              </a:rPr>
              <a:t>тармо</a:t>
            </a:r>
            <a:r>
              <a:rPr lang="uz-Cyrl-UZ" altLang="ru-RU" sz="2400" b="1">
                <a:latin typeface="Times New Roman" panose="02020603050405020304" pitchFamily="18" charset="0"/>
                <a:cs typeface="Times New Roman" panose="02020603050405020304" pitchFamily="18" charset="0"/>
              </a:rPr>
              <a:t>қ таклифи</a:t>
            </a:r>
            <a:endParaRPr lang="ru-RU" altLang="ru-RU" sz="2400" b="1">
              <a:solidFill>
                <a:srgbClr val="7030A0"/>
              </a:solidFill>
              <a:latin typeface="Times New Roman" panose="02020603050405020304" pitchFamily="18" charset="0"/>
              <a:cs typeface="Times New Roman" panose="02020603050405020304" pitchFamily="18" charset="0"/>
            </a:endParaRPr>
          </a:p>
        </p:txBody>
      </p:sp>
      <p:grpSp>
        <p:nvGrpSpPr>
          <p:cNvPr id="16388" name="Group 71"/>
          <p:cNvGrpSpPr>
            <a:grpSpLocks/>
          </p:cNvGrpSpPr>
          <p:nvPr/>
        </p:nvGrpSpPr>
        <p:grpSpPr bwMode="auto">
          <a:xfrm>
            <a:off x="192088" y="1790700"/>
            <a:ext cx="8866187" cy="4611688"/>
            <a:chOff x="127" y="934"/>
            <a:chExt cx="5488" cy="2905"/>
          </a:xfrm>
        </p:grpSpPr>
        <p:sp>
          <p:nvSpPr>
            <p:cNvPr id="16393" name="Rectangle 18"/>
            <p:cNvSpPr>
              <a:spLocks noChangeArrowheads="1"/>
            </p:cNvSpPr>
            <p:nvPr/>
          </p:nvSpPr>
          <p:spPr bwMode="auto">
            <a:xfrm>
              <a:off x="343" y="946"/>
              <a:ext cx="113" cy="2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P</a:t>
              </a:r>
              <a:endParaRPr lang="ru-RU" altLang="ru-RU">
                <a:latin typeface="Arial" panose="020B0604020202020204" pitchFamily="34" charset="0"/>
              </a:endParaRPr>
            </a:p>
          </p:txBody>
        </p:sp>
        <p:sp>
          <p:nvSpPr>
            <p:cNvPr id="16394" name="Rectangle 19"/>
            <p:cNvSpPr>
              <a:spLocks noChangeArrowheads="1"/>
            </p:cNvSpPr>
            <p:nvPr/>
          </p:nvSpPr>
          <p:spPr bwMode="auto">
            <a:xfrm>
              <a:off x="1691" y="934"/>
              <a:ext cx="354" cy="2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MC</a:t>
              </a:r>
              <a:endParaRPr lang="ru-RU" altLang="ru-RU">
                <a:latin typeface="Arial" panose="020B0604020202020204" pitchFamily="34" charset="0"/>
              </a:endParaRPr>
            </a:p>
          </p:txBody>
        </p:sp>
        <p:sp>
          <p:nvSpPr>
            <p:cNvPr id="16395" name="Rectangle 20"/>
            <p:cNvSpPr>
              <a:spLocks noChangeArrowheads="1"/>
            </p:cNvSpPr>
            <p:nvPr/>
          </p:nvSpPr>
          <p:spPr bwMode="auto">
            <a:xfrm>
              <a:off x="2505" y="1379"/>
              <a:ext cx="317"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AC</a:t>
              </a:r>
              <a:endParaRPr lang="ru-RU" altLang="ru-RU">
                <a:latin typeface="Arial" panose="020B0604020202020204" pitchFamily="34" charset="0"/>
              </a:endParaRPr>
            </a:p>
          </p:txBody>
        </p:sp>
        <p:sp>
          <p:nvSpPr>
            <p:cNvPr id="16396" name="Rectangle 25"/>
            <p:cNvSpPr>
              <a:spLocks noChangeArrowheads="1"/>
            </p:cNvSpPr>
            <p:nvPr/>
          </p:nvSpPr>
          <p:spPr bwMode="auto">
            <a:xfrm>
              <a:off x="2285" y="3455"/>
              <a:ext cx="113" cy="2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Q</a:t>
              </a:r>
              <a:endParaRPr lang="ru-RU" altLang="ru-RU">
                <a:latin typeface="Arial" panose="020B0604020202020204" pitchFamily="34" charset="0"/>
              </a:endParaRPr>
            </a:p>
          </p:txBody>
        </p:sp>
        <p:sp>
          <p:nvSpPr>
            <p:cNvPr id="16397" name="Line 29"/>
            <p:cNvSpPr>
              <a:spLocks noChangeShapeType="1"/>
            </p:cNvSpPr>
            <p:nvPr/>
          </p:nvSpPr>
          <p:spPr bwMode="auto">
            <a:xfrm>
              <a:off x="407" y="1124"/>
              <a:ext cx="0" cy="2431"/>
            </a:xfrm>
            <a:prstGeom prst="line">
              <a:avLst/>
            </a:prstGeom>
            <a:noFill/>
            <a:ln w="38100">
              <a:solidFill>
                <a:srgbClr val="000000"/>
              </a:solidFill>
              <a:round/>
              <a:headEnd type="triangl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6398" name="Line 30"/>
            <p:cNvSpPr>
              <a:spLocks noChangeShapeType="1"/>
            </p:cNvSpPr>
            <p:nvPr/>
          </p:nvSpPr>
          <p:spPr bwMode="auto">
            <a:xfrm flipH="1">
              <a:off x="402" y="3554"/>
              <a:ext cx="1845" cy="1"/>
            </a:xfrm>
            <a:prstGeom prst="line">
              <a:avLst/>
            </a:prstGeom>
            <a:noFill/>
            <a:ln w="38100">
              <a:solidFill>
                <a:srgbClr val="000000"/>
              </a:solidFill>
              <a:round/>
              <a:headEnd type="triangl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grpSp>
          <p:nvGrpSpPr>
            <p:cNvPr id="16399" name="Group 31"/>
            <p:cNvGrpSpPr>
              <a:grpSpLocks/>
            </p:cNvGrpSpPr>
            <p:nvPr/>
          </p:nvGrpSpPr>
          <p:grpSpPr bwMode="auto">
            <a:xfrm>
              <a:off x="630" y="1438"/>
              <a:ext cx="1835" cy="705"/>
              <a:chOff x="782" y="-788"/>
              <a:chExt cx="3296" cy="953"/>
            </a:xfrm>
          </p:grpSpPr>
          <p:sp>
            <p:nvSpPr>
              <p:cNvPr id="16432" name="Arc 32"/>
              <p:cNvSpPr>
                <a:spLocks/>
              </p:cNvSpPr>
              <p:nvPr/>
            </p:nvSpPr>
            <p:spPr bwMode="auto">
              <a:xfrm flipV="1">
                <a:off x="2251" y="-788"/>
                <a:ext cx="1827" cy="953"/>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25400">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6433" name="Arc 33"/>
              <p:cNvSpPr>
                <a:spLocks/>
              </p:cNvSpPr>
              <p:nvPr/>
            </p:nvSpPr>
            <p:spPr bwMode="auto">
              <a:xfrm flipH="1" flipV="1">
                <a:off x="782" y="-731"/>
                <a:ext cx="1462" cy="893"/>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25400">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grpSp>
        <p:sp>
          <p:nvSpPr>
            <p:cNvPr id="16400" name="Line 38"/>
            <p:cNvSpPr>
              <a:spLocks noChangeShapeType="1"/>
            </p:cNvSpPr>
            <p:nvPr/>
          </p:nvSpPr>
          <p:spPr bwMode="auto">
            <a:xfrm>
              <a:off x="1403" y="2141"/>
              <a:ext cx="16" cy="1424"/>
            </a:xfrm>
            <a:prstGeom prst="line">
              <a:avLst/>
            </a:prstGeom>
            <a:noFill/>
            <a:ln w="19050">
              <a:solidFill>
                <a:srgbClr val="000000"/>
              </a:solidFill>
              <a:prstDash val="sysDot"/>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6401" name="Rectangle 44"/>
            <p:cNvSpPr>
              <a:spLocks noChangeArrowheads="1"/>
            </p:cNvSpPr>
            <p:nvPr/>
          </p:nvSpPr>
          <p:spPr bwMode="auto">
            <a:xfrm>
              <a:off x="3202" y="966"/>
              <a:ext cx="113" cy="2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P</a:t>
              </a:r>
              <a:endParaRPr lang="ru-RU" altLang="ru-RU">
                <a:latin typeface="Arial" panose="020B0604020202020204" pitchFamily="34" charset="0"/>
              </a:endParaRPr>
            </a:p>
          </p:txBody>
        </p:sp>
        <p:sp>
          <p:nvSpPr>
            <p:cNvPr id="16402" name="Rectangle 47"/>
            <p:cNvSpPr>
              <a:spLocks noChangeArrowheads="1"/>
            </p:cNvSpPr>
            <p:nvPr/>
          </p:nvSpPr>
          <p:spPr bwMode="auto">
            <a:xfrm>
              <a:off x="5344" y="3471"/>
              <a:ext cx="110" cy="2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Q</a:t>
              </a:r>
              <a:endParaRPr lang="ru-RU" altLang="ru-RU">
                <a:latin typeface="Arial" panose="020B0604020202020204" pitchFamily="34" charset="0"/>
              </a:endParaRPr>
            </a:p>
          </p:txBody>
        </p:sp>
        <p:sp>
          <p:nvSpPr>
            <p:cNvPr id="16403" name="Rectangle 48"/>
            <p:cNvSpPr>
              <a:spLocks noChangeArrowheads="1"/>
            </p:cNvSpPr>
            <p:nvPr/>
          </p:nvSpPr>
          <p:spPr bwMode="auto">
            <a:xfrm>
              <a:off x="4503" y="3622"/>
              <a:ext cx="279"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ru-RU" altLang="ru-RU">
                <a:latin typeface="Arial" panose="020B0604020202020204" pitchFamily="34" charset="0"/>
              </a:endParaRPr>
            </a:p>
          </p:txBody>
        </p:sp>
        <p:grpSp>
          <p:nvGrpSpPr>
            <p:cNvPr id="16404" name="Group 55"/>
            <p:cNvGrpSpPr>
              <a:grpSpLocks/>
            </p:cNvGrpSpPr>
            <p:nvPr/>
          </p:nvGrpSpPr>
          <p:grpSpPr bwMode="auto">
            <a:xfrm>
              <a:off x="401" y="1157"/>
              <a:ext cx="5040" cy="2445"/>
              <a:chOff x="-66" y="1011"/>
              <a:chExt cx="9151" cy="3309"/>
            </a:xfrm>
          </p:grpSpPr>
          <p:sp>
            <p:nvSpPr>
              <p:cNvPr id="16422" name="Line 56"/>
              <p:cNvSpPr>
                <a:spLocks noChangeShapeType="1"/>
              </p:cNvSpPr>
              <p:nvPr/>
            </p:nvSpPr>
            <p:spPr bwMode="auto">
              <a:xfrm flipH="1">
                <a:off x="5129" y="1011"/>
                <a:ext cx="5" cy="3309"/>
              </a:xfrm>
              <a:prstGeom prst="line">
                <a:avLst/>
              </a:prstGeom>
              <a:noFill/>
              <a:ln w="38100">
                <a:solidFill>
                  <a:srgbClr val="000000"/>
                </a:solidFill>
                <a:round/>
                <a:headEnd type="triangl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6423" name="Line 57"/>
              <p:cNvSpPr>
                <a:spLocks noChangeShapeType="1"/>
              </p:cNvSpPr>
              <p:nvPr/>
            </p:nvSpPr>
            <p:spPr bwMode="auto">
              <a:xfrm flipH="1">
                <a:off x="5123" y="4299"/>
                <a:ext cx="3719" cy="1"/>
              </a:xfrm>
              <a:prstGeom prst="line">
                <a:avLst/>
              </a:prstGeom>
              <a:noFill/>
              <a:ln w="38100">
                <a:solidFill>
                  <a:srgbClr val="000000"/>
                </a:solidFill>
                <a:round/>
                <a:headEnd type="triangl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grpSp>
            <p:nvGrpSpPr>
              <p:cNvPr id="16424" name="Group 58"/>
              <p:cNvGrpSpPr>
                <a:grpSpLocks/>
              </p:cNvGrpSpPr>
              <p:nvPr/>
            </p:nvGrpSpPr>
            <p:grpSpPr bwMode="auto">
              <a:xfrm>
                <a:off x="-66" y="1343"/>
                <a:ext cx="9151" cy="2956"/>
                <a:chOff x="-12" y="1343"/>
                <a:chExt cx="9057" cy="2956"/>
              </a:xfrm>
            </p:grpSpPr>
            <p:sp>
              <p:nvSpPr>
                <p:cNvPr id="16425" name="Line 59"/>
                <p:cNvSpPr>
                  <a:spLocks noChangeShapeType="1"/>
                </p:cNvSpPr>
                <p:nvPr/>
              </p:nvSpPr>
              <p:spPr bwMode="auto">
                <a:xfrm flipV="1">
                  <a:off x="5130" y="1779"/>
                  <a:ext cx="1853" cy="1"/>
                </a:xfrm>
                <a:prstGeom prst="line">
                  <a:avLst/>
                </a:prstGeom>
                <a:noFill/>
                <a:ln w="19050">
                  <a:solidFill>
                    <a:srgbClr val="000000"/>
                  </a:solidFill>
                  <a:prstDash val="sysDot"/>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6426" name="Line 60"/>
                <p:cNvSpPr>
                  <a:spLocks noChangeShapeType="1"/>
                </p:cNvSpPr>
                <p:nvPr/>
              </p:nvSpPr>
              <p:spPr bwMode="auto">
                <a:xfrm>
                  <a:off x="5124" y="2310"/>
                  <a:ext cx="3921" cy="7"/>
                </a:xfrm>
                <a:prstGeom prst="line">
                  <a:avLst/>
                </a:prstGeom>
                <a:noFill/>
                <a:ln w="28575">
                  <a:solidFill>
                    <a:srgbClr val="000000"/>
                  </a:solidFill>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6427" name="Line 67"/>
                <p:cNvSpPr>
                  <a:spLocks noChangeShapeType="1"/>
                </p:cNvSpPr>
                <p:nvPr/>
              </p:nvSpPr>
              <p:spPr bwMode="auto">
                <a:xfrm>
                  <a:off x="7557" y="2317"/>
                  <a:ext cx="1" cy="1982"/>
                </a:xfrm>
                <a:prstGeom prst="line">
                  <a:avLst/>
                </a:prstGeom>
                <a:noFill/>
                <a:ln w="19050">
                  <a:solidFill>
                    <a:srgbClr val="000000"/>
                  </a:solidFill>
                  <a:prstDash val="sysDot"/>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6428" name="Arc 63"/>
                <p:cNvSpPr>
                  <a:spLocks/>
                </p:cNvSpPr>
                <p:nvPr/>
              </p:nvSpPr>
              <p:spPr bwMode="auto">
                <a:xfrm flipV="1">
                  <a:off x="965" y="1343"/>
                  <a:ext cx="1342" cy="1312"/>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rgbClr val="FF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6429" name="Line 59"/>
                <p:cNvSpPr>
                  <a:spLocks noChangeShapeType="1"/>
                </p:cNvSpPr>
                <p:nvPr/>
              </p:nvSpPr>
              <p:spPr bwMode="auto">
                <a:xfrm>
                  <a:off x="-12" y="1743"/>
                  <a:ext cx="2300" cy="12"/>
                </a:xfrm>
                <a:prstGeom prst="line">
                  <a:avLst/>
                </a:prstGeom>
                <a:noFill/>
                <a:ln w="19050">
                  <a:solidFill>
                    <a:srgbClr val="000000"/>
                  </a:solidFill>
                  <a:prstDash val="sysDot"/>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6430" name="Line 60"/>
                <p:cNvSpPr>
                  <a:spLocks noChangeShapeType="1"/>
                </p:cNvSpPr>
                <p:nvPr/>
              </p:nvSpPr>
              <p:spPr bwMode="auto">
                <a:xfrm>
                  <a:off x="-11" y="2334"/>
                  <a:ext cx="3855" cy="15"/>
                </a:xfrm>
                <a:prstGeom prst="line">
                  <a:avLst/>
                </a:prstGeom>
                <a:noFill/>
                <a:ln w="28575">
                  <a:solidFill>
                    <a:srgbClr val="000000"/>
                  </a:solidFill>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6431" name="Line 67"/>
                <p:cNvSpPr>
                  <a:spLocks noChangeShapeType="1"/>
                </p:cNvSpPr>
                <p:nvPr/>
              </p:nvSpPr>
              <p:spPr bwMode="auto">
                <a:xfrm>
                  <a:off x="6351" y="2317"/>
                  <a:ext cx="1" cy="1982"/>
                </a:xfrm>
                <a:prstGeom prst="line">
                  <a:avLst/>
                </a:prstGeom>
                <a:noFill/>
                <a:ln w="19050">
                  <a:solidFill>
                    <a:srgbClr val="000000"/>
                  </a:solidFill>
                  <a:prstDash val="sysDot"/>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grpSp>
        </p:grpSp>
        <p:sp>
          <p:nvSpPr>
            <p:cNvPr id="16405" name="Rectangle 19"/>
            <p:cNvSpPr>
              <a:spLocks noChangeArrowheads="1"/>
            </p:cNvSpPr>
            <p:nvPr/>
          </p:nvSpPr>
          <p:spPr bwMode="auto">
            <a:xfrm>
              <a:off x="4538" y="1073"/>
              <a:ext cx="214" cy="2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S</a:t>
              </a:r>
              <a:r>
                <a:rPr lang="en-US" altLang="ru-RU" sz="1100">
                  <a:latin typeface="Arial" panose="020B0604020202020204" pitchFamily="34" charset="0"/>
                </a:rPr>
                <a:t>1</a:t>
              </a:r>
              <a:endParaRPr lang="ru-RU" altLang="ru-RU">
                <a:latin typeface="Arial" panose="020B0604020202020204" pitchFamily="34" charset="0"/>
              </a:endParaRPr>
            </a:p>
          </p:txBody>
        </p:sp>
        <p:sp>
          <p:nvSpPr>
            <p:cNvPr id="16406" name="Rectangle 20"/>
            <p:cNvSpPr>
              <a:spLocks noChangeArrowheads="1"/>
            </p:cNvSpPr>
            <p:nvPr/>
          </p:nvSpPr>
          <p:spPr bwMode="auto">
            <a:xfrm>
              <a:off x="5263" y="1560"/>
              <a:ext cx="317"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S</a:t>
              </a:r>
              <a:r>
                <a:rPr lang="en-US" altLang="ru-RU" sz="1100">
                  <a:latin typeface="Arial" panose="020B0604020202020204" pitchFamily="34" charset="0"/>
                </a:rPr>
                <a:t>2</a:t>
              </a:r>
              <a:endParaRPr lang="ru-RU" altLang="ru-RU">
                <a:latin typeface="Arial" panose="020B0604020202020204" pitchFamily="34" charset="0"/>
              </a:endParaRPr>
            </a:p>
          </p:txBody>
        </p:sp>
        <p:sp>
          <p:nvSpPr>
            <p:cNvPr id="16407" name="Line 38"/>
            <p:cNvSpPr>
              <a:spLocks noChangeShapeType="1"/>
            </p:cNvSpPr>
            <p:nvPr/>
          </p:nvSpPr>
          <p:spPr bwMode="auto">
            <a:xfrm>
              <a:off x="1666" y="1688"/>
              <a:ext cx="8" cy="1860"/>
            </a:xfrm>
            <a:prstGeom prst="line">
              <a:avLst/>
            </a:prstGeom>
            <a:noFill/>
            <a:ln w="19050">
              <a:solidFill>
                <a:srgbClr val="000000"/>
              </a:solidFill>
              <a:prstDash val="sysDot"/>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6408" name="Rectangle 19"/>
            <p:cNvSpPr>
              <a:spLocks noChangeArrowheads="1"/>
            </p:cNvSpPr>
            <p:nvPr/>
          </p:nvSpPr>
          <p:spPr bwMode="auto">
            <a:xfrm>
              <a:off x="4766" y="2987"/>
              <a:ext cx="214" cy="2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D</a:t>
              </a:r>
              <a:r>
                <a:rPr lang="en-US" altLang="ru-RU" sz="1100">
                  <a:latin typeface="Arial" panose="020B0604020202020204" pitchFamily="34" charset="0"/>
                </a:rPr>
                <a:t>1</a:t>
              </a:r>
              <a:endParaRPr lang="ru-RU" altLang="ru-RU">
                <a:latin typeface="Arial" panose="020B0604020202020204" pitchFamily="34" charset="0"/>
              </a:endParaRPr>
            </a:p>
          </p:txBody>
        </p:sp>
        <p:sp>
          <p:nvSpPr>
            <p:cNvPr id="16409" name="Rectangle 20"/>
            <p:cNvSpPr>
              <a:spLocks noChangeArrowheads="1"/>
            </p:cNvSpPr>
            <p:nvPr/>
          </p:nvSpPr>
          <p:spPr bwMode="auto">
            <a:xfrm>
              <a:off x="5168" y="2774"/>
              <a:ext cx="260"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D</a:t>
              </a:r>
              <a:r>
                <a:rPr lang="en-US" altLang="ru-RU" sz="1100">
                  <a:latin typeface="Arial" panose="020B0604020202020204" pitchFamily="34" charset="0"/>
                </a:rPr>
                <a:t>2</a:t>
              </a:r>
              <a:endParaRPr lang="ru-RU" altLang="ru-RU">
                <a:latin typeface="Arial" panose="020B0604020202020204" pitchFamily="34" charset="0"/>
              </a:endParaRPr>
            </a:p>
          </p:txBody>
        </p:sp>
        <p:sp>
          <p:nvSpPr>
            <p:cNvPr id="16410" name="Rectangle 20"/>
            <p:cNvSpPr>
              <a:spLocks noChangeArrowheads="1"/>
            </p:cNvSpPr>
            <p:nvPr/>
          </p:nvSpPr>
          <p:spPr bwMode="auto">
            <a:xfrm>
              <a:off x="4547" y="3637"/>
              <a:ext cx="260"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Q</a:t>
              </a:r>
              <a:r>
                <a:rPr lang="en-US" altLang="ru-RU" sz="1100">
                  <a:latin typeface="Arial" panose="020B0604020202020204" pitchFamily="34" charset="0"/>
                </a:rPr>
                <a:t>2</a:t>
              </a:r>
              <a:endParaRPr lang="ru-RU" altLang="ru-RU">
                <a:latin typeface="Arial" panose="020B0604020202020204" pitchFamily="34" charset="0"/>
              </a:endParaRPr>
            </a:p>
          </p:txBody>
        </p:sp>
        <p:sp>
          <p:nvSpPr>
            <p:cNvPr id="16411" name="Rectangle 20"/>
            <p:cNvSpPr>
              <a:spLocks noChangeArrowheads="1"/>
            </p:cNvSpPr>
            <p:nvPr/>
          </p:nvSpPr>
          <p:spPr bwMode="auto">
            <a:xfrm>
              <a:off x="3876" y="3637"/>
              <a:ext cx="260"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Q</a:t>
              </a:r>
              <a:r>
                <a:rPr lang="en-US" altLang="ru-RU" sz="1100">
                  <a:latin typeface="Arial" panose="020B0604020202020204" pitchFamily="34" charset="0"/>
                </a:rPr>
                <a:t>1</a:t>
              </a:r>
              <a:endParaRPr lang="ru-RU" altLang="ru-RU">
                <a:latin typeface="Arial" panose="020B0604020202020204" pitchFamily="34" charset="0"/>
              </a:endParaRPr>
            </a:p>
          </p:txBody>
        </p:sp>
        <p:sp>
          <p:nvSpPr>
            <p:cNvPr id="16412" name="Rectangle 20"/>
            <p:cNvSpPr>
              <a:spLocks noChangeArrowheads="1"/>
            </p:cNvSpPr>
            <p:nvPr/>
          </p:nvSpPr>
          <p:spPr bwMode="auto">
            <a:xfrm>
              <a:off x="1314" y="3637"/>
              <a:ext cx="260"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q</a:t>
              </a:r>
              <a:r>
                <a:rPr lang="en-US" altLang="ru-RU" sz="1100">
                  <a:latin typeface="Arial" panose="020B0604020202020204" pitchFamily="34" charset="0"/>
                </a:rPr>
                <a:t>1</a:t>
              </a:r>
              <a:endParaRPr lang="ru-RU" altLang="ru-RU">
                <a:latin typeface="Arial" panose="020B0604020202020204" pitchFamily="34" charset="0"/>
              </a:endParaRPr>
            </a:p>
          </p:txBody>
        </p:sp>
        <p:sp>
          <p:nvSpPr>
            <p:cNvPr id="16413" name="Rectangle 20"/>
            <p:cNvSpPr>
              <a:spLocks noChangeArrowheads="1"/>
            </p:cNvSpPr>
            <p:nvPr/>
          </p:nvSpPr>
          <p:spPr bwMode="auto">
            <a:xfrm>
              <a:off x="1561" y="3635"/>
              <a:ext cx="260"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q</a:t>
              </a:r>
              <a:r>
                <a:rPr lang="en-US" altLang="ru-RU" sz="1100">
                  <a:latin typeface="Arial" panose="020B0604020202020204" pitchFamily="34" charset="0"/>
                </a:rPr>
                <a:t>2</a:t>
              </a:r>
              <a:endParaRPr lang="ru-RU" altLang="ru-RU">
                <a:latin typeface="Arial" panose="020B0604020202020204" pitchFamily="34" charset="0"/>
              </a:endParaRPr>
            </a:p>
          </p:txBody>
        </p:sp>
        <p:sp>
          <p:nvSpPr>
            <p:cNvPr id="16414" name="Rectangle 20"/>
            <p:cNvSpPr>
              <a:spLocks noChangeArrowheads="1"/>
            </p:cNvSpPr>
            <p:nvPr/>
          </p:nvSpPr>
          <p:spPr bwMode="auto">
            <a:xfrm>
              <a:off x="5298" y="1941"/>
              <a:ext cx="317"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S</a:t>
              </a:r>
              <a:r>
                <a:rPr lang="en-US" altLang="ru-RU" sz="1100">
                  <a:latin typeface="Arial" panose="020B0604020202020204" pitchFamily="34" charset="0"/>
                </a:rPr>
                <a:t>L</a:t>
              </a:r>
              <a:endParaRPr lang="ru-RU" altLang="ru-RU">
                <a:latin typeface="Arial" panose="020B0604020202020204" pitchFamily="34" charset="0"/>
              </a:endParaRPr>
            </a:p>
          </p:txBody>
        </p:sp>
        <p:sp>
          <p:nvSpPr>
            <p:cNvPr id="16415" name="Rectangle 19"/>
            <p:cNvSpPr>
              <a:spLocks noChangeArrowheads="1"/>
            </p:cNvSpPr>
            <p:nvPr/>
          </p:nvSpPr>
          <p:spPr bwMode="auto">
            <a:xfrm>
              <a:off x="2986" y="1608"/>
              <a:ext cx="214" cy="2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P</a:t>
              </a:r>
              <a:r>
                <a:rPr lang="en-US" altLang="ru-RU" sz="1100">
                  <a:latin typeface="Arial" panose="020B0604020202020204" pitchFamily="34" charset="0"/>
                </a:rPr>
                <a:t>1</a:t>
              </a:r>
              <a:endParaRPr lang="ru-RU" altLang="ru-RU">
                <a:latin typeface="Arial" panose="020B0604020202020204" pitchFamily="34" charset="0"/>
              </a:endParaRPr>
            </a:p>
          </p:txBody>
        </p:sp>
        <p:sp>
          <p:nvSpPr>
            <p:cNvPr id="16416" name="Rectangle 20"/>
            <p:cNvSpPr>
              <a:spLocks noChangeArrowheads="1"/>
            </p:cNvSpPr>
            <p:nvPr/>
          </p:nvSpPr>
          <p:spPr bwMode="auto">
            <a:xfrm>
              <a:off x="2999" y="2030"/>
              <a:ext cx="317"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P</a:t>
              </a:r>
              <a:r>
                <a:rPr lang="en-US" altLang="ru-RU" sz="1100">
                  <a:latin typeface="Arial" panose="020B0604020202020204" pitchFamily="34" charset="0"/>
                </a:rPr>
                <a:t>2</a:t>
              </a:r>
              <a:endParaRPr lang="ru-RU" altLang="ru-RU">
                <a:latin typeface="Arial" panose="020B0604020202020204" pitchFamily="34" charset="0"/>
              </a:endParaRPr>
            </a:p>
          </p:txBody>
        </p:sp>
        <p:sp>
          <p:nvSpPr>
            <p:cNvPr id="16417" name="Rectangle 19"/>
            <p:cNvSpPr>
              <a:spLocks noChangeArrowheads="1"/>
            </p:cNvSpPr>
            <p:nvPr/>
          </p:nvSpPr>
          <p:spPr bwMode="auto">
            <a:xfrm>
              <a:off x="127" y="1612"/>
              <a:ext cx="214" cy="2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P</a:t>
              </a:r>
              <a:r>
                <a:rPr lang="en-US" altLang="ru-RU" sz="1100">
                  <a:latin typeface="Arial" panose="020B0604020202020204" pitchFamily="34" charset="0"/>
                </a:rPr>
                <a:t>1</a:t>
              </a:r>
              <a:endParaRPr lang="ru-RU" altLang="ru-RU">
                <a:latin typeface="Arial" panose="020B0604020202020204" pitchFamily="34" charset="0"/>
              </a:endParaRPr>
            </a:p>
          </p:txBody>
        </p:sp>
        <p:sp>
          <p:nvSpPr>
            <p:cNvPr id="16418" name="Rectangle 20"/>
            <p:cNvSpPr>
              <a:spLocks noChangeArrowheads="1"/>
            </p:cNvSpPr>
            <p:nvPr/>
          </p:nvSpPr>
          <p:spPr bwMode="auto">
            <a:xfrm>
              <a:off x="140" y="2034"/>
              <a:ext cx="317"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P</a:t>
              </a:r>
              <a:r>
                <a:rPr lang="en-US" altLang="ru-RU" sz="1100">
                  <a:latin typeface="Arial" panose="020B0604020202020204" pitchFamily="34" charset="0"/>
                </a:rPr>
                <a:t>2</a:t>
              </a:r>
              <a:endParaRPr lang="ru-RU" altLang="ru-RU">
                <a:latin typeface="Arial" panose="020B0604020202020204" pitchFamily="34" charset="0"/>
              </a:endParaRPr>
            </a:p>
          </p:txBody>
        </p:sp>
        <p:sp>
          <p:nvSpPr>
            <p:cNvPr id="16419" name="Rectangle 20"/>
            <p:cNvSpPr>
              <a:spLocks noChangeArrowheads="1"/>
            </p:cNvSpPr>
            <p:nvPr/>
          </p:nvSpPr>
          <p:spPr bwMode="auto">
            <a:xfrm>
              <a:off x="4403" y="1596"/>
              <a:ext cx="317"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C</a:t>
              </a:r>
              <a:endParaRPr lang="ru-RU" altLang="ru-RU">
                <a:latin typeface="Arial" panose="020B0604020202020204" pitchFamily="34" charset="0"/>
              </a:endParaRPr>
            </a:p>
          </p:txBody>
        </p:sp>
        <p:sp>
          <p:nvSpPr>
            <p:cNvPr id="16420" name="Rectangle 20"/>
            <p:cNvSpPr>
              <a:spLocks noChangeArrowheads="1"/>
            </p:cNvSpPr>
            <p:nvPr/>
          </p:nvSpPr>
          <p:spPr bwMode="auto">
            <a:xfrm>
              <a:off x="4835" y="1921"/>
              <a:ext cx="317"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B</a:t>
              </a:r>
              <a:endParaRPr lang="ru-RU" altLang="ru-RU">
                <a:latin typeface="Arial" panose="020B0604020202020204" pitchFamily="34" charset="0"/>
              </a:endParaRPr>
            </a:p>
          </p:txBody>
        </p:sp>
        <p:sp>
          <p:nvSpPr>
            <p:cNvPr id="16421" name="Rectangle 20"/>
            <p:cNvSpPr>
              <a:spLocks noChangeArrowheads="1"/>
            </p:cNvSpPr>
            <p:nvPr/>
          </p:nvSpPr>
          <p:spPr bwMode="auto">
            <a:xfrm>
              <a:off x="4079" y="1950"/>
              <a:ext cx="317"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A</a:t>
              </a:r>
              <a:endParaRPr lang="ru-RU" altLang="ru-RU">
                <a:latin typeface="Arial" panose="020B0604020202020204" pitchFamily="34" charset="0"/>
              </a:endParaRPr>
            </a:p>
          </p:txBody>
        </p:sp>
      </p:grpSp>
      <p:cxnSp>
        <p:nvCxnSpPr>
          <p:cNvPr id="5" name="Прямая соединительная линия 4"/>
          <p:cNvCxnSpPr/>
          <p:nvPr/>
        </p:nvCxnSpPr>
        <p:spPr>
          <a:xfrm flipV="1">
            <a:off x="5530850" y="2341563"/>
            <a:ext cx="1998663" cy="22987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3" name="Прямая соединительная линия 42"/>
          <p:cNvCxnSpPr/>
          <p:nvPr/>
        </p:nvCxnSpPr>
        <p:spPr>
          <a:xfrm flipV="1">
            <a:off x="6227763" y="2779713"/>
            <a:ext cx="2000250" cy="229711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5835650" y="3082925"/>
            <a:ext cx="1828800" cy="19939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a:off x="6507163" y="2633663"/>
            <a:ext cx="1828800" cy="1993900"/>
          </a:xfrm>
          <a:prstGeom prst="line">
            <a:avLst/>
          </a:prstGeom>
        </p:spPr>
        <p:style>
          <a:lnRef idx="1">
            <a:schemeClr val="accent1"/>
          </a:lnRef>
          <a:fillRef idx="0">
            <a:schemeClr val="accent1"/>
          </a:fillRef>
          <a:effectRef idx="0">
            <a:schemeClr val="accent1"/>
          </a:effectRef>
          <a:fontRef idx="minor">
            <a:schemeClr val="tx1"/>
          </a:fontRef>
        </p:style>
      </p:cxnSp>
      <p:sp>
        <p:nvSpPr>
          <p:cNvPr id="2" name="Прямоугольник 1"/>
          <p:cNvSpPr/>
          <p:nvPr/>
        </p:nvSpPr>
        <p:spPr>
          <a:xfrm>
            <a:off x="2914650" y="6716948"/>
            <a:ext cx="4572000" cy="276999"/>
          </a:xfrm>
          <a:prstGeom prst="rect">
            <a:avLst/>
          </a:prstGeom>
        </p:spPr>
        <p:txBody>
          <a:bodyPr>
            <a:spAutoFit/>
          </a:bodyPr>
          <a:lstStyle/>
          <a:p>
            <a:r>
              <a:rPr lang="ru-RU" sz="1200" b="0" i="0" dirty="0" err="1" smtClean="0">
                <a:solidFill>
                  <a:srgbClr val="404040"/>
                </a:solidFill>
                <a:effectLst/>
                <a:latin typeface="Arial" panose="020B0604020202020204" pitchFamily="34" charset="0"/>
              </a:rPr>
              <a:t>Идеалга</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топинмайдилар</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идеалга</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талпинадилар</a:t>
            </a:r>
            <a:r>
              <a:rPr lang="ru-RU" sz="1200" b="0" i="0" dirty="0" smtClean="0">
                <a:solidFill>
                  <a:srgbClr val="404040"/>
                </a:solidFill>
                <a:effectLst/>
                <a:latin typeface="Arial" panose="020B0604020202020204" pitchFamily="34" charset="0"/>
              </a:rPr>
              <a:t>.</a:t>
            </a:r>
            <a:endParaRPr lang="ru-RU" sz="1200"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3" presetClass="entr" presetSubtype="16" fill="hold" grpId="0" nodeType="withEffect">
                                  <p:stCondLst>
                                    <p:cond delay="0"/>
                                  </p:stCondLst>
                                  <p:childTnLst>
                                    <p:set>
                                      <p:cBhvr>
                                        <p:cTn id="6" dur="1" fill="hold">
                                          <p:stCondLst>
                                            <p:cond delay="0"/>
                                          </p:stCondLst>
                                        </p:cTn>
                                        <p:tgtEl>
                                          <p:spTgt spid="1107970"/>
                                        </p:tgtEl>
                                        <p:attrNameLst>
                                          <p:attrName>style.visibility</p:attrName>
                                        </p:attrNameLst>
                                      </p:cBhvr>
                                      <p:to>
                                        <p:strVal val="visible"/>
                                      </p:to>
                                    </p:set>
                                    <p:animEffect transition="in" filter="plus(in)">
                                      <p:cBhvr>
                                        <p:cTn id="7" dur="2000"/>
                                        <p:tgtEl>
                                          <p:spTgt spid="11079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797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Номер слайда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EC95E828-5977-439D-9657-F66B85DBA4BB}" type="slidenum">
              <a:rPr lang="ru-RU" altLang="ru-RU" smtClean="0">
                <a:latin typeface="Arial" panose="020B0604020202020204" pitchFamily="34" charset="0"/>
              </a:rPr>
              <a:pPr fontAlgn="base">
                <a:spcBef>
                  <a:spcPct val="0"/>
                </a:spcBef>
                <a:spcAft>
                  <a:spcPct val="0"/>
                </a:spcAft>
              </a:pPr>
              <a:t>12</a:t>
            </a:fld>
            <a:endParaRPr lang="ru-RU" altLang="ru-RU" smtClean="0">
              <a:latin typeface="Arial" panose="020B0604020202020204" pitchFamily="34" charset="0"/>
            </a:endParaRPr>
          </a:p>
        </p:txBody>
      </p:sp>
      <p:sp>
        <p:nvSpPr>
          <p:cNvPr id="1107970" name="Rectangle 2"/>
          <p:cNvSpPr>
            <a:spLocks noChangeArrowheads="1"/>
          </p:cNvSpPr>
          <p:nvPr/>
        </p:nvSpPr>
        <p:spPr bwMode="auto">
          <a:xfrm>
            <a:off x="455613" y="384175"/>
            <a:ext cx="8415337" cy="742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812800" indent="-8128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buClr>
                <a:schemeClr val="hlink"/>
              </a:buClr>
              <a:buSzPct val="80000"/>
              <a:buFont typeface="Wingdings" panose="05000000000000000000" pitchFamily="2" charset="2"/>
              <a:buNone/>
            </a:pPr>
            <a:r>
              <a:rPr lang="uz-Cyrl-UZ" altLang="ru-RU" sz="2400" b="1">
                <a:latin typeface="Times New Roman" panose="02020603050405020304" pitchFamily="18" charset="0"/>
                <a:cs typeface="Times New Roman" panose="02020603050405020304" pitchFamily="18" charset="0"/>
              </a:rPr>
              <a:t>Узоқ муддатли оралиқда </a:t>
            </a:r>
            <a:r>
              <a:rPr lang="ru-RU" altLang="ru-RU" sz="2400" b="1">
                <a:latin typeface="Times New Roman" panose="02020603050405020304" pitchFamily="18" charset="0"/>
                <a:cs typeface="Times New Roman" panose="02020603050405020304" pitchFamily="18" charset="0"/>
              </a:rPr>
              <a:t>тармо</a:t>
            </a:r>
            <a:r>
              <a:rPr lang="uz-Cyrl-UZ" altLang="ru-RU" sz="2400" b="1">
                <a:latin typeface="Times New Roman" panose="02020603050405020304" pitchFamily="18" charset="0"/>
                <a:cs typeface="Times New Roman" panose="02020603050405020304" pitchFamily="18" charset="0"/>
              </a:rPr>
              <a:t>қ харажатларининг ўсиб бориши</a:t>
            </a:r>
            <a:endParaRPr lang="ru-RU" altLang="ru-RU" sz="2400" b="1">
              <a:solidFill>
                <a:srgbClr val="7030A0"/>
              </a:solidFill>
              <a:latin typeface="Times New Roman" panose="02020603050405020304" pitchFamily="18" charset="0"/>
              <a:cs typeface="Times New Roman" panose="02020603050405020304" pitchFamily="18" charset="0"/>
            </a:endParaRPr>
          </a:p>
        </p:txBody>
      </p:sp>
      <p:grpSp>
        <p:nvGrpSpPr>
          <p:cNvPr id="17412" name="Group 71"/>
          <p:cNvGrpSpPr>
            <a:grpSpLocks/>
          </p:cNvGrpSpPr>
          <p:nvPr/>
        </p:nvGrpSpPr>
        <p:grpSpPr bwMode="auto">
          <a:xfrm>
            <a:off x="192088" y="1809750"/>
            <a:ext cx="8950325" cy="4592638"/>
            <a:chOff x="127" y="946"/>
            <a:chExt cx="5540" cy="2893"/>
          </a:xfrm>
        </p:grpSpPr>
        <p:sp>
          <p:nvSpPr>
            <p:cNvPr id="17422" name="Rectangle 18"/>
            <p:cNvSpPr>
              <a:spLocks noChangeArrowheads="1"/>
            </p:cNvSpPr>
            <p:nvPr/>
          </p:nvSpPr>
          <p:spPr bwMode="auto">
            <a:xfrm>
              <a:off x="343" y="946"/>
              <a:ext cx="113" cy="2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P</a:t>
              </a:r>
              <a:endParaRPr lang="ru-RU" altLang="ru-RU">
                <a:latin typeface="Arial" panose="020B0604020202020204" pitchFamily="34" charset="0"/>
              </a:endParaRPr>
            </a:p>
          </p:txBody>
        </p:sp>
        <p:sp>
          <p:nvSpPr>
            <p:cNvPr id="15366" name="Rectangle 19"/>
            <p:cNvSpPr>
              <a:spLocks noChangeArrowheads="1"/>
            </p:cNvSpPr>
            <p:nvPr/>
          </p:nvSpPr>
          <p:spPr bwMode="auto">
            <a:xfrm>
              <a:off x="1304" y="1107"/>
              <a:ext cx="354" cy="2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defRPr/>
              </a:pPr>
              <a:r>
                <a:rPr lang="en-US" altLang="ru-RU" sz="1400" dirty="0" smtClean="0">
                  <a:latin typeface="Arial" panose="020B0604020202020204" pitchFamily="34" charset="0"/>
                </a:rPr>
                <a:t>SMC</a:t>
              </a:r>
              <a:r>
                <a:rPr lang="en-US" altLang="ru-RU" sz="1050" dirty="0" smtClean="0">
                  <a:latin typeface="Arial" panose="020B0604020202020204" pitchFamily="34" charset="0"/>
                </a:rPr>
                <a:t>2</a:t>
              </a:r>
              <a:endParaRPr lang="ru-RU" altLang="ru-RU" sz="1400" dirty="0" smtClean="0">
                <a:latin typeface="Arial" panose="020B0604020202020204" pitchFamily="34" charset="0"/>
              </a:endParaRPr>
            </a:p>
          </p:txBody>
        </p:sp>
        <p:sp>
          <p:nvSpPr>
            <p:cNvPr id="17424" name="Rectangle 20"/>
            <p:cNvSpPr>
              <a:spLocks noChangeArrowheads="1"/>
            </p:cNvSpPr>
            <p:nvPr/>
          </p:nvSpPr>
          <p:spPr bwMode="auto">
            <a:xfrm>
              <a:off x="2512" y="1406"/>
              <a:ext cx="317"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sz="1400">
                  <a:latin typeface="Arial" panose="020B0604020202020204" pitchFamily="34" charset="0"/>
                </a:rPr>
                <a:t>LAC</a:t>
              </a:r>
              <a:r>
                <a:rPr lang="en-US" altLang="ru-RU" sz="1100">
                  <a:latin typeface="Arial" panose="020B0604020202020204" pitchFamily="34" charset="0"/>
                </a:rPr>
                <a:t>2</a:t>
              </a:r>
              <a:endParaRPr lang="ru-RU" altLang="ru-RU" sz="1400">
                <a:latin typeface="Arial" panose="020B0604020202020204" pitchFamily="34" charset="0"/>
              </a:endParaRPr>
            </a:p>
          </p:txBody>
        </p:sp>
        <p:sp>
          <p:nvSpPr>
            <p:cNvPr id="17425" name="Rectangle 25"/>
            <p:cNvSpPr>
              <a:spLocks noChangeArrowheads="1"/>
            </p:cNvSpPr>
            <p:nvPr/>
          </p:nvSpPr>
          <p:spPr bwMode="auto">
            <a:xfrm>
              <a:off x="2285" y="3455"/>
              <a:ext cx="113" cy="2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Q</a:t>
              </a:r>
              <a:endParaRPr lang="ru-RU" altLang="ru-RU">
                <a:latin typeface="Arial" panose="020B0604020202020204" pitchFamily="34" charset="0"/>
              </a:endParaRPr>
            </a:p>
          </p:txBody>
        </p:sp>
        <p:sp>
          <p:nvSpPr>
            <p:cNvPr id="17426" name="Line 29"/>
            <p:cNvSpPr>
              <a:spLocks noChangeShapeType="1"/>
            </p:cNvSpPr>
            <p:nvPr/>
          </p:nvSpPr>
          <p:spPr bwMode="auto">
            <a:xfrm>
              <a:off x="407" y="1124"/>
              <a:ext cx="0" cy="2431"/>
            </a:xfrm>
            <a:prstGeom prst="line">
              <a:avLst/>
            </a:prstGeom>
            <a:noFill/>
            <a:ln w="38100">
              <a:solidFill>
                <a:srgbClr val="000000"/>
              </a:solidFill>
              <a:round/>
              <a:headEnd type="triangl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7427" name="Line 30"/>
            <p:cNvSpPr>
              <a:spLocks noChangeShapeType="1"/>
            </p:cNvSpPr>
            <p:nvPr/>
          </p:nvSpPr>
          <p:spPr bwMode="auto">
            <a:xfrm flipH="1">
              <a:off x="402" y="3554"/>
              <a:ext cx="1845" cy="1"/>
            </a:xfrm>
            <a:prstGeom prst="line">
              <a:avLst/>
            </a:prstGeom>
            <a:noFill/>
            <a:ln w="38100">
              <a:solidFill>
                <a:srgbClr val="000000"/>
              </a:solidFill>
              <a:round/>
              <a:headEnd type="triangl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grpSp>
          <p:nvGrpSpPr>
            <p:cNvPr id="17428" name="Group 31"/>
            <p:cNvGrpSpPr>
              <a:grpSpLocks/>
            </p:cNvGrpSpPr>
            <p:nvPr/>
          </p:nvGrpSpPr>
          <p:grpSpPr bwMode="auto">
            <a:xfrm>
              <a:off x="589" y="1438"/>
              <a:ext cx="1876" cy="1147"/>
              <a:chOff x="708" y="-788"/>
              <a:chExt cx="3370" cy="1550"/>
            </a:xfrm>
          </p:grpSpPr>
          <p:sp>
            <p:nvSpPr>
              <p:cNvPr id="17468" name="Arc 32"/>
              <p:cNvSpPr>
                <a:spLocks/>
              </p:cNvSpPr>
              <p:nvPr/>
            </p:nvSpPr>
            <p:spPr bwMode="auto">
              <a:xfrm flipV="1">
                <a:off x="2251" y="-788"/>
                <a:ext cx="1827" cy="953"/>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25400">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7469" name="Arc 33"/>
              <p:cNvSpPr>
                <a:spLocks/>
              </p:cNvSpPr>
              <p:nvPr/>
            </p:nvSpPr>
            <p:spPr bwMode="auto">
              <a:xfrm flipH="1" flipV="1">
                <a:off x="782" y="-731"/>
                <a:ext cx="1462" cy="893"/>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25400">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7470" name="Arc 32"/>
              <p:cNvSpPr>
                <a:spLocks/>
              </p:cNvSpPr>
              <p:nvPr/>
            </p:nvSpPr>
            <p:spPr bwMode="auto">
              <a:xfrm flipV="1">
                <a:off x="2177" y="-191"/>
                <a:ext cx="1827" cy="953"/>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25400">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7471" name="Arc 33"/>
              <p:cNvSpPr>
                <a:spLocks/>
              </p:cNvSpPr>
              <p:nvPr/>
            </p:nvSpPr>
            <p:spPr bwMode="auto">
              <a:xfrm flipH="1" flipV="1">
                <a:off x="708" y="-134"/>
                <a:ext cx="1462" cy="893"/>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25400">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grpSp>
        <p:sp>
          <p:nvSpPr>
            <p:cNvPr id="17429" name="Line 38"/>
            <p:cNvSpPr>
              <a:spLocks noChangeShapeType="1"/>
            </p:cNvSpPr>
            <p:nvPr/>
          </p:nvSpPr>
          <p:spPr bwMode="auto">
            <a:xfrm>
              <a:off x="1403" y="2141"/>
              <a:ext cx="16" cy="1424"/>
            </a:xfrm>
            <a:prstGeom prst="line">
              <a:avLst/>
            </a:prstGeom>
            <a:noFill/>
            <a:ln w="19050">
              <a:solidFill>
                <a:srgbClr val="000000"/>
              </a:solidFill>
              <a:prstDash val="sysDot"/>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7430" name="Rectangle 44"/>
            <p:cNvSpPr>
              <a:spLocks noChangeArrowheads="1"/>
            </p:cNvSpPr>
            <p:nvPr/>
          </p:nvSpPr>
          <p:spPr bwMode="auto">
            <a:xfrm>
              <a:off x="3202" y="966"/>
              <a:ext cx="113" cy="2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P</a:t>
              </a:r>
              <a:endParaRPr lang="ru-RU" altLang="ru-RU">
                <a:latin typeface="Arial" panose="020B0604020202020204" pitchFamily="34" charset="0"/>
              </a:endParaRPr>
            </a:p>
          </p:txBody>
        </p:sp>
        <p:sp>
          <p:nvSpPr>
            <p:cNvPr id="17431" name="Rectangle 47"/>
            <p:cNvSpPr>
              <a:spLocks noChangeArrowheads="1"/>
            </p:cNvSpPr>
            <p:nvPr/>
          </p:nvSpPr>
          <p:spPr bwMode="auto">
            <a:xfrm>
              <a:off x="5344" y="3471"/>
              <a:ext cx="110" cy="2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Q</a:t>
              </a:r>
              <a:endParaRPr lang="ru-RU" altLang="ru-RU">
                <a:latin typeface="Arial" panose="020B0604020202020204" pitchFamily="34" charset="0"/>
              </a:endParaRPr>
            </a:p>
          </p:txBody>
        </p:sp>
        <p:sp>
          <p:nvSpPr>
            <p:cNvPr id="17432" name="Rectangle 48"/>
            <p:cNvSpPr>
              <a:spLocks noChangeArrowheads="1"/>
            </p:cNvSpPr>
            <p:nvPr/>
          </p:nvSpPr>
          <p:spPr bwMode="auto">
            <a:xfrm>
              <a:off x="4503" y="3622"/>
              <a:ext cx="279"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ru-RU" altLang="ru-RU">
                <a:latin typeface="Arial" panose="020B0604020202020204" pitchFamily="34" charset="0"/>
              </a:endParaRPr>
            </a:p>
          </p:txBody>
        </p:sp>
        <p:grpSp>
          <p:nvGrpSpPr>
            <p:cNvPr id="17433" name="Group 55"/>
            <p:cNvGrpSpPr>
              <a:grpSpLocks/>
            </p:cNvGrpSpPr>
            <p:nvPr/>
          </p:nvGrpSpPr>
          <p:grpSpPr bwMode="auto">
            <a:xfrm>
              <a:off x="380" y="1157"/>
              <a:ext cx="4927" cy="2445"/>
              <a:chOff x="-104" y="1011"/>
              <a:chExt cx="8946" cy="3309"/>
            </a:xfrm>
          </p:grpSpPr>
          <p:sp>
            <p:nvSpPr>
              <p:cNvPr id="17454" name="Line 56"/>
              <p:cNvSpPr>
                <a:spLocks noChangeShapeType="1"/>
              </p:cNvSpPr>
              <p:nvPr/>
            </p:nvSpPr>
            <p:spPr bwMode="auto">
              <a:xfrm flipH="1">
                <a:off x="5129" y="1011"/>
                <a:ext cx="5" cy="3309"/>
              </a:xfrm>
              <a:prstGeom prst="line">
                <a:avLst/>
              </a:prstGeom>
              <a:noFill/>
              <a:ln w="38100">
                <a:solidFill>
                  <a:srgbClr val="000000"/>
                </a:solidFill>
                <a:round/>
                <a:headEnd type="triangl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7455" name="Line 57"/>
              <p:cNvSpPr>
                <a:spLocks noChangeShapeType="1"/>
              </p:cNvSpPr>
              <p:nvPr/>
            </p:nvSpPr>
            <p:spPr bwMode="auto">
              <a:xfrm flipH="1">
                <a:off x="5123" y="4299"/>
                <a:ext cx="3719" cy="1"/>
              </a:xfrm>
              <a:prstGeom prst="line">
                <a:avLst/>
              </a:prstGeom>
              <a:noFill/>
              <a:ln w="38100">
                <a:solidFill>
                  <a:srgbClr val="000000"/>
                </a:solidFill>
                <a:round/>
                <a:headEnd type="triangl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grpSp>
            <p:nvGrpSpPr>
              <p:cNvPr id="17456" name="Group 58"/>
              <p:cNvGrpSpPr>
                <a:grpSpLocks/>
              </p:cNvGrpSpPr>
              <p:nvPr/>
            </p:nvGrpSpPr>
            <p:grpSpPr bwMode="auto">
              <a:xfrm>
                <a:off x="-104" y="1303"/>
                <a:ext cx="7687" cy="2996"/>
                <a:chOff x="-50" y="1303"/>
                <a:chExt cx="7608" cy="2996"/>
              </a:xfrm>
            </p:grpSpPr>
            <p:sp>
              <p:nvSpPr>
                <p:cNvPr id="17457" name="Line 59"/>
                <p:cNvSpPr>
                  <a:spLocks noChangeShapeType="1"/>
                </p:cNvSpPr>
                <p:nvPr/>
              </p:nvSpPr>
              <p:spPr bwMode="auto">
                <a:xfrm flipV="1">
                  <a:off x="5130" y="1779"/>
                  <a:ext cx="1853" cy="1"/>
                </a:xfrm>
                <a:prstGeom prst="line">
                  <a:avLst/>
                </a:prstGeom>
                <a:noFill/>
                <a:ln w="19050">
                  <a:solidFill>
                    <a:srgbClr val="000000"/>
                  </a:solidFill>
                  <a:prstDash val="sysDot"/>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5403" name="Line 60"/>
                <p:cNvSpPr>
                  <a:spLocks noChangeShapeType="1"/>
                </p:cNvSpPr>
                <p:nvPr/>
              </p:nvSpPr>
              <p:spPr bwMode="auto">
                <a:xfrm>
                  <a:off x="5123" y="2310"/>
                  <a:ext cx="2433" cy="15"/>
                </a:xfrm>
                <a:prstGeom prst="line">
                  <a:avLst/>
                </a:prstGeom>
                <a:noFill/>
                <a:ln w="6350">
                  <a:solidFill>
                    <a:srgbClr val="000000"/>
                  </a:solidFill>
                  <a:prstDash val="sysDot"/>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ru-RU">
                    <a:ln w="3175">
                      <a:solidFill>
                        <a:schemeClr val="tx1"/>
                      </a:solidFill>
                      <a:prstDash val="sysDot"/>
                    </a:ln>
                  </a:endParaRPr>
                </a:p>
              </p:txBody>
            </p:sp>
            <p:sp>
              <p:nvSpPr>
                <p:cNvPr id="17459" name="Line 67"/>
                <p:cNvSpPr>
                  <a:spLocks noChangeShapeType="1"/>
                </p:cNvSpPr>
                <p:nvPr/>
              </p:nvSpPr>
              <p:spPr bwMode="auto">
                <a:xfrm>
                  <a:off x="7557" y="2317"/>
                  <a:ext cx="1" cy="1982"/>
                </a:xfrm>
                <a:prstGeom prst="line">
                  <a:avLst/>
                </a:prstGeom>
                <a:noFill/>
                <a:ln w="19050">
                  <a:solidFill>
                    <a:srgbClr val="000000"/>
                  </a:solidFill>
                  <a:prstDash val="sysDot"/>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7460" name="Arc 63"/>
                <p:cNvSpPr>
                  <a:spLocks/>
                </p:cNvSpPr>
                <p:nvPr/>
              </p:nvSpPr>
              <p:spPr bwMode="auto">
                <a:xfrm flipV="1">
                  <a:off x="965" y="1391"/>
                  <a:ext cx="1375" cy="1790"/>
                </a:xfrm>
                <a:custGeom>
                  <a:avLst/>
                  <a:gdLst>
                    <a:gd name="T0" fmla="*/ 0 w 21600"/>
                    <a:gd name="T1" fmla="*/ 0 h 21600"/>
                    <a:gd name="T2" fmla="*/ 2 w 21600"/>
                    <a:gd name="T3" fmla="*/ 3 h 21600"/>
                    <a:gd name="T4" fmla="*/ 0 w 21600"/>
                    <a:gd name="T5" fmla="*/ 3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rgbClr val="FF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7461" name="Line 59"/>
                <p:cNvSpPr>
                  <a:spLocks noChangeShapeType="1"/>
                </p:cNvSpPr>
                <p:nvPr/>
              </p:nvSpPr>
              <p:spPr bwMode="auto">
                <a:xfrm>
                  <a:off x="-12" y="1743"/>
                  <a:ext cx="2300" cy="12"/>
                </a:xfrm>
                <a:prstGeom prst="line">
                  <a:avLst/>
                </a:prstGeom>
                <a:noFill/>
                <a:ln w="19050">
                  <a:solidFill>
                    <a:srgbClr val="000000"/>
                  </a:solidFill>
                  <a:prstDash val="sysDot"/>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7462" name="Line 60"/>
                <p:cNvSpPr>
                  <a:spLocks noChangeShapeType="1"/>
                </p:cNvSpPr>
                <p:nvPr/>
              </p:nvSpPr>
              <p:spPr bwMode="auto">
                <a:xfrm>
                  <a:off x="-11" y="2334"/>
                  <a:ext cx="3855" cy="15"/>
                </a:xfrm>
                <a:prstGeom prst="line">
                  <a:avLst/>
                </a:prstGeom>
                <a:noFill/>
                <a:ln w="28575">
                  <a:solidFill>
                    <a:srgbClr val="000000"/>
                  </a:solidFill>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7463" name="Line 67"/>
                <p:cNvSpPr>
                  <a:spLocks noChangeShapeType="1"/>
                </p:cNvSpPr>
                <p:nvPr/>
              </p:nvSpPr>
              <p:spPr bwMode="auto">
                <a:xfrm>
                  <a:off x="6351" y="2317"/>
                  <a:ext cx="1" cy="1982"/>
                </a:xfrm>
                <a:prstGeom prst="line">
                  <a:avLst/>
                </a:prstGeom>
                <a:noFill/>
                <a:ln w="19050">
                  <a:solidFill>
                    <a:srgbClr val="000000"/>
                  </a:solidFill>
                  <a:prstDash val="sysDot"/>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52" name="Arc 63"/>
                <p:cNvSpPr>
                  <a:spLocks/>
                </p:cNvSpPr>
                <p:nvPr/>
              </p:nvSpPr>
              <p:spPr bwMode="auto">
                <a:xfrm flipV="1">
                  <a:off x="670" y="1303"/>
                  <a:ext cx="1376" cy="1789"/>
                </a:xfrm>
                <a:custGeom>
                  <a:avLst/>
                  <a:gdLst>
                    <a:gd name="T0" fmla="*/ 0 w 21600"/>
                    <a:gd name="T1" fmla="*/ 0 h 21600"/>
                    <a:gd name="T2" fmla="*/ 25 w 21600"/>
                    <a:gd name="T3" fmla="*/ 36 h 21600"/>
                    <a:gd name="T4" fmla="*/ 0 w 21600"/>
                    <a:gd name="T5" fmla="*/ 36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accent2">
                      <a:lumMod val="20000"/>
                      <a:lumOff val="8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ru-RU"/>
                </a:p>
              </p:txBody>
            </p:sp>
            <p:sp>
              <p:nvSpPr>
                <p:cNvPr id="17465" name="Line 60"/>
                <p:cNvSpPr>
                  <a:spLocks noChangeShapeType="1"/>
                </p:cNvSpPr>
                <p:nvPr/>
              </p:nvSpPr>
              <p:spPr bwMode="auto">
                <a:xfrm>
                  <a:off x="-50" y="2921"/>
                  <a:ext cx="3855" cy="15"/>
                </a:xfrm>
                <a:prstGeom prst="line">
                  <a:avLst/>
                </a:prstGeom>
                <a:noFill/>
                <a:ln w="28575">
                  <a:solidFill>
                    <a:srgbClr val="000000"/>
                  </a:solidFill>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7466" name="Line 59"/>
                <p:cNvSpPr>
                  <a:spLocks noChangeShapeType="1"/>
                </p:cNvSpPr>
                <p:nvPr/>
              </p:nvSpPr>
              <p:spPr bwMode="auto">
                <a:xfrm>
                  <a:off x="5118" y="2921"/>
                  <a:ext cx="1240" cy="15"/>
                </a:xfrm>
                <a:prstGeom prst="line">
                  <a:avLst/>
                </a:prstGeom>
                <a:noFill/>
                <a:ln w="19050">
                  <a:solidFill>
                    <a:srgbClr val="000000"/>
                  </a:solidFill>
                  <a:prstDash val="sysDot"/>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7467" name="Line 67"/>
                <p:cNvSpPr>
                  <a:spLocks noChangeShapeType="1"/>
                </p:cNvSpPr>
                <p:nvPr/>
              </p:nvSpPr>
              <p:spPr bwMode="auto">
                <a:xfrm flipH="1">
                  <a:off x="6930" y="1786"/>
                  <a:ext cx="31" cy="2493"/>
                </a:xfrm>
                <a:prstGeom prst="line">
                  <a:avLst/>
                </a:prstGeom>
                <a:noFill/>
                <a:ln w="19050">
                  <a:solidFill>
                    <a:srgbClr val="000000"/>
                  </a:solidFill>
                  <a:prstDash val="sysDot"/>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grpSp>
        </p:grpSp>
        <p:sp>
          <p:nvSpPr>
            <p:cNvPr id="17434" name="Rectangle 19"/>
            <p:cNvSpPr>
              <a:spLocks noChangeArrowheads="1"/>
            </p:cNvSpPr>
            <p:nvPr/>
          </p:nvSpPr>
          <p:spPr bwMode="auto">
            <a:xfrm>
              <a:off x="4538" y="1073"/>
              <a:ext cx="214" cy="2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S</a:t>
              </a:r>
              <a:r>
                <a:rPr lang="en-US" altLang="ru-RU" sz="1100">
                  <a:latin typeface="Arial" panose="020B0604020202020204" pitchFamily="34" charset="0"/>
                </a:rPr>
                <a:t>1</a:t>
              </a:r>
              <a:endParaRPr lang="ru-RU" altLang="ru-RU">
                <a:latin typeface="Arial" panose="020B0604020202020204" pitchFamily="34" charset="0"/>
              </a:endParaRPr>
            </a:p>
          </p:txBody>
        </p:sp>
        <p:sp>
          <p:nvSpPr>
            <p:cNvPr id="17435" name="Line 38"/>
            <p:cNvSpPr>
              <a:spLocks noChangeShapeType="1"/>
            </p:cNvSpPr>
            <p:nvPr/>
          </p:nvSpPr>
          <p:spPr bwMode="auto">
            <a:xfrm>
              <a:off x="1682" y="1724"/>
              <a:ext cx="15" cy="1830"/>
            </a:xfrm>
            <a:prstGeom prst="line">
              <a:avLst/>
            </a:prstGeom>
            <a:noFill/>
            <a:ln w="19050">
              <a:solidFill>
                <a:srgbClr val="000000"/>
              </a:solidFill>
              <a:prstDash val="sysDot"/>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7436" name="Rectangle 19"/>
            <p:cNvSpPr>
              <a:spLocks noChangeArrowheads="1"/>
            </p:cNvSpPr>
            <p:nvPr/>
          </p:nvSpPr>
          <p:spPr bwMode="auto">
            <a:xfrm>
              <a:off x="4766" y="2987"/>
              <a:ext cx="214" cy="2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D</a:t>
              </a:r>
              <a:r>
                <a:rPr lang="en-US" altLang="ru-RU" sz="1100">
                  <a:latin typeface="Arial" panose="020B0604020202020204" pitchFamily="34" charset="0"/>
                </a:rPr>
                <a:t>1</a:t>
              </a:r>
              <a:endParaRPr lang="ru-RU" altLang="ru-RU">
                <a:latin typeface="Arial" panose="020B0604020202020204" pitchFamily="34" charset="0"/>
              </a:endParaRPr>
            </a:p>
          </p:txBody>
        </p:sp>
        <p:sp>
          <p:nvSpPr>
            <p:cNvPr id="17437" name="Rectangle 20"/>
            <p:cNvSpPr>
              <a:spLocks noChangeArrowheads="1"/>
            </p:cNvSpPr>
            <p:nvPr/>
          </p:nvSpPr>
          <p:spPr bwMode="auto">
            <a:xfrm>
              <a:off x="5168" y="2774"/>
              <a:ext cx="260"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D</a:t>
              </a:r>
              <a:r>
                <a:rPr lang="en-US" altLang="ru-RU" sz="1100">
                  <a:latin typeface="Arial" panose="020B0604020202020204" pitchFamily="34" charset="0"/>
                </a:rPr>
                <a:t>2</a:t>
              </a:r>
              <a:endParaRPr lang="ru-RU" altLang="ru-RU">
                <a:latin typeface="Arial" panose="020B0604020202020204" pitchFamily="34" charset="0"/>
              </a:endParaRPr>
            </a:p>
          </p:txBody>
        </p:sp>
        <p:sp>
          <p:nvSpPr>
            <p:cNvPr id="17438" name="Rectangle 20"/>
            <p:cNvSpPr>
              <a:spLocks noChangeArrowheads="1"/>
            </p:cNvSpPr>
            <p:nvPr/>
          </p:nvSpPr>
          <p:spPr bwMode="auto">
            <a:xfrm>
              <a:off x="4547" y="3637"/>
              <a:ext cx="260"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Q</a:t>
              </a:r>
              <a:r>
                <a:rPr lang="en-US" altLang="ru-RU" sz="1100">
                  <a:latin typeface="Arial" panose="020B0604020202020204" pitchFamily="34" charset="0"/>
                </a:rPr>
                <a:t>3</a:t>
              </a:r>
              <a:endParaRPr lang="ru-RU" altLang="ru-RU">
                <a:latin typeface="Arial" panose="020B0604020202020204" pitchFamily="34" charset="0"/>
              </a:endParaRPr>
            </a:p>
          </p:txBody>
        </p:sp>
        <p:sp>
          <p:nvSpPr>
            <p:cNvPr id="17439" name="Rectangle 20"/>
            <p:cNvSpPr>
              <a:spLocks noChangeArrowheads="1"/>
            </p:cNvSpPr>
            <p:nvPr/>
          </p:nvSpPr>
          <p:spPr bwMode="auto">
            <a:xfrm>
              <a:off x="3876" y="3637"/>
              <a:ext cx="260"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Q</a:t>
              </a:r>
              <a:r>
                <a:rPr lang="en-US" altLang="ru-RU" sz="1100">
                  <a:latin typeface="Arial" panose="020B0604020202020204" pitchFamily="34" charset="0"/>
                </a:rPr>
                <a:t>1</a:t>
              </a:r>
              <a:endParaRPr lang="ru-RU" altLang="ru-RU">
                <a:latin typeface="Arial" panose="020B0604020202020204" pitchFamily="34" charset="0"/>
              </a:endParaRPr>
            </a:p>
          </p:txBody>
        </p:sp>
        <p:sp>
          <p:nvSpPr>
            <p:cNvPr id="17440" name="Rectangle 20"/>
            <p:cNvSpPr>
              <a:spLocks noChangeArrowheads="1"/>
            </p:cNvSpPr>
            <p:nvPr/>
          </p:nvSpPr>
          <p:spPr bwMode="auto">
            <a:xfrm>
              <a:off x="1314" y="3637"/>
              <a:ext cx="260"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q</a:t>
              </a:r>
              <a:r>
                <a:rPr lang="en-US" altLang="ru-RU" sz="1100">
                  <a:latin typeface="Arial" panose="020B0604020202020204" pitchFamily="34" charset="0"/>
                </a:rPr>
                <a:t>1</a:t>
              </a:r>
              <a:endParaRPr lang="ru-RU" altLang="ru-RU">
                <a:latin typeface="Arial" panose="020B0604020202020204" pitchFamily="34" charset="0"/>
              </a:endParaRPr>
            </a:p>
          </p:txBody>
        </p:sp>
        <p:sp>
          <p:nvSpPr>
            <p:cNvPr id="17441" name="Rectangle 20"/>
            <p:cNvSpPr>
              <a:spLocks noChangeArrowheads="1"/>
            </p:cNvSpPr>
            <p:nvPr/>
          </p:nvSpPr>
          <p:spPr bwMode="auto">
            <a:xfrm>
              <a:off x="1561" y="3635"/>
              <a:ext cx="260"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q</a:t>
              </a:r>
              <a:r>
                <a:rPr lang="en-US" altLang="ru-RU" sz="1100">
                  <a:latin typeface="Arial" panose="020B0604020202020204" pitchFamily="34" charset="0"/>
                </a:rPr>
                <a:t>2</a:t>
              </a:r>
              <a:endParaRPr lang="ru-RU" altLang="ru-RU">
                <a:latin typeface="Arial" panose="020B0604020202020204" pitchFamily="34" charset="0"/>
              </a:endParaRPr>
            </a:p>
          </p:txBody>
        </p:sp>
        <p:sp>
          <p:nvSpPr>
            <p:cNvPr id="17442" name="Rectangle 20"/>
            <p:cNvSpPr>
              <a:spLocks noChangeArrowheads="1"/>
            </p:cNvSpPr>
            <p:nvPr/>
          </p:nvSpPr>
          <p:spPr bwMode="auto">
            <a:xfrm>
              <a:off x="5350" y="1629"/>
              <a:ext cx="317"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S</a:t>
              </a:r>
              <a:r>
                <a:rPr lang="en-US" altLang="ru-RU" sz="1100">
                  <a:latin typeface="Arial" panose="020B0604020202020204" pitchFamily="34" charset="0"/>
                </a:rPr>
                <a:t>L</a:t>
              </a:r>
              <a:endParaRPr lang="ru-RU" altLang="ru-RU">
                <a:latin typeface="Arial" panose="020B0604020202020204" pitchFamily="34" charset="0"/>
              </a:endParaRPr>
            </a:p>
          </p:txBody>
        </p:sp>
        <p:sp>
          <p:nvSpPr>
            <p:cNvPr id="17443" name="Rectangle 19"/>
            <p:cNvSpPr>
              <a:spLocks noChangeArrowheads="1"/>
            </p:cNvSpPr>
            <p:nvPr/>
          </p:nvSpPr>
          <p:spPr bwMode="auto">
            <a:xfrm>
              <a:off x="2986" y="1608"/>
              <a:ext cx="214" cy="2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P</a:t>
              </a:r>
              <a:r>
                <a:rPr lang="en-US" altLang="ru-RU" sz="1100">
                  <a:latin typeface="Arial" panose="020B0604020202020204" pitchFamily="34" charset="0"/>
                </a:rPr>
                <a:t>1</a:t>
              </a:r>
              <a:endParaRPr lang="ru-RU" altLang="ru-RU">
                <a:latin typeface="Arial" panose="020B0604020202020204" pitchFamily="34" charset="0"/>
              </a:endParaRPr>
            </a:p>
          </p:txBody>
        </p:sp>
        <p:sp>
          <p:nvSpPr>
            <p:cNvPr id="17444" name="Rectangle 20"/>
            <p:cNvSpPr>
              <a:spLocks noChangeArrowheads="1"/>
            </p:cNvSpPr>
            <p:nvPr/>
          </p:nvSpPr>
          <p:spPr bwMode="auto">
            <a:xfrm>
              <a:off x="2999" y="2030"/>
              <a:ext cx="317"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P</a:t>
              </a:r>
              <a:r>
                <a:rPr lang="en-US" altLang="ru-RU" sz="1100">
                  <a:latin typeface="Arial" panose="020B0604020202020204" pitchFamily="34" charset="0"/>
                </a:rPr>
                <a:t>2</a:t>
              </a:r>
              <a:endParaRPr lang="ru-RU" altLang="ru-RU">
                <a:latin typeface="Arial" panose="020B0604020202020204" pitchFamily="34" charset="0"/>
              </a:endParaRPr>
            </a:p>
          </p:txBody>
        </p:sp>
        <p:sp>
          <p:nvSpPr>
            <p:cNvPr id="17445" name="Rectangle 19"/>
            <p:cNvSpPr>
              <a:spLocks noChangeArrowheads="1"/>
            </p:cNvSpPr>
            <p:nvPr/>
          </p:nvSpPr>
          <p:spPr bwMode="auto">
            <a:xfrm>
              <a:off x="127" y="1612"/>
              <a:ext cx="214" cy="2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P</a:t>
              </a:r>
              <a:r>
                <a:rPr lang="en-US" altLang="ru-RU" sz="1100">
                  <a:latin typeface="Arial" panose="020B0604020202020204" pitchFamily="34" charset="0"/>
                </a:rPr>
                <a:t>3</a:t>
              </a:r>
              <a:endParaRPr lang="ru-RU" altLang="ru-RU">
                <a:latin typeface="Arial" panose="020B0604020202020204" pitchFamily="34" charset="0"/>
              </a:endParaRPr>
            </a:p>
          </p:txBody>
        </p:sp>
        <p:sp>
          <p:nvSpPr>
            <p:cNvPr id="17446" name="Rectangle 20"/>
            <p:cNvSpPr>
              <a:spLocks noChangeArrowheads="1"/>
            </p:cNvSpPr>
            <p:nvPr/>
          </p:nvSpPr>
          <p:spPr bwMode="auto">
            <a:xfrm>
              <a:off x="140" y="2034"/>
              <a:ext cx="317"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P</a:t>
              </a:r>
              <a:r>
                <a:rPr lang="en-US" altLang="ru-RU" sz="1100">
                  <a:latin typeface="Arial" panose="020B0604020202020204" pitchFamily="34" charset="0"/>
                </a:rPr>
                <a:t>2</a:t>
              </a:r>
              <a:endParaRPr lang="ru-RU" altLang="ru-RU">
                <a:latin typeface="Arial" panose="020B0604020202020204" pitchFamily="34" charset="0"/>
              </a:endParaRPr>
            </a:p>
          </p:txBody>
        </p:sp>
        <p:sp>
          <p:nvSpPr>
            <p:cNvPr id="17447" name="Rectangle 20"/>
            <p:cNvSpPr>
              <a:spLocks noChangeArrowheads="1"/>
            </p:cNvSpPr>
            <p:nvPr/>
          </p:nvSpPr>
          <p:spPr bwMode="auto">
            <a:xfrm>
              <a:off x="4737" y="2010"/>
              <a:ext cx="317"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B</a:t>
              </a:r>
              <a:endParaRPr lang="ru-RU" altLang="ru-RU">
                <a:latin typeface="Arial" panose="020B0604020202020204" pitchFamily="34" charset="0"/>
              </a:endParaRPr>
            </a:p>
          </p:txBody>
        </p:sp>
        <p:sp>
          <p:nvSpPr>
            <p:cNvPr id="17448" name="Rectangle 20"/>
            <p:cNvSpPr>
              <a:spLocks noChangeArrowheads="1"/>
            </p:cNvSpPr>
            <p:nvPr/>
          </p:nvSpPr>
          <p:spPr bwMode="auto">
            <a:xfrm>
              <a:off x="3984" y="2491"/>
              <a:ext cx="317"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A</a:t>
              </a:r>
              <a:endParaRPr lang="ru-RU" altLang="ru-RU">
                <a:latin typeface="Arial" panose="020B0604020202020204" pitchFamily="34" charset="0"/>
              </a:endParaRPr>
            </a:p>
          </p:txBody>
        </p:sp>
        <p:sp>
          <p:nvSpPr>
            <p:cNvPr id="54" name="Rectangle 19"/>
            <p:cNvSpPr>
              <a:spLocks noChangeArrowheads="1"/>
            </p:cNvSpPr>
            <p:nvPr/>
          </p:nvSpPr>
          <p:spPr bwMode="auto">
            <a:xfrm>
              <a:off x="1660" y="1214"/>
              <a:ext cx="354" cy="2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defRPr/>
              </a:pPr>
              <a:r>
                <a:rPr lang="en-US" altLang="ru-RU" sz="1400" dirty="0" smtClean="0">
                  <a:latin typeface="Arial" panose="020B0604020202020204" pitchFamily="34" charset="0"/>
                </a:rPr>
                <a:t>SMC</a:t>
              </a:r>
              <a:r>
                <a:rPr lang="en-US" altLang="ru-RU" sz="1050" dirty="0" smtClean="0">
                  <a:latin typeface="Arial" panose="020B0604020202020204" pitchFamily="34" charset="0"/>
                </a:rPr>
                <a:t>1</a:t>
              </a:r>
              <a:endParaRPr lang="ru-RU" altLang="ru-RU" sz="1400" dirty="0" smtClean="0">
                <a:latin typeface="Arial" panose="020B0604020202020204" pitchFamily="34" charset="0"/>
              </a:endParaRPr>
            </a:p>
          </p:txBody>
        </p:sp>
        <p:sp>
          <p:nvSpPr>
            <p:cNvPr id="17450" name="Rectangle 20"/>
            <p:cNvSpPr>
              <a:spLocks noChangeArrowheads="1"/>
            </p:cNvSpPr>
            <p:nvPr/>
          </p:nvSpPr>
          <p:spPr bwMode="auto">
            <a:xfrm>
              <a:off x="2453" y="1867"/>
              <a:ext cx="317"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sz="1400">
                  <a:latin typeface="Arial" panose="020B0604020202020204" pitchFamily="34" charset="0"/>
                </a:rPr>
                <a:t>LAC</a:t>
              </a:r>
              <a:r>
                <a:rPr lang="en-US" altLang="ru-RU" sz="1100">
                  <a:latin typeface="Arial" panose="020B0604020202020204" pitchFamily="34" charset="0"/>
                </a:rPr>
                <a:t>1</a:t>
              </a:r>
              <a:endParaRPr lang="ru-RU" altLang="ru-RU" sz="1400">
                <a:latin typeface="Arial" panose="020B0604020202020204" pitchFamily="34" charset="0"/>
              </a:endParaRPr>
            </a:p>
          </p:txBody>
        </p:sp>
        <p:sp>
          <p:nvSpPr>
            <p:cNvPr id="17451" name="Rectangle 20"/>
            <p:cNvSpPr>
              <a:spLocks noChangeArrowheads="1"/>
            </p:cNvSpPr>
            <p:nvPr/>
          </p:nvSpPr>
          <p:spPr bwMode="auto">
            <a:xfrm>
              <a:off x="150" y="2444"/>
              <a:ext cx="317"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P</a:t>
              </a:r>
              <a:r>
                <a:rPr lang="en-US" altLang="ru-RU" sz="1100">
                  <a:latin typeface="Arial" panose="020B0604020202020204" pitchFamily="34" charset="0"/>
                </a:rPr>
                <a:t>1</a:t>
              </a:r>
              <a:endParaRPr lang="ru-RU" altLang="ru-RU">
                <a:latin typeface="Arial" panose="020B0604020202020204" pitchFamily="34" charset="0"/>
              </a:endParaRPr>
            </a:p>
          </p:txBody>
        </p:sp>
        <p:sp>
          <p:nvSpPr>
            <p:cNvPr id="17452" name="Rectangle 20"/>
            <p:cNvSpPr>
              <a:spLocks noChangeArrowheads="1"/>
            </p:cNvSpPr>
            <p:nvPr/>
          </p:nvSpPr>
          <p:spPr bwMode="auto">
            <a:xfrm>
              <a:off x="4893" y="1287"/>
              <a:ext cx="317"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S</a:t>
              </a:r>
              <a:r>
                <a:rPr lang="en-US" altLang="ru-RU" sz="1100">
                  <a:latin typeface="Arial" panose="020B0604020202020204" pitchFamily="34" charset="0"/>
                </a:rPr>
                <a:t>2</a:t>
              </a:r>
              <a:endParaRPr lang="ru-RU" altLang="ru-RU">
                <a:latin typeface="Arial" panose="020B0604020202020204" pitchFamily="34" charset="0"/>
              </a:endParaRPr>
            </a:p>
          </p:txBody>
        </p:sp>
        <p:sp>
          <p:nvSpPr>
            <p:cNvPr id="17453" name="Rectangle 20"/>
            <p:cNvSpPr>
              <a:spLocks noChangeArrowheads="1"/>
            </p:cNvSpPr>
            <p:nvPr/>
          </p:nvSpPr>
          <p:spPr bwMode="auto">
            <a:xfrm>
              <a:off x="4217" y="3631"/>
              <a:ext cx="260"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Q</a:t>
              </a:r>
              <a:r>
                <a:rPr lang="en-US" altLang="ru-RU" sz="1100">
                  <a:latin typeface="Arial" panose="020B0604020202020204" pitchFamily="34" charset="0"/>
                </a:rPr>
                <a:t>2</a:t>
              </a:r>
              <a:endParaRPr lang="ru-RU" altLang="ru-RU">
                <a:latin typeface="Arial" panose="020B0604020202020204" pitchFamily="34" charset="0"/>
              </a:endParaRPr>
            </a:p>
          </p:txBody>
        </p:sp>
      </p:grpSp>
      <p:cxnSp>
        <p:nvCxnSpPr>
          <p:cNvPr id="5" name="Прямая соединительная линия 4"/>
          <p:cNvCxnSpPr/>
          <p:nvPr/>
        </p:nvCxnSpPr>
        <p:spPr>
          <a:xfrm flipV="1">
            <a:off x="5992813" y="2376488"/>
            <a:ext cx="1244600" cy="265588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3" name="Прямая соединительная линия 42"/>
          <p:cNvCxnSpPr/>
          <p:nvPr/>
        </p:nvCxnSpPr>
        <p:spPr>
          <a:xfrm flipV="1">
            <a:off x="6615113" y="2700338"/>
            <a:ext cx="1320800" cy="250983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5835650" y="3082925"/>
            <a:ext cx="1828800" cy="19939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a:off x="6507163" y="2633663"/>
            <a:ext cx="1828800" cy="1993900"/>
          </a:xfrm>
          <a:prstGeom prst="line">
            <a:avLst/>
          </a:prstGeom>
        </p:spPr>
        <p:style>
          <a:lnRef idx="1">
            <a:schemeClr val="accent1"/>
          </a:lnRef>
          <a:fillRef idx="0">
            <a:schemeClr val="accent1"/>
          </a:fillRef>
          <a:effectRef idx="0">
            <a:schemeClr val="accent1"/>
          </a:effectRef>
          <a:fontRef idx="minor">
            <a:schemeClr val="tx1"/>
          </a:fontRef>
        </p:style>
      </p:cxnSp>
      <p:sp>
        <p:nvSpPr>
          <p:cNvPr id="2" name="Овал 1"/>
          <p:cNvSpPr/>
          <p:nvPr/>
        </p:nvSpPr>
        <p:spPr>
          <a:xfrm>
            <a:off x="2216150" y="3633788"/>
            <a:ext cx="111125" cy="1857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77" name="Овал 76"/>
          <p:cNvSpPr/>
          <p:nvPr/>
        </p:nvSpPr>
        <p:spPr>
          <a:xfrm>
            <a:off x="2120900" y="4322763"/>
            <a:ext cx="112713" cy="1857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81" name="Овал 80"/>
          <p:cNvSpPr/>
          <p:nvPr/>
        </p:nvSpPr>
        <p:spPr>
          <a:xfrm>
            <a:off x="6280150" y="4268788"/>
            <a:ext cx="111125" cy="1841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82" name="Овал 81"/>
          <p:cNvSpPr/>
          <p:nvPr/>
        </p:nvSpPr>
        <p:spPr>
          <a:xfrm>
            <a:off x="7381875" y="3589338"/>
            <a:ext cx="112713" cy="1857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cxnSp>
        <p:nvCxnSpPr>
          <p:cNvPr id="83" name="Прямая соединительная линия 82"/>
          <p:cNvCxnSpPr/>
          <p:nvPr/>
        </p:nvCxnSpPr>
        <p:spPr>
          <a:xfrm flipV="1">
            <a:off x="5764213" y="2974975"/>
            <a:ext cx="2801937" cy="1768475"/>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3678514" y="6725256"/>
            <a:ext cx="4572000" cy="276999"/>
          </a:xfrm>
          <a:prstGeom prst="rect">
            <a:avLst/>
          </a:prstGeom>
        </p:spPr>
        <p:txBody>
          <a:bodyPr>
            <a:spAutoFit/>
          </a:bodyPr>
          <a:lstStyle/>
          <a:p>
            <a:r>
              <a:rPr lang="ru-RU" sz="1200" b="0" i="0" dirty="0" err="1" smtClean="0">
                <a:solidFill>
                  <a:srgbClr val="404040"/>
                </a:solidFill>
                <a:effectLst/>
                <a:latin typeface="Arial" panose="020B0604020202020204" pitchFamily="34" charset="0"/>
              </a:rPr>
              <a:t>Нима</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ўқиганингни</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эмас</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нима</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уққанлигингни</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сўзла</a:t>
            </a:r>
            <a:r>
              <a:rPr lang="ru-RU" sz="1200" b="0" i="0" dirty="0" smtClean="0">
                <a:solidFill>
                  <a:srgbClr val="404040"/>
                </a:solidFill>
                <a:effectLst/>
                <a:latin typeface="Arial" panose="020B0604020202020204" pitchFamily="34" charset="0"/>
              </a:rPr>
              <a:t>.</a:t>
            </a:r>
            <a:endParaRPr lang="ru-RU" sz="1200"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3" presetClass="entr" presetSubtype="16" fill="hold" grpId="0" nodeType="withEffect">
                                  <p:stCondLst>
                                    <p:cond delay="0"/>
                                  </p:stCondLst>
                                  <p:childTnLst>
                                    <p:set>
                                      <p:cBhvr>
                                        <p:cTn id="6" dur="1" fill="hold">
                                          <p:stCondLst>
                                            <p:cond delay="0"/>
                                          </p:stCondLst>
                                        </p:cTn>
                                        <p:tgtEl>
                                          <p:spTgt spid="1107970"/>
                                        </p:tgtEl>
                                        <p:attrNameLst>
                                          <p:attrName>style.visibility</p:attrName>
                                        </p:attrNameLst>
                                      </p:cBhvr>
                                      <p:to>
                                        <p:strVal val="visible"/>
                                      </p:to>
                                    </p:set>
                                    <p:animEffect transition="in" filter="plus(in)">
                                      <p:cBhvr>
                                        <p:cTn id="7" dur="2000"/>
                                        <p:tgtEl>
                                          <p:spTgt spid="11079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7970" grpId="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p:nvSpPr>
          <p:cNvPr id="18434" name="Rectangle 4"/>
          <p:cNvSpPr>
            <a:spLocks noGrp="1" noChangeArrowheads="1"/>
          </p:cNvSpPr>
          <p:nvPr>
            <p:ph type="ctrTitle"/>
          </p:nvPr>
        </p:nvSpPr>
        <p:spPr>
          <a:xfrm>
            <a:off x="581025" y="433388"/>
            <a:ext cx="7772400" cy="874712"/>
          </a:xfrm>
        </p:spPr>
        <p:txBody>
          <a:bodyPr/>
          <a:lstStyle/>
          <a:p>
            <a:pPr eaLnBrk="1" hangingPunct="1"/>
            <a:r>
              <a:rPr lang="uz-Cyrl-UZ" altLang="ru-RU" smtClean="0">
                <a:latin typeface="Times New Roman" panose="02020603050405020304" pitchFamily="18" charset="0"/>
                <a:cs typeface="Times New Roman" panose="02020603050405020304" pitchFamily="18" charset="0"/>
              </a:rPr>
              <a:t>Уйга вазифа</a:t>
            </a:r>
            <a:endParaRPr lang="ru-RU" altLang="ru-RU" smtClean="0">
              <a:latin typeface="Times New Roman" panose="02020603050405020304" pitchFamily="18" charset="0"/>
              <a:cs typeface="Times New Roman" panose="02020603050405020304" pitchFamily="18" charset="0"/>
            </a:endParaRPr>
          </a:p>
        </p:txBody>
      </p:sp>
      <p:sp>
        <p:nvSpPr>
          <p:cNvPr id="1119642" name="Rectangle 410"/>
          <p:cNvSpPr>
            <a:spLocks noGrp="1" noChangeArrowheads="1"/>
          </p:cNvSpPr>
          <p:nvPr>
            <p:ph type="subTitle" idx="1"/>
          </p:nvPr>
        </p:nvSpPr>
        <p:spPr>
          <a:xfrm>
            <a:off x="581025" y="1584325"/>
            <a:ext cx="8054975" cy="5124450"/>
          </a:xfrm>
        </p:spPr>
        <p:txBody>
          <a:bodyPr rtlCol="0">
            <a:normAutofit/>
          </a:bodyPr>
          <a:lstStyle/>
          <a:p>
            <a:pPr eaLnBrk="1" fontAlgn="auto" hangingPunct="1">
              <a:lnSpc>
                <a:spcPct val="80000"/>
              </a:lnSpc>
              <a:spcAft>
                <a:spcPts val="0"/>
              </a:spcAft>
              <a:defRPr/>
            </a:pPr>
            <a:r>
              <a:rPr lang="en-US" sz="2400" b="1" dirty="0" err="1" smtClean="0">
                <a:solidFill>
                  <a:srgbClr val="7030A0"/>
                </a:solidFill>
                <a:latin typeface="Times New Roman" pitchFamily="18" charset="0"/>
                <a:cs typeface="Times New Roman" pitchFamily="18" charset="0"/>
              </a:rPr>
              <a:t>Рақобатлашган</a:t>
            </a:r>
            <a:r>
              <a:rPr lang="en-US" sz="2400" b="1" dirty="0" smtClean="0">
                <a:solidFill>
                  <a:srgbClr val="7030A0"/>
                </a:solidFill>
                <a:latin typeface="Times New Roman" pitchFamily="18" charset="0"/>
                <a:cs typeface="Times New Roman" pitchFamily="18" charset="0"/>
              </a:rPr>
              <a:t> </a:t>
            </a:r>
            <a:r>
              <a:rPr lang="en-US" sz="2400" b="1" dirty="0" err="1" smtClean="0">
                <a:solidFill>
                  <a:srgbClr val="7030A0"/>
                </a:solidFill>
                <a:latin typeface="Times New Roman" pitchFamily="18" charset="0"/>
                <a:cs typeface="Times New Roman" pitchFamily="18" charset="0"/>
              </a:rPr>
              <a:t>бозорда</a:t>
            </a:r>
            <a:r>
              <a:rPr lang="en-US" sz="2400" b="1" dirty="0" smtClean="0">
                <a:solidFill>
                  <a:srgbClr val="7030A0"/>
                </a:solidFill>
                <a:latin typeface="Times New Roman" pitchFamily="18" charset="0"/>
                <a:cs typeface="Times New Roman" pitchFamily="18" charset="0"/>
              </a:rPr>
              <a:t> </a:t>
            </a:r>
            <a:r>
              <a:rPr lang="uz-Cyrl-UZ" sz="2400" b="1" dirty="0" smtClean="0">
                <a:solidFill>
                  <a:srgbClr val="7030A0"/>
                </a:solidFill>
                <a:latin typeface="Times New Roman" pitchFamily="18" charset="0"/>
                <a:cs typeface="Times New Roman" pitchFamily="18" charset="0"/>
              </a:rPr>
              <a:t>ҳ</a:t>
            </a:r>
            <a:r>
              <a:rPr lang="en-US" sz="2400" b="1" dirty="0" err="1" smtClean="0">
                <a:solidFill>
                  <a:srgbClr val="7030A0"/>
                </a:solidFill>
                <a:latin typeface="Times New Roman" pitchFamily="18" charset="0"/>
                <a:cs typeface="Times New Roman" pitchFamily="18" charset="0"/>
              </a:rPr>
              <a:t>аракат</a:t>
            </a:r>
            <a:r>
              <a:rPr lang="en-US" sz="2400" b="1" dirty="0" smtClean="0">
                <a:solidFill>
                  <a:srgbClr val="7030A0"/>
                </a:solidFill>
                <a:latin typeface="Times New Roman" pitchFamily="18" charset="0"/>
                <a:cs typeface="Times New Roman" pitchFamily="18" charset="0"/>
              </a:rPr>
              <a:t> </a:t>
            </a:r>
            <a:r>
              <a:rPr lang="en-US" sz="2400" b="1" dirty="0" err="1" smtClean="0">
                <a:solidFill>
                  <a:srgbClr val="7030A0"/>
                </a:solidFill>
                <a:latin typeface="Times New Roman" pitchFamily="18" charset="0"/>
                <a:cs typeface="Times New Roman" pitchFamily="18" charset="0"/>
              </a:rPr>
              <a:t>қилаётган</a:t>
            </a:r>
            <a:r>
              <a:rPr lang="en-US" sz="2400" b="1" dirty="0" smtClean="0">
                <a:solidFill>
                  <a:srgbClr val="7030A0"/>
                </a:solidFill>
                <a:latin typeface="Times New Roman" pitchFamily="18" charset="0"/>
                <a:cs typeface="Times New Roman" pitchFamily="18" charset="0"/>
              </a:rPr>
              <a:t> </a:t>
            </a:r>
            <a:r>
              <a:rPr lang="en-US" sz="2400" b="1" dirty="0" err="1" smtClean="0">
                <a:solidFill>
                  <a:srgbClr val="7030A0"/>
                </a:solidFill>
                <a:latin typeface="Times New Roman" pitchFamily="18" charset="0"/>
                <a:cs typeface="Times New Roman" pitchFamily="18" charset="0"/>
              </a:rPr>
              <a:t>типик</a:t>
            </a:r>
            <a:r>
              <a:rPr lang="en-US" sz="2400" b="1" dirty="0" smtClean="0">
                <a:solidFill>
                  <a:srgbClr val="7030A0"/>
                </a:solidFill>
                <a:latin typeface="Times New Roman" pitchFamily="18" charset="0"/>
                <a:cs typeface="Times New Roman" pitchFamily="18" charset="0"/>
              </a:rPr>
              <a:t> </a:t>
            </a:r>
            <a:r>
              <a:rPr lang="en-US" sz="2400" b="1" dirty="0" err="1" smtClean="0">
                <a:solidFill>
                  <a:srgbClr val="7030A0"/>
                </a:solidFill>
                <a:latin typeface="Times New Roman" pitchFamily="18" charset="0"/>
                <a:cs typeface="Times New Roman" pitchFamily="18" charset="0"/>
              </a:rPr>
              <a:t>фирманинг</a:t>
            </a:r>
            <a:r>
              <a:rPr lang="en-US" sz="2400" b="1" dirty="0" smtClean="0">
                <a:solidFill>
                  <a:srgbClr val="7030A0"/>
                </a:solidFill>
                <a:latin typeface="Times New Roman" pitchFamily="18" charset="0"/>
                <a:cs typeface="Times New Roman" pitchFamily="18" charset="0"/>
              </a:rPr>
              <a:t> </a:t>
            </a:r>
            <a:r>
              <a:rPr lang="en-US" sz="2400" b="1" dirty="0" err="1" smtClean="0">
                <a:solidFill>
                  <a:srgbClr val="7030A0"/>
                </a:solidFill>
                <a:latin typeface="Times New Roman" pitchFamily="18" charset="0"/>
                <a:cs typeface="Times New Roman" pitchFamily="18" charset="0"/>
              </a:rPr>
              <a:t>харажат</a:t>
            </a:r>
            <a:r>
              <a:rPr lang="en-US" sz="2400" b="1" dirty="0" smtClean="0">
                <a:solidFill>
                  <a:srgbClr val="7030A0"/>
                </a:solidFill>
                <a:latin typeface="Times New Roman" pitchFamily="18" charset="0"/>
                <a:cs typeface="Times New Roman" pitchFamily="18" charset="0"/>
              </a:rPr>
              <a:t> </a:t>
            </a:r>
            <a:r>
              <a:rPr lang="en-US" sz="2400" b="1" dirty="0" err="1" smtClean="0">
                <a:solidFill>
                  <a:srgbClr val="7030A0"/>
                </a:solidFill>
                <a:latin typeface="Times New Roman" pitchFamily="18" charset="0"/>
                <a:cs typeface="Times New Roman" pitchFamily="18" charset="0"/>
              </a:rPr>
              <a:t>функцияси</a:t>
            </a:r>
            <a:r>
              <a:rPr lang="en-US" sz="2400" b="1" dirty="0" smtClean="0">
                <a:solidFill>
                  <a:srgbClr val="7030A0"/>
                </a:solidFill>
                <a:latin typeface="Times New Roman" pitchFamily="18" charset="0"/>
                <a:cs typeface="Times New Roman" pitchFamily="18" charset="0"/>
              </a:rPr>
              <a:t> </a:t>
            </a:r>
            <a:r>
              <a:rPr lang="en-US" sz="2400" b="1" dirty="0" err="1" smtClean="0">
                <a:solidFill>
                  <a:srgbClr val="7030A0"/>
                </a:solidFill>
                <a:latin typeface="Times New Roman" pitchFamily="18" charset="0"/>
                <a:cs typeface="Times New Roman" pitchFamily="18" charset="0"/>
              </a:rPr>
              <a:t>берилган</a:t>
            </a:r>
            <a:r>
              <a:rPr lang="en-US" sz="2400" b="1" dirty="0" smtClean="0">
                <a:solidFill>
                  <a:srgbClr val="7030A0"/>
                </a:solidFill>
                <a:latin typeface="Times New Roman" pitchFamily="18" charset="0"/>
                <a:cs typeface="Times New Roman" pitchFamily="18" charset="0"/>
              </a:rPr>
              <a:t>:</a:t>
            </a:r>
          </a:p>
          <a:p>
            <a:pPr marL="457200" indent="-457200" eaLnBrk="1" fontAlgn="auto" hangingPunct="1">
              <a:lnSpc>
                <a:spcPct val="80000"/>
              </a:lnSpc>
              <a:spcAft>
                <a:spcPts val="0"/>
              </a:spcAft>
              <a:defRPr/>
            </a:pPr>
            <a:r>
              <a:rPr lang="en-US" sz="2400" dirty="0" smtClean="0">
                <a:solidFill>
                  <a:srgbClr val="7030A0"/>
                </a:solidFill>
                <a:latin typeface="Times New Roman" pitchFamily="18" charset="0"/>
                <a:cs typeface="Times New Roman" pitchFamily="18" charset="0"/>
              </a:rPr>
              <a:t> </a:t>
            </a:r>
            <a:endParaRPr lang="ru-RU" sz="2400" dirty="0" smtClean="0">
              <a:solidFill>
                <a:srgbClr val="7030A0"/>
              </a:solidFill>
              <a:latin typeface="Times New Roman" pitchFamily="18" charset="0"/>
              <a:cs typeface="Times New Roman" pitchFamily="18" charset="0"/>
            </a:endParaRPr>
          </a:p>
          <a:p>
            <a:pPr marL="457200" indent="-457200" eaLnBrk="1" fontAlgn="auto" hangingPunct="1">
              <a:lnSpc>
                <a:spcPct val="80000"/>
              </a:lnSpc>
              <a:spcAft>
                <a:spcPts val="0"/>
              </a:spcAft>
              <a:defRPr/>
            </a:pPr>
            <a:r>
              <a:rPr lang="en-US" sz="3200" b="1" dirty="0" smtClean="0">
                <a:solidFill>
                  <a:srgbClr val="7030A0"/>
                </a:solidFill>
                <a:latin typeface="Times New Roman" panose="02020603050405020304" pitchFamily="18" charset="0"/>
                <a:cs typeface="Times New Roman" panose="02020603050405020304" pitchFamily="18" charset="0"/>
              </a:rPr>
              <a:t>ТС=6Q</a:t>
            </a:r>
            <a:r>
              <a:rPr lang="en-US" sz="3200" b="1" baseline="30000" dirty="0" smtClean="0">
                <a:solidFill>
                  <a:srgbClr val="7030A0"/>
                </a:solidFill>
                <a:latin typeface="Times New Roman" panose="02020603050405020304" pitchFamily="18" charset="0"/>
                <a:cs typeface="Times New Roman" panose="02020603050405020304" pitchFamily="18" charset="0"/>
              </a:rPr>
              <a:t>2</a:t>
            </a:r>
            <a:r>
              <a:rPr lang="en-US" sz="3200" b="1" dirty="0" smtClean="0">
                <a:solidFill>
                  <a:srgbClr val="7030A0"/>
                </a:solidFill>
                <a:latin typeface="Times New Roman" panose="02020603050405020304" pitchFamily="18" charset="0"/>
                <a:cs typeface="Times New Roman" panose="02020603050405020304" pitchFamily="18" charset="0"/>
              </a:rPr>
              <a:t>+4Q</a:t>
            </a:r>
            <a:endParaRPr lang="ru-RU" sz="3200" b="1" dirty="0" smtClean="0">
              <a:solidFill>
                <a:srgbClr val="7030A0"/>
              </a:solidFill>
              <a:latin typeface="Times New Roman" panose="02020603050405020304" pitchFamily="18" charset="0"/>
              <a:cs typeface="Times New Roman" panose="02020603050405020304" pitchFamily="18" charset="0"/>
            </a:endParaRPr>
          </a:p>
          <a:p>
            <a:pPr marL="457200" indent="-457200" eaLnBrk="1" fontAlgn="auto" hangingPunct="1">
              <a:lnSpc>
                <a:spcPct val="80000"/>
              </a:lnSpc>
              <a:spcAft>
                <a:spcPts val="0"/>
              </a:spcAft>
              <a:defRPr/>
            </a:pPr>
            <a:endParaRPr lang="en-US" sz="2400" b="1" dirty="0" smtClean="0">
              <a:solidFill>
                <a:schemeClr val="hlink"/>
              </a:solidFill>
              <a:latin typeface="Times New Roman" panose="02020603050405020304" pitchFamily="18" charset="0"/>
              <a:cs typeface="Times New Roman" panose="02020603050405020304" pitchFamily="18" charset="0"/>
            </a:endParaRPr>
          </a:p>
          <a:p>
            <a:pPr algn="just" eaLnBrk="1" fontAlgn="auto" hangingPunct="1">
              <a:lnSpc>
                <a:spcPct val="80000"/>
              </a:lnSpc>
              <a:spcAft>
                <a:spcPts val="0"/>
              </a:spcAft>
              <a:defRPr/>
            </a:pPr>
            <a:r>
              <a:rPr lang="uz-Cyrl-UZ" sz="2400" dirty="0" smtClean="0">
                <a:latin typeface="Times New Roman" pitchFamily="18" charset="0"/>
                <a:cs typeface="Times New Roman" pitchFamily="18" charset="0"/>
              </a:rPr>
              <a:t>Маҳсулотнинг нархи </a:t>
            </a:r>
            <a:r>
              <a:rPr lang="uz-Cyrl-UZ" sz="2400" b="1" dirty="0" smtClean="0">
                <a:solidFill>
                  <a:srgbClr val="7030A0"/>
                </a:solidFill>
                <a:latin typeface="Times New Roman" pitchFamily="18" charset="0"/>
                <a:cs typeface="Times New Roman" pitchFamily="18" charset="0"/>
              </a:rPr>
              <a:t>Р</a:t>
            </a:r>
            <a:r>
              <a:rPr lang="en-US" sz="2400" b="1" dirty="0" smtClean="0">
                <a:solidFill>
                  <a:srgbClr val="7030A0"/>
                </a:solidFill>
                <a:latin typeface="Times New Roman" pitchFamily="18" charset="0"/>
                <a:cs typeface="Times New Roman" pitchFamily="18" charset="0"/>
              </a:rPr>
              <a:t>=</a:t>
            </a:r>
            <a:r>
              <a:rPr lang="uz-Cyrl-UZ" sz="2400" b="1" dirty="0" smtClean="0">
                <a:solidFill>
                  <a:srgbClr val="7030A0"/>
                </a:solidFill>
                <a:latin typeface="Times New Roman" pitchFamily="18" charset="0"/>
                <a:cs typeface="Times New Roman" pitchFamily="18" charset="0"/>
              </a:rPr>
              <a:t>16</a:t>
            </a:r>
            <a:r>
              <a:rPr lang="uz-Cyrl-UZ" sz="2400" dirty="0" smtClean="0">
                <a:solidFill>
                  <a:srgbClr val="7030A0"/>
                </a:solidFill>
                <a:latin typeface="Times New Roman" pitchFamily="18" charset="0"/>
                <a:cs typeface="Times New Roman" pitchFamily="18" charset="0"/>
              </a:rPr>
              <a:t> </a:t>
            </a:r>
            <a:r>
              <a:rPr lang="uz-Cyrl-UZ" sz="2400" dirty="0" smtClean="0">
                <a:latin typeface="Times New Roman" pitchFamily="18" charset="0"/>
                <a:cs typeface="Times New Roman" pitchFamily="18" charset="0"/>
              </a:rPr>
              <a:t>доллар бўлса:</a:t>
            </a:r>
          </a:p>
          <a:p>
            <a:pPr marL="457200" indent="-457200" algn="just" eaLnBrk="1" fontAlgn="auto" hangingPunct="1">
              <a:lnSpc>
                <a:spcPct val="80000"/>
              </a:lnSpc>
              <a:spcAft>
                <a:spcPts val="0"/>
              </a:spcAft>
              <a:buFont typeface="Wingdings" pitchFamily="2" charset="2"/>
              <a:buAutoNum type="arabicPeriod"/>
              <a:defRPr/>
            </a:pPr>
            <a:r>
              <a:rPr lang="uz-Cyrl-UZ" sz="2400" dirty="0" smtClean="0">
                <a:latin typeface="Times New Roman" pitchFamily="18" charset="0"/>
                <a:cs typeface="Times New Roman" pitchFamily="18" charset="0"/>
              </a:rPr>
              <a:t>Фирма иқтисодий фойда оладими ёки зарар кўриб ишлайдими?</a:t>
            </a:r>
          </a:p>
          <a:p>
            <a:pPr marL="457200" indent="-457200" algn="just" eaLnBrk="1" fontAlgn="auto" hangingPunct="1">
              <a:lnSpc>
                <a:spcPct val="80000"/>
              </a:lnSpc>
              <a:spcAft>
                <a:spcPts val="0"/>
              </a:spcAft>
              <a:buFont typeface="Wingdings" pitchFamily="2" charset="2"/>
              <a:buAutoNum type="arabicPeriod"/>
              <a:defRPr/>
            </a:pPr>
            <a:r>
              <a:rPr lang="uz-Cyrl-UZ" sz="2400" dirty="0" smtClean="0">
                <a:latin typeface="Times New Roman" pitchFamily="18" charset="0"/>
                <a:cs typeface="Times New Roman" pitchFamily="18" charset="0"/>
              </a:rPr>
              <a:t>Товарнинг бозор нархи қанча бўлганда фирма узоқ муддатли оралиқда нормал фойда олади.</a:t>
            </a:r>
            <a:endParaRPr lang="ru-RU" sz="2400" dirty="0" smtClean="0">
              <a:latin typeface="Times New Roman" pitchFamily="18" charset="0"/>
              <a:cs typeface="Times New Roman" pitchFamily="18" charset="0"/>
            </a:endParaRPr>
          </a:p>
        </p:txBody>
      </p:sp>
      <p:sp>
        <p:nvSpPr>
          <p:cNvPr id="18436" name="Rectangle 16"/>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152673B-3A3E-49B4-AE44-814C31AC2F8D}" type="slidenum">
              <a:rPr lang="ru-RU" altLang="ru-RU" smtClean="0">
                <a:solidFill>
                  <a:schemeClr val="bg2"/>
                </a:solidFill>
                <a:latin typeface="Tahoma" panose="020B0604030504040204" pitchFamily="34" charset="0"/>
              </a:rPr>
              <a:pPr fontAlgn="base">
                <a:spcBef>
                  <a:spcPct val="0"/>
                </a:spcBef>
                <a:spcAft>
                  <a:spcPct val="0"/>
                </a:spcAft>
              </a:pPr>
              <a:t>13</a:t>
            </a:fld>
            <a:endParaRPr lang="ru-RU" altLang="ru-RU" dirty="0" smtClean="0">
              <a:solidFill>
                <a:schemeClr val="bg2"/>
              </a:solidFill>
              <a:latin typeface="Tahoma" panose="020B0604030504040204" pitchFamily="34" charset="0"/>
            </a:endParaRPr>
          </a:p>
        </p:txBody>
      </p:sp>
      <p:sp>
        <p:nvSpPr>
          <p:cNvPr id="2" name="Прямоугольник 1"/>
          <p:cNvSpPr/>
          <p:nvPr/>
        </p:nvSpPr>
        <p:spPr>
          <a:xfrm>
            <a:off x="3007152" y="6432550"/>
            <a:ext cx="5346274" cy="276999"/>
          </a:xfrm>
          <a:prstGeom prst="rect">
            <a:avLst/>
          </a:prstGeom>
        </p:spPr>
        <p:txBody>
          <a:bodyPr wrap="square">
            <a:spAutoFit/>
          </a:bodyPr>
          <a:lstStyle/>
          <a:p>
            <a:r>
              <a:rPr lang="ru-RU" sz="1200" b="0" i="0" dirty="0" err="1" smtClean="0">
                <a:solidFill>
                  <a:srgbClr val="404040"/>
                </a:solidFill>
                <a:effectLst/>
                <a:latin typeface="Arial" panose="020B0604020202020204" pitchFamily="34" charset="0"/>
                <a:cs typeface="Arial" panose="020B0604020202020204" pitchFamily="34" charset="0"/>
              </a:rPr>
              <a:t>Ақлли</a:t>
            </a:r>
            <a:r>
              <a:rPr lang="ru-RU" sz="1200" b="0" i="0" dirty="0" smtClean="0">
                <a:solidFill>
                  <a:srgbClr val="404040"/>
                </a:solidFill>
                <a:effectLst/>
                <a:latin typeface="Arial" panose="020B0604020202020204" pitchFamily="34" charset="0"/>
                <a:cs typeface="Arial" panose="020B0604020202020204" pitchFamily="34" charset="0"/>
              </a:rPr>
              <a:t> </a:t>
            </a:r>
            <a:r>
              <a:rPr lang="ru-RU" sz="1200" b="0" i="0" dirty="0" err="1" smtClean="0">
                <a:solidFill>
                  <a:srgbClr val="404040"/>
                </a:solidFill>
                <a:effectLst/>
                <a:latin typeface="Arial" panose="020B0604020202020204" pitchFamily="34" charset="0"/>
                <a:cs typeface="Arial" panose="020B0604020202020204" pitchFamily="34" charset="0"/>
              </a:rPr>
              <a:t>бўлиш</a:t>
            </a:r>
            <a:r>
              <a:rPr lang="ru-RU" sz="1200" b="0" i="0" dirty="0" smtClean="0">
                <a:solidFill>
                  <a:srgbClr val="404040"/>
                </a:solidFill>
                <a:effectLst/>
                <a:latin typeface="Arial" panose="020B0604020202020204" pitchFamily="34" charset="0"/>
                <a:cs typeface="Arial" panose="020B0604020202020204" pitchFamily="34" charset="0"/>
              </a:rPr>
              <a:t> </a:t>
            </a:r>
            <a:r>
              <a:rPr lang="ru-RU" sz="1200" b="0" i="0" dirty="0" err="1" smtClean="0">
                <a:solidFill>
                  <a:srgbClr val="404040"/>
                </a:solidFill>
                <a:effectLst/>
                <a:latin typeface="Arial" panose="020B0604020202020204" pitchFamily="34" charset="0"/>
                <a:cs typeface="Arial" panose="020B0604020202020204" pitchFamily="34" charset="0"/>
              </a:rPr>
              <a:t>кифоя</a:t>
            </a:r>
            <a:r>
              <a:rPr lang="ru-RU" sz="1200" b="0" i="0" dirty="0" smtClean="0">
                <a:solidFill>
                  <a:srgbClr val="404040"/>
                </a:solidFill>
                <a:effectLst/>
                <a:latin typeface="Arial" panose="020B0604020202020204" pitchFamily="34" charset="0"/>
                <a:cs typeface="Arial" panose="020B0604020202020204" pitchFamily="34" charset="0"/>
              </a:rPr>
              <a:t> </a:t>
            </a:r>
            <a:r>
              <a:rPr lang="ru-RU" sz="1200" b="0" i="0" dirty="0" err="1" smtClean="0">
                <a:solidFill>
                  <a:srgbClr val="404040"/>
                </a:solidFill>
                <a:effectLst/>
                <a:latin typeface="Arial" panose="020B0604020202020204" pitchFamily="34" charset="0"/>
                <a:cs typeface="Arial" panose="020B0604020202020204" pitchFamily="34" charset="0"/>
              </a:rPr>
              <a:t>эмас</a:t>
            </a:r>
            <a:r>
              <a:rPr lang="ru-RU" sz="1200" b="0" i="0" dirty="0" smtClean="0">
                <a:solidFill>
                  <a:srgbClr val="404040"/>
                </a:solidFill>
                <a:effectLst/>
                <a:latin typeface="Arial" panose="020B0604020202020204" pitchFamily="34" charset="0"/>
                <a:cs typeface="Arial" panose="020B0604020202020204" pitchFamily="34" charset="0"/>
              </a:rPr>
              <a:t>, </a:t>
            </a:r>
            <a:r>
              <a:rPr lang="ru-RU" sz="1200" b="0" i="0" dirty="0" err="1" smtClean="0">
                <a:solidFill>
                  <a:srgbClr val="404040"/>
                </a:solidFill>
                <a:effectLst/>
                <a:latin typeface="Arial" panose="020B0604020202020204" pitchFamily="34" charset="0"/>
                <a:cs typeface="Arial" panose="020B0604020202020204" pitchFamily="34" charset="0"/>
              </a:rPr>
              <a:t>муҳими</a:t>
            </a:r>
            <a:r>
              <a:rPr lang="ru-RU" sz="1200" b="0" i="0" dirty="0" smtClean="0">
                <a:solidFill>
                  <a:srgbClr val="404040"/>
                </a:solidFill>
                <a:effectLst/>
                <a:latin typeface="Arial" panose="020B0604020202020204" pitchFamily="34" charset="0"/>
                <a:cs typeface="Arial" panose="020B0604020202020204" pitchFamily="34" charset="0"/>
              </a:rPr>
              <a:t> </a:t>
            </a:r>
            <a:r>
              <a:rPr lang="ru-RU" sz="1200" b="0" i="0" dirty="0" err="1" smtClean="0">
                <a:solidFill>
                  <a:srgbClr val="404040"/>
                </a:solidFill>
                <a:effectLst/>
                <a:latin typeface="Arial" panose="020B0604020202020204" pitchFamily="34" charset="0"/>
                <a:cs typeface="Arial" panose="020B0604020202020204" pitchFamily="34" charset="0"/>
              </a:rPr>
              <a:t>уни</a:t>
            </a:r>
            <a:r>
              <a:rPr lang="ru-RU" sz="1200" b="0" i="0" dirty="0" smtClean="0">
                <a:solidFill>
                  <a:srgbClr val="404040"/>
                </a:solidFill>
                <a:effectLst/>
                <a:latin typeface="Arial" panose="020B0604020202020204" pitchFamily="34" charset="0"/>
                <a:cs typeface="Arial" panose="020B0604020202020204" pitchFamily="34" charset="0"/>
              </a:rPr>
              <a:t> </a:t>
            </a:r>
            <a:r>
              <a:rPr lang="ru-RU" sz="1200" b="0" i="0" dirty="0" err="1" smtClean="0">
                <a:solidFill>
                  <a:srgbClr val="404040"/>
                </a:solidFill>
                <a:effectLst/>
                <a:latin typeface="Arial" panose="020B0604020202020204" pitchFamily="34" charset="0"/>
                <a:cs typeface="Arial" panose="020B0604020202020204" pitchFamily="34" charset="0"/>
              </a:rPr>
              <a:t>ишлата</a:t>
            </a:r>
            <a:r>
              <a:rPr lang="ru-RU" sz="1200" b="0" i="0" dirty="0" smtClean="0">
                <a:solidFill>
                  <a:srgbClr val="404040"/>
                </a:solidFill>
                <a:effectLst/>
                <a:latin typeface="Arial" panose="020B0604020202020204" pitchFamily="34" charset="0"/>
                <a:cs typeface="Arial" panose="020B0604020202020204" pitchFamily="34" charset="0"/>
              </a:rPr>
              <a:t> </a:t>
            </a:r>
            <a:r>
              <a:rPr lang="ru-RU" sz="1200" b="0" i="0" dirty="0" err="1" smtClean="0">
                <a:solidFill>
                  <a:srgbClr val="404040"/>
                </a:solidFill>
                <a:effectLst/>
                <a:latin typeface="Arial" panose="020B0604020202020204" pitchFamily="34" charset="0"/>
                <a:cs typeface="Arial" panose="020B0604020202020204" pitchFamily="34" charset="0"/>
              </a:rPr>
              <a:t>билишдир</a:t>
            </a:r>
            <a:r>
              <a:rPr lang="ru-RU" sz="1200" b="0" i="0" dirty="0" smtClean="0">
                <a:solidFill>
                  <a:srgbClr val="404040"/>
                </a:solidFill>
                <a:effectLst/>
                <a:latin typeface="Arial" panose="020B0604020202020204" pitchFamily="34" charset="0"/>
                <a:cs typeface="Arial" panose="020B0604020202020204" pitchFamily="34" charset="0"/>
              </a:rPr>
              <a:t>. </a:t>
            </a:r>
            <a:r>
              <a:rPr lang="ru-RU" sz="1200" b="1" i="0" dirty="0" smtClean="0">
                <a:solidFill>
                  <a:srgbClr val="404040"/>
                </a:solidFill>
                <a:effectLst/>
                <a:latin typeface="Arial" panose="020B0604020202020204" pitchFamily="34" charset="0"/>
                <a:cs typeface="Arial" panose="020B0604020202020204" pitchFamily="34" charset="0"/>
              </a:rPr>
              <a:t>Рене Декарт</a:t>
            </a:r>
            <a:endParaRPr lang="ru-RU" sz="1200" dirty="0">
              <a:latin typeface="Arial" panose="020B0604020202020204" pitchFamily="34" charset="0"/>
              <a:cs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Номер слайда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D2F619D-35CB-4E55-81F0-80CD0480CF7C}" type="slidenum">
              <a:rPr lang="ru-RU" altLang="ru-RU" smtClean="0">
                <a:solidFill>
                  <a:srgbClr val="898989"/>
                </a:solidFill>
                <a:latin typeface="Garamond" panose="02020404030301010803" pitchFamily="18" charset="0"/>
              </a:rPr>
              <a:pPr fontAlgn="base">
                <a:spcBef>
                  <a:spcPct val="0"/>
                </a:spcBef>
                <a:spcAft>
                  <a:spcPct val="0"/>
                </a:spcAft>
              </a:pPr>
              <a:t>14</a:t>
            </a:fld>
            <a:endParaRPr lang="ru-RU" altLang="ru-RU" smtClean="0">
              <a:solidFill>
                <a:srgbClr val="898989"/>
              </a:solidFill>
              <a:latin typeface="Garamond" panose="02020404030301010803" pitchFamily="18" charset="0"/>
            </a:endParaRPr>
          </a:p>
        </p:txBody>
      </p:sp>
      <p:sp>
        <p:nvSpPr>
          <p:cNvPr id="19459" name="Прямоугольник 1"/>
          <p:cNvSpPr>
            <a:spLocks noChangeArrowheads="1"/>
          </p:cNvSpPr>
          <p:nvPr/>
        </p:nvSpPr>
        <p:spPr bwMode="auto">
          <a:xfrm>
            <a:off x="1820863" y="2952750"/>
            <a:ext cx="5665787" cy="132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ru-RU" sz="4000" b="1">
                <a:solidFill>
                  <a:srgbClr val="7030A0"/>
                </a:solidFill>
                <a:latin typeface="Times New Roman" panose="02020603050405020304" pitchFamily="18" charset="0"/>
                <a:cs typeface="Times New Roman" panose="02020603050405020304" pitchFamily="18" charset="0"/>
              </a:rPr>
              <a:t>Эътиборларингиз учун </a:t>
            </a:r>
            <a:endParaRPr lang="ru-RU" altLang="ru-RU" sz="4000" b="1">
              <a:solidFill>
                <a:srgbClr val="7030A0"/>
              </a:solidFill>
              <a:latin typeface="Times New Roman" panose="02020603050405020304" pitchFamily="18" charset="0"/>
              <a:cs typeface="Times New Roman" panose="02020603050405020304" pitchFamily="18" charset="0"/>
            </a:endParaRPr>
          </a:p>
          <a:p>
            <a:pPr algn="ctr" eaLnBrk="1" hangingPunct="1"/>
            <a:r>
              <a:rPr lang="en-US" altLang="ru-RU" sz="4000" b="1">
                <a:solidFill>
                  <a:srgbClr val="7030A0"/>
                </a:solidFill>
                <a:latin typeface="Times New Roman" panose="02020603050405020304" pitchFamily="18" charset="0"/>
                <a:cs typeface="Times New Roman" panose="02020603050405020304" pitchFamily="18" charset="0"/>
              </a:rPr>
              <a:t>раҳмат!</a:t>
            </a:r>
            <a:endParaRPr lang="ru-RU" altLang="ru-RU" sz="4000">
              <a:solidFill>
                <a:srgbClr val="7030A0"/>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showMasterPhAnim="0">
  <p:cSld>
    <p:bg>
      <p:bgPr>
        <a:solidFill>
          <a:schemeClr val="bg1"/>
        </a:solidFill>
        <a:effectLst/>
      </p:bgPr>
    </p:bg>
    <p:spTree>
      <p:nvGrpSpPr>
        <p:cNvPr id="1" name=""/>
        <p:cNvGrpSpPr/>
        <p:nvPr/>
      </p:nvGrpSpPr>
      <p:grpSpPr>
        <a:xfrm>
          <a:off x="0" y="0"/>
          <a:ext cx="0" cy="0"/>
          <a:chOff x="0" y="0"/>
          <a:chExt cx="0" cy="0"/>
        </a:xfrm>
      </p:grpSpPr>
      <p:sp>
        <p:nvSpPr>
          <p:cNvPr id="995330" name="Rectangle 2"/>
          <p:cNvSpPr>
            <a:spLocks noChangeArrowheads="1"/>
          </p:cNvSpPr>
          <p:nvPr/>
        </p:nvSpPr>
        <p:spPr bwMode="auto">
          <a:xfrm>
            <a:off x="266700" y="0"/>
            <a:ext cx="8574088" cy="1106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812800" indent="-812800" algn="ctr" eaLnBrk="1" fontAlgn="auto" hangingPunct="1">
              <a:spcBef>
                <a:spcPts val="600"/>
              </a:spcBef>
              <a:spcAft>
                <a:spcPts val="0"/>
              </a:spcAft>
              <a:buClr>
                <a:schemeClr val="tx1"/>
              </a:buClr>
              <a:buSzPct val="80000"/>
              <a:defRPr/>
            </a:pPr>
            <a:endParaRPr lang="ru-RU" sz="2800" b="1">
              <a:solidFill>
                <a:schemeClr val="bg1"/>
              </a:solidFill>
              <a:effectLst>
                <a:outerShdw blurRad="38100" dist="38100" dir="2700000" algn="tl">
                  <a:srgbClr val="000000"/>
                </a:outerShdw>
              </a:effectLst>
              <a:latin typeface="Times New Roman" pitchFamily="18" charset="0"/>
            </a:endParaRPr>
          </a:p>
        </p:txBody>
      </p:sp>
      <p:sp>
        <p:nvSpPr>
          <p:cNvPr id="6147" name="Прямоугольник 2"/>
          <p:cNvSpPr>
            <a:spLocks noChangeArrowheads="1"/>
          </p:cNvSpPr>
          <p:nvPr/>
        </p:nvSpPr>
        <p:spPr bwMode="auto">
          <a:xfrm>
            <a:off x="817563" y="933450"/>
            <a:ext cx="7472362"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1778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lnSpc>
                <a:spcPct val="150000"/>
              </a:lnSpc>
            </a:pPr>
            <a:r>
              <a:rPr lang="ru-RU" altLang="ru-RU" sz="2000" dirty="0" err="1">
                <a:latin typeface="Times New Roman" panose="02020603050405020304" pitchFamily="18" charset="0"/>
              </a:rPr>
              <a:t>Узо</a:t>
            </a:r>
            <a:r>
              <a:rPr lang="uz-Cyrl-UZ" altLang="ru-RU" sz="2000" dirty="0">
                <a:latin typeface="Times New Roman" panose="02020603050405020304" pitchFamily="18" charset="0"/>
              </a:rPr>
              <a:t>қ</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муддатли</a:t>
            </a:r>
            <a:r>
              <a:rPr lang="ru-RU" altLang="ru-RU" sz="2000" dirty="0">
                <a:latin typeface="Times New Roman" panose="02020603050405020304" pitchFamily="18" charset="0"/>
              </a:rPr>
              <a:t> орали</a:t>
            </a:r>
            <a:r>
              <a:rPr lang="uz-Cyrl-UZ" altLang="ru-RU" sz="2000" dirty="0">
                <a:latin typeface="Times New Roman" panose="02020603050405020304" pitchFamily="18" charset="0"/>
              </a:rPr>
              <a:t>қ</a:t>
            </a:r>
            <a:r>
              <a:rPr lang="ru-RU" altLang="ru-RU" sz="2000" dirty="0">
                <a:latin typeface="Times New Roman" panose="02020603050405020304" pitchFamily="18" charset="0"/>
              </a:rPr>
              <a:t>да фирма </a:t>
            </a:r>
            <a:r>
              <a:rPr lang="ru-RU" altLang="ru-RU" sz="2000" dirty="0" err="1">
                <a:latin typeface="Times New Roman" panose="02020603050405020304" pitchFamily="18" charset="0"/>
              </a:rPr>
              <a:t>фойдаланадиган</a:t>
            </a:r>
            <a:r>
              <a:rPr lang="ru-RU" altLang="ru-RU" sz="2000" dirty="0">
                <a:latin typeface="Times New Roman" panose="02020603050405020304" pitchFamily="18" charset="0"/>
              </a:rPr>
              <a:t> </a:t>
            </a:r>
            <a:r>
              <a:rPr lang="ru-RU" altLang="ru-RU" sz="2000" b="1" i="1" u="sng" dirty="0" err="1">
                <a:solidFill>
                  <a:srgbClr val="FF0000"/>
                </a:solidFill>
                <a:latin typeface="Times New Roman" panose="02020603050405020304" pitchFamily="18" charset="0"/>
              </a:rPr>
              <a:t>барча</a:t>
            </a:r>
            <a:r>
              <a:rPr lang="ru-RU" altLang="ru-RU" sz="2000" b="1" i="1" u="sng" dirty="0">
                <a:solidFill>
                  <a:srgbClr val="FF0000"/>
                </a:solidFill>
                <a:latin typeface="Times New Roman" panose="02020603050405020304" pitchFamily="18" charset="0"/>
              </a:rPr>
              <a:t> </a:t>
            </a:r>
            <a:r>
              <a:rPr lang="ru-RU" altLang="ru-RU" sz="2000" b="1" i="1" u="sng" dirty="0" err="1">
                <a:solidFill>
                  <a:srgbClr val="FF0000"/>
                </a:solidFill>
                <a:latin typeface="Times New Roman" panose="02020603050405020304" pitchFamily="18" charset="0"/>
              </a:rPr>
              <a:t>омилларини</a:t>
            </a:r>
            <a:r>
              <a:rPr lang="ru-RU" altLang="ru-RU" sz="2000" b="1" i="1" u="sng" dirty="0">
                <a:solidFill>
                  <a:srgbClr val="FF0000"/>
                </a:solidFill>
                <a:latin typeface="Times New Roman" panose="02020603050405020304" pitchFamily="18" charset="0"/>
              </a:rPr>
              <a:t> </a:t>
            </a:r>
            <a:r>
              <a:rPr lang="ru-RU" altLang="ru-RU" sz="2000" b="1" i="1" u="sng" dirty="0" err="1">
                <a:solidFill>
                  <a:srgbClr val="FF0000"/>
                </a:solidFill>
                <a:latin typeface="Times New Roman" panose="02020603050405020304" pitchFamily="18" charset="0"/>
              </a:rPr>
              <a:t>ўзгартиради</a:t>
            </a:r>
            <a:r>
              <a:rPr lang="ru-RU" altLang="ru-RU" sz="2000" b="1" dirty="0">
                <a:solidFill>
                  <a:srgbClr val="FF0000"/>
                </a:solidFill>
                <a:latin typeface="Times New Roman" panose="02020603050405020304" pitchFamily="18" charset="0"/>
              </a:rPr>
              <a:t>,</a:t>
            </a:r>
            <a:r>
              <a:rPr lang="ru-RU" altLang="ru-RU" sz="2000" dirty="0">
                <a:latin typeface="Times New Roman" panose="02020603050405020304" pitchFamily="18" charset="0"/>
              </a:rPr>
              <a:t> шу </a:t>
            </a:r>
            <a:r>
              <a:rPr lang="ru-RU" altLang="ru-RU" sz="2000" dirty="0" err="1">
                <a:latin typeface="Times New Roman" panose="02020603050405020304" pitchFamily="18" charset="0"/>
              </a:rPr>
              <a:t>жумладан</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ишлаб</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чи</a:t>
            </a:r>
            <a:r>
              <a:rPr lang="uz-Cyrl-UZ" altLang="ru-RU" sz="2000" dirty="0">
                <a:latin typeface="Times New Roman" panose="02020603050405020304" pitchFamily="18" charset="0"/>
              </a:rPr>
              <a:t>қ</a:t>
            </a:r>
            <a:r>
              <a:rPr lang="ru-RU" altLang="ru-RU" sz="2000" dirty="0" err="1">
                <a:latin typeface="Times New Roman" panose="02020603050405020304" pitchFamily="18" charset="0"/>
              </a:rPr>
              <a:t>ариш</a:t>
            </a:r>
            <a:r>
              <a:rPr lang="ru-RU" altLang="ru-RU" sz="2000" dirty="0">
                <a:latin typeface="Times New Roman" panose="02020603050405020304" pitchFamily="18" charset="0"/>
              </a:rPr>
              <a:t> </a:t>
            </a:r>
            <a:r>
              <a:rPr lang="uz-Cyrl-UZ" altLang="ru-RU" sz="2000" dirty="0">
                <a:latin typeface="Times New Roman" panose="02020603050405020304" pitchFamily="18" charset="0"/>
              </a:rPr>
              <a:t>қ</a:t>
            </a:r>
            <a:r>
              <a:rPr lang="ru-RU" altLang="ru-RU" sz="2000" dirty="0" err="1">
                <a:latin typeface="Times New Roman" panose="02020603050405020304" pitchFamily="18" charset="0"/>
              </a:rPr>
              <a:t>увватларини</a:t>
            </a:r>
            <a:r>
              <a:rPr lang="ru-RU" altLang="ru-RU" sz="2000" dirty="0">
                <a:latin typeface="Times New Roman" panose="02020603050405020304" pitchFamily="18" charset="0"/>
              </a:rPr>
              <a:t> </a:t>
            </a:r>
            <a:r>
              <a:rPr lang="uz-Cyrl-UZ" altLang="ru-RU" sz="2000" dirty="0">
                <a:latin typeface="Times New Roman" panose="02020603050405020304" pitchFamily="18" charset="0"/>
              </a:rPr>
              <a:t>ҳ</a:t>
            </a:r>
            <a:r>
              <a:rPr lang="ru-RU" altLang="ru-RU" sz="2000" dirty="0" err="1">
                <a:latin typeface="Times New Roman" panose="02020603050405020304" pitchFamily="18" charset="0"/>
              </a:rPr>
              <a:t>ам</a:t>
            </a:r>
            <a:r>
              <a:rPr lang="ru-RU" altLang="ru-RU" sz="2000" dirty="0">
                <a:latin typeface="Times New Roman" panose="02020603050405020304" pitchFamily="18" charset="0"/>
              </a:rPr>
              <a:t>.</a:t>
            </a:r>
          </a:p>
          <a:p>
            <a:pPr algn="ctr" eaLnBrk="1" hangingPunct="1">
              <a:lnSpc>
                <a:spcPct val="150000"/>
              </a:lnSpc>
            </a:pPr>
            <a:r>
              <a:rPr lang="ru-RU" altLang="ru-RU" sz="2000" dirty="0">
                <a:latin typeface="Times New Roman" panose="02020603050405020304" pitchFamily="18" charset="0"/>
              </a:rPr>
              <a:t> ***</a:t>
            </a:r>
            <a:endParaRPr lang="en-US" altLang="ru-RU" sz="2000" dirty="0">
              <a:latin typeface="Times New Roman" panose="02020603050405020304" pitchFamily="18" charset="0"/>
            </a:endParaRPr>
          </a:p>
          <a:p>
            <a:pPr algn="just" eaLnBrk="1" hangingPunct="1">
              <a:lnSpc>
                <a:spcPct val="150000"/>
              </a:lnSpc>
            </a:pPr>
            <a:r>
              <a:rPr lang="ru-RU" altLang="ru-RU" sz="2000" dirty="0" err="1">
                <a:latin typeface="Times New Roman" panose="02020603050405020304" pitchFamily="18" charset="0"/>
              </a:rPr>
              <a:t>Узо</a:t>
            </a:r>
            <a:r>
              <a:rPr lang="uz-Cyrl-UZ" altLang="ru-RU" sz="2000" dirty="0">
                <a:latin typeface="Times New Roman" panose="02020603050405020304" pitchFamily="18" charset="0"/>
              </a:rPr>
              <a:t>қ</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муддатли</a:t>
            </a:r>
            <a:r>
              <a:rPr lang="ru-RU" altLang="ru-RU" sz="2000" dirty="0">
                <a:latin typeface="Times New Roman" panose="02020603050405020304" pitchFamily="18" charset="0"/>
              </a:rPr>
              <a:t> орали</a:t>
            </a:r>
            <a:r>
              <a:rPr lang="uz-Cyrl-UZ" altLang="ru-RU" sz="2000" dirty="0">
                <a:latin typeface="Times New Roman" panose="02020603050405020304" pitchFamily="18" charset="0"/>
              </a:rPr>
              <a:t>қ</a:t>
            </a:r>
            <a:r>
              <a:rPr lang="ru-RU" altLang="ru-RU" sz="2000" dirty="0">
                <a:latin typeface="Times New Roman" panose="02020603050405020304" pitchFamily="18" charset="0"/>
              </a:rPr>
              <a:t>да фирма </a:t>
            </a:r>
            <a:r>
              <a:rPr lang="ru-RU" altLang="ru-RU" sz="2000" dirty="0" err="1">
                <a:latin typeface="Times New Roman" panose="02020603050405020304" pitchFamily="18" charset="0"/>
              </a:rPr>
              <a:t>ўз</a:t>
            </a:r>
            <a:r>
              <a:rPr lang="ru-RU" altLang="ru-RU" sz="2000" dirty="0">
                <a:latin typeface="Times New Roman" panose="02020603050405020304" pitchFamily="18" charset="0"/>
              </a:rPr>
              <a:t> капитали </a:t>
            </a:r>
            <a:r>
              <a:rPr lang="uz-Cyrl-UZ" altLang="ru-RU" sz="2000" dirty="0">
                <a:latin typeface="Times New Roman" panose="02020603050405020304" pitchFamily="18" charset="0"/>
              </a:rPr>
              <a:t>ҳ</a:t>
            </a:r>
            <a:r>
              <a:rPr lang="ru-RU" altLang="ru-RU" sz="2000" dirty="0" err="1">
                <a:latin typeface="Times New Roman" panose="02020603050405020304" pitchFamily="18" charset="0"/>
              </a:rPr>
              <a:t>ажмини</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ўзгартириши</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яъни</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ишлаб</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чи</a:t>
            </a:r>
            <a:r>
              <a:rPr lang="uz-Cyrl-UZ" altLang="ru-RU" sz="2000" dirty="0">
                <a:latin typeface="Times New Roman" panose="02020603050405020304" pitchFamily="18" charset="0"/>
              </a:rPr>
              <a:t>қ</a:t>
            </a:r>
            <a:r>
              <a:rPr lang="ru-RU" altLang="ru-RU" sz="2000" dirty="0" err="1">
                <a:latin typeface="Times New Roman" panose="02020603050405020304" pitchFamily="18" charset="0"/>
              </a:rPr>
              <a:t>ариш</a:t>
            </a:r>
            <a:r>
              <a:rPr lang="ru-RU" altLang="ru-RU" sz="2000" dirty="0">
                <a:latin typeface="Times New Roman" panose="02020603050405020304" pitchFamily="18" charset="0"/>
              </a:rPr>
              <a:t> </a:t>
            </a:r>
            <a:r>
              <a:rPr lang="uz-Cyrl-UZ" altLang="ru-RU" sz="2000" dirty="0">
                <a:latin typeface="Times New Roman" panose="02020603050405020304" pitchFamily="18" charset="0"/>
              </a:rPr>
              <a:t>қ</a:t>
            </a:r>
            <a:r>
              <a:rPr lang="ru-RU" altLang="ru-RU" sz="2000" dirty="0" err="1">
                <a:latin typeface="Times New Roman" panose="02020603050405020304" pitchFamily="18" charset="0"/>
              </a:rPr>
              <a:t>увватини</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ўзгартириши</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мумкинлиги</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фирмага</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ишлаб</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чи</a:t>
            </a:r>
            <a:r>
              <a:rPr lang="uz-Cyrl-UZ" altLang="ru-RU" sz="2000" dirty="0">
                <a:latin typeface="Times New Roman" panose="02020603050405020304" pitchFamily="18" charset="0"/>
              </a:rPr>
              <a:t>қ</a:t>
            </a:r>
            <a:r>
              <a:rPr lang="ru-RU" altLang="ru-RU" sz="2000" dirty="0" err="1">
                <a:latin typeface="Times New Roman" panose="02020603050405020304" pitchFamily="18" charset="0"/>
              </a:rPr>
              <a:t>ариш</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харажатларини</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камайтиришга</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имкон</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беради</a:t>
            </a:r>
            <a:r>
              <a:rPr lang="ru-RU" altLang="ru-RU" sz="2000" dirty="0">
                <a:latin typeface="Times New Roman" panose="02020603050405020304" pitchFamily="18" charset="0"/>
              </a:rPr>
              <a:t>. </a:t>
            </a:r>
          </a:p>
          <a:p>
            <a:pPr algn="ctr" eaLnBrk="1" hangingPunct="1">
              <a:lnSpc>
                <a:spcPct val="150000"/>
              </a:lnSpc>
            </a:pPr>
            <a:r>
              <a:rPr lang="uz-Cyrl-UZ" altLang="ru-RU" sz="2000" dirty="0">
                <a:latin typeface="Times New Roman" panose="02020603050405020304" pitchFamily="18" charset="0"/>
              </a:rPr>
              <a:t>***</a:t>
            </a:r>
            <a:endParaRPr lang="en-US" altLang="ru-RU" sz="2000" dirty="0">
              <a:latin typeface="Times New Roman" panose="02020603050405020304" pitchFamily="18" charset="0"/>
            </a:endParaRPr>
          </a:p>
          <a:p>
            <a:pPr algn="just" eaLnBrk="1" hangingPunct="1">
              <a:lnSpc>
                <a:spcPct val="150000"/>
              </a:lnSpc>
            </a:pPr>
            <a:r>
              <a:rPr lang="ru-RU" altLang="ru-RU" sz="2000" dirty="0">
                <a:latin typeface="Times New Roman" panose="02020603050405020304" pitchFamily="18" charset="0"/>
              </a:rPr>
              <a:t>Фирма </a:t>
            </a:r>
            <a:r>
              <a:rPr lang="ru-RU" altLang="ru-RU" sz="2000" dirty="0" err="1">
                <a:latin typeface="Times New Roman" panose="02020603050405020304" pitchFamily="18" charset="0"/>
              </a:rPr>
              <a:t>ишлаб</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чи</a:t>
            </a:r>
            <a:r>
              <a:rPr lang="uz-Cyrl-UZ" altLang="ru-RU" sz="2000" dirty="0">
                <a:latin typeface="Times New Roman" panose="02020603050405020304" pitchFamily="18" charset="0"/>
              </a:rPr>
              <a:t>қ</a:t>
            </a:r>
            <a:r>
              <a:rPr lang="ru-RU" altLang="ru-RU" sz="2000" dirty="0" err="1">
                <a:latin typeface="Times New Roman" panose="02020603050405020304" pitchFamily="18" charset="0"/>
              </a:rPr>
              <a:t>ариш</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харажатларининг</a:t>
            </a:r>
            <a:r>
              <a:rPr lang="ru-RU" altLang="ru-RU" sz="2000" dirty="0">
                <a:latin typeface="Times New Roman" panose="02020603050405020304" pitchFamily="18" charset="0"/>
              </a:rPr>
              <a:t> </a:t>
            </a:r>
            <a:r>
              <a:rPr lang="uz-Cyrl-UZ" altLang="ru-RU" sz="2000" dirty="0">
                <a:latin typeface="Times New Roman" panose="02020603050405020304" pitchFamily="18" charset="0"/>
              </a:rPr>
              <a:t>қ</a:t>
            </a:r>
            <a:r>
              <a:rPr lang="ru-RU" altLang="ru-RU" sz="2000" dirty="0" err="1">
                <a:latin typeface="Times New Roman" panose="02020603050405020304" pitchFamily="18" charset="0"/>
              </a:rPr>
              <a:t>андай</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ўзгариши</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ишлаб</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чи</a:t>
            </a:r>
            <a:r>
              <a:rPr lang="uz-Cyrl-UZ" altLang="ru-RU" sz="2000" dirty="0">
                <a:latin typeface="Times New Roman" panose="02020603050405020304" pitchFamily="18" charset="0"/>
              </a:rPr>
              <a:t>қ</a:t>
            </a:r>
            <a:r>
              <a:rPr lang="ru-RU" altLang="ru-RU" sz="2000" dirty="0" err="1">
                <a:latin typeface="Times New Roman" panose="02020603050405020304" pitchFamily="18" charset="0"/>
              </a:rPr>
              <a:t>ариш</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масштаби</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самарадорлигининг</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ўсиши</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ўзгармаслиги</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ва</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камайиши</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билан</a:t>
            </a:r>
            <a:r>
              <a:rPr lang="ru-RU" altLang="ru-RU" sz="2000" dirty="0">
                <a:latin typeface="Times New Roman" panose="02020603050405020304" pitchFamily="18" charset="0"/>
              </a:rPr>
              <a:t> </a:t>
            </a:r>
            <a:r>
              <a:rPr lang="ru-RU" altLang="ru-RU" sz="2000" dirty="0" err="1">
                <a:latin typeface="Times New Roman" panose="02020603050405020304" pitchFamily="18" charset="0"/>
              </a:rPr>
              <a:t>ани</a:t>
            </a:r>
            <a:r>
              <a:rPr lang="uz-Cyrl-UZ" altLang="ru-RU" sz="2000" dirty="0">
                <a:latin typeface="Times New Roman" panose="02020603050405020304" pitchFamily="18" charset="0"/>
              </a:rPr>
              <a:t>қ</a:t>
            </a:r>
            <a:r>
              <a:rPr lang="ru-RU" altLang="ru-RU" sz="2000" dirty="0" err="1">
                <a:latin typeface="Times New Roman" panose="02020603050405020304" pitchFamily="18" charset="0"/>
              </a:rPr>
              <a:t>ланади</a:t>
            </a:r>
            <a:r>
              <a:rPr lang="ru-RU" altLang="ru-RU" sz="2000" dirty="0">
                <a:latin typeface="Times New Roman" panose="02020603050405020304" pitchFamily="18" charset="0"/>
              </a:rPr>
              <a:t>. </a:t>
            </a:r>
          </a:p>
        </p:txBody>
      </p:sp>
      <p:sp>
        <p:nvSpPr>
          <p:cNvPr id="4" name="Text Box 2" descr="bears007"/>
          <p:cNvSpPr txBox="1">
            <a:spLocks noChangeArrowheads="1"/>
          </p:cNvSpPr>
          <p:nvPr/>
        </p:nvSpPr>
        <p:spPr bwMode="auto">
          <a:xfrm>
            <a:off x="584200" y="266700"/>
            <a:ext cx="83470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ru-RU" altLang="ru-RU" sz="2000" b="1">
                <a:solidFill>
                  <a:srgbClr val="002060"/>
                </a:solidFill>
                <a:latin typeface="Times New Roman" panose="02020603050405020304" pitchFamily="18" charset="0"/>
                <a:cs typeface="Times New Roman" panose="02020603050405020304" pitchFamily="18" charset="0"/>
              </a:rPr>
              <a:t>Узоқ муддатли оралиқнинг шартлари</a:t>
            </a:r>
            <a:endParaRPr lang="ru-RU" altLang="ru-RU" sz="2000">
              <a:solidFill>
                <a:srgbClr val="002060"/>
              </a:solidFill>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4458879" y="6565900"/>
            <a:ext cx="4572000" cy="461665"/>
          </a:xfrm>
          <a:prstGeom prst="rect">
            <a:avLst/>
          </a:prstGeom>
        </p:spPr>
        <p:txBody>
          <a:bodyPr>
            <a:spAutoFit/>
          </a:bodyPr>
          <a:lstStyle/>
          <a:p>
            <a:r>
              <a:rPr lang="ru-RU" sz="1200" b="0" i="0" dirty="0" err="1" smtClean="0">
                <a:solidFill>
                  <a:srgbClr val="404040"/>
                </a:solidFill>
                <a:effectLst/>
                <a:latin typeface="Arial" panose="020B0604020202020204" pitchFamily="34" charset="0"/>
              </a:rPr>
              <a:t>Бошқаларнинг</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фикрини</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ўйлаб</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ўтиргандан</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кўра</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ўз</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устингда</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кўпроқ</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ишла</a:t>
            </a:r>
            <a:r>
              <a:rPr lang="ru-RU" sz="1200" b="0" i="0" dirty="0" smtClean="0">
                <a:solidFill>
                  <a:srgbClr val="404040"/>
                </a:solidFill>
                <a:effectLst/>
                <a:latin typeface="Arial" panose="020B0604020202020204" pitchFamily="34" charset="0"/>
              </a:rPr>
              <a:t>. </a:t>
            </a:r>
            <a:r>
              <a:rPr lang="ru-RU" sz="1200" b="1" i="1" dirty="0" err="1" smtClean="0">
                <a:solidFill>
                  <a:srgbClr val="404040"/>
                </a:solidFill>
                <a:effectLst/>
                <a:latin typeface="Arial" panose="020B0604020202020204" pitchFamily="34" charset="0"/>
              </a:rPr>
              <a:t>Л.Толстой</a:t>
            </a:r>
            <a:endParaRPr lang="ru-RU" sz="1200" b="1" i="1"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Номер слайда 7"/>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7E0B7ECE-7F53-4ED3-B669-B2C9837DC094}" type="slidenum">
              <a:rPr lang="ru-RU" altLang="ru-RU" smtClean="0">
                <a:latin typeface="Arial" panose="020B0604020202020204" pitchFamily="34" charset="0"/>
              </a:rPr>
              <a:pPr fontAlgn="base">
                <a:spcBef>
                  <a:spcPct val="0"/>
                </a:spcBef>
                <a:spcAft>
                  <a:spcPct val="0"/>
                </a:spcAft>
              </a:pPr>
              <a:t>3</a:t>
            </a:fld>
            <a:endParaRPr lang="ru-RU" altLang="ru-RU" smtClean="0">
              <a:latin typeface="Arial" panose="020B0604020202020204" pitchFamily="34" charset="0"/>
            </a:endParaRPr>
          </a:p>
        </p:txBody>
      </p:sp>
      <p:sp>
        <p:nvSpPr>
          <p:cNvPr id="1110018" name="Text Box 2" descr="bears007"/>
          <p:cNvSpPr txBox="1">
            <a:spLocks noChangeArrowheads="1"/>
          </p:cNvSpPr>
          <p:nvPr/>
        </p:nvSpPr>
        <p:spPr bwMode="auto">
          <a:xfrm>
            <a:off x="584200" y="266700"/>
            <a:ext cx="834707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ru-RU" altLang="ru-RU" sz="2000" b="1">
                <a:solidFill>
                  <a:srgbClr val="002060"/>
                </a:solidFill>
                <a:latin typeface="Times New Roman" panose="02020603050405020304" pitchFamily="18" charset="0"/>
                <a:cs typeface="Times New Roman" panose="02020603050405020304" pitchFamily="18" charset="0"/>
              </a:rPr>
              <a:t>Ра</a:t>
            </a:r>
            <a:r>
              <a:rPr lang="uz-Cyrl-UZ" altLang="ru-RU" sz="2000" b="1">
                <a:solidFill>
                  <a:srgbClr val="002060"/>
                </a:solidFill>
                <a:latin typeface="Times New Roman" panose="02020603050405020304" pitchFamily="18" charset="0"/>
                <a:cs typeface="Times New Roman" panose="02020603050405020304" pitchFamily="18" charset="0"/>
              </a:rPr>
              <a:t>қ</a:t>
            </a:r>
            <a:r>
              <a:rPr lang="ru-RU" altLang="ru-RU" sz="2000" b="1">
                <a:solidFill>
                  <a:srgbClr val="002060"/>
                </a:solidFill>
                <a:latin typeface="Times New Roman" panose="02020603050405020304" pitchFamily="18" charset="0"/>
                <a:cs typeface="Times New Roman" panose="02020603050405020304" pitchFamily="18" charset="0"/>
              </a:rPr>
              <a:t>обатлашувчи фирманинг </a:t>
            </a:r>
            <a:r>
              <a:rPr lang="uz-Cyrl-UZ" altLang="ru-RU" sz="2000" b="1">
                <a:solidFill>
                  <a:srgbClr val="002060"/>
                </a:solidFill>
                <a:latin typeface="Times New Roman" panose="02020603050405020304" pitchFamily="18" charset="0"/>
                <a:cs typeface="Times New Roman" panose="02020603050405020304" pitchFamily="18" charset="0"/>
              </a:rPr>
              <a:t>қ</a:t>
            </a:r>
            <a:r>
              <a:rPr lang="ru-RU" altLang="ru-RU" sz="2000" b="1">
                <a:solidFill>
                  <a:srgbClr val="002060"/>
                </a:solidFill>
                <a:latin typeface="Times New Roman" panose="02020603050405020304" pitchFamily="18" charset="0"/>
                <a:cs typeface="Times New Roman" panose="02020603050405020304" pitchFamily="18" charset="0"/>
              </a:rPr>
              <a:t>ис</a:t>
            </a:r>
            <a:r>
              <a:rPr lang="uz-Cyrl-UZ" altLang="ru-RU" sz="2000" b="1">
                <a:solidFill>
                  <a:srgbClr val="002060"/>
                </a:solidFill>
                <a:latin typeface="Times New Roman" panose="02020603050405020304" pitchFamily="18" charset="0"/>
                <a:cs typeface="Times New Roman" panose="02020603050405020304" pitchFamily="18" charset="0"/>
              </a:rPr>
              <a:t>қ</a:t>
            </a:r>
            <a:r>
              <a:rPr lang="ru-RU" altLang="ru-RU" sz="2000" b="1">
                <a:solidFill>
                  <a:srgbClr val="002060"/>
                </a:solidFill>
                <a:latin typeface="Times New Roman" panose="02020603050405020304" pitchFamily="18" charset="0"/>
                <a:cs typeface="Times New Roman" panose="02020603050405020304" pitchFamily="18" charset="0"/>
              </a:rPr>
              <a:t>а муддатли орали</a:t>
            </a:r>
            <a:r>
              <a:rPr lang="uz-Cyrl-UZ" altLang="ru-RU" sz="2000" b="1">
                <a:solidFill>
                  <a:srgbClr val="002060"/>
                </a:solidFill>
                <a:latin typeface="Times New Roman" panose="02020603050405020304" pitchFamily="18" charset="0"/>
                <a:cs typeface="Times New Roman" panose="02020603050405020304" pitchFamily="18" charset="0"/>
              </a:rPr>
              <a:t>қ</a:t>
            </a:r>
            <a:r>
              <a:rPr lang="ru-RU" altLang="ru-RU" sz="2000" b="1">
                <a:solidFill>
                  <a:srgbClr val="002060"/>
                </a:solidFill>
                <a:latin typeface="Times New Roman" panose="02020603050405020304" pitchFamily="18" charset="0"/>
                <a:cs typeface="Times New Roman" panose="02020603050405020304" pitchFamily="18" charset="0"/>
              </a:rPr>
              <a:t>даги</a:t>
            </a:r>
          </a:p>
          <a:p>
            <a:pPr algn="ctr" eaLnBrk="1" hangingPunct="1"/>
            <a:r>
              <a:rPr lang="ru-RU" altLang="ru-RU" sz="2000" b="1">
                <a:solidFill>
                  <a:srgbClr val="002060"/>
                </a:solidFill>
                <a:latin typeface="Times New Roman" panose="02020603050405020304" pitchFamily="18" charset="0"/>
                <a:cs typeface="Times New Roman" panose="02020603050405020304" pitchFamily="18" charset="0"/>
              </a:rPr>
              <a:t>харажатлари ва фойдаси</a:t>
            </a:r>
            <a:r>
              <a:rPr lang="uz-Cyrl-UZ" altLang="ru-RU" sz="2000" b="1">
                <a:solidFill>
                  <a:srgbClr val="002060"/>
                </a:solidFill>
                <a:latin typeface="Times New Roman" panose="02020603050405020304" pitchFamily="18" charset="0"/>
                <a:cs typeface="Times New Roman" panose="02020603050405020304" pitchFamily="18" charset="0"/>
              </a:rPr>
              <a:t> графиги</a:t>
            </a:r>
            <a:endParaRPr lang="ru-RU" altLang="ru-RU" sz="2000">
              <a:solidFill>
                <a:srgbClr val="002060"/>
              </a:solidFill>
              <a:latin typeface="Times New Roman" panose="02020603050405020304" pitchFamily="18" charset="0"/>
              <a:cs typeface="Times New Roman" panose="02020603050405020304" pitchFamily="18" charset="0"/>
            </a:endParaRPr>
          </a:p>
        </p:txBody>
      </p:sp>
      <p:sp>
        <p:nvSpPr>
          <p:cNvPr id="1110099" name="Rectangle 83"/>
          <p:cNvSpPr>
            <a:spLocks noChangeArrowheads="1"/>
          </p:cNvSpPr>
          <p:nvPr/>
        </p:nvSpPr>
        <p:spPr bwMode="auto">
          <a:xfrm>
            <a:off x="150813" y="1314450"/>
            <a:ext cx="1557337"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ru-RU" sz="2000" i="1">
                <a:latin typeface="Arial" panose="020B0604020202020204" pitchFamily="34" charset="0"/>
              </a:rPr>
              <a:t>C</a:t>
            </a:r>
            <a:r>
              <a:rPr lang="en-US" altLang="ru-RU" sz="2000">
                <a:latin typeface="Arial" panose="020B0604020202020204" pitchFamily="34" charset="0"/>
              </a:rPr>
              <a:t>,</a:t>
            </a:r>
            <a:r>
              <a:rPr lang="en-US" altLang="ru-RU" sz="2000" i="1">
                <a:latin typeface="Arial" panose="020B0604020202020204" pitchFamily="34" charset="0"/>
              </a:rPr>
              <a:t> P</a:t>
            </a:r>
            <a:r>
              <a:rPr lang="en-US" altLang="ru-RU" sz="2000">
                <a:latin typeface="Arial" panose="020B0604020202020204" pitchFamily="34" charset="0"/>
              </a:rPr>
              <a:t> </a:t>
            </a:r>
            <a:r>
              <a:rPr lang="ru-RU" altLang="ru-RU" sz="2000">
                <a:latin typeface="Arial" panose="020B0604020202020204" pitchFamily="34" charset="0"/>
              </a:rPr>
              <a:t>харажатлар ва нарх </a:t>
            </a:r>
          </a:p>
        </p:txBody>
      </p:sp>
      <p:grpSp>
        <p:nvGrpSpPr>
          <p:cNvPr id="7173" name="Group 105"/>
          <p:cNvGrpSpPr>
            <a:grpSpLocks/>
          </p:cNvGrpSpPr>
          <p:nvPr/>
        </p:nvGrpSpPr>
        <p:grpSpPr bwMode="auto">
          <a:xfrm>
            <a:off x="1358900" y="1323975"/>
            <a:ext cx="6810375" cy="4865688"/>
            <a:chOff x="882" y="679"/>
            <a:chExt cx="4118" cy="3005"/>
          </a:xfrm>
        </p:grpSpPr>
        <p:sp>
          <p:nvSpPr>
            <p:cNvPr id="7177" name="Oval 20"/>
            <p:cNvSpPr>
              <a:spLocks noChangeArrowheads="1"/>
            </p:cNvSpPr>
            <p:nvPr/>
          </p:nvSpPr>
          <p:spPr bwMode="auto">
            <a:xfrm>
              <a:off x="2988" y="1825"/>
              <a:ext cx="35" cy="57"/>
            </a:xfrm>
            <a:prstGeom prst="ellipse">
              <a:avLst/>
            </a:prstGeom>
            <a:solidFill>
              <a:srgbClr val="000000"/>
            </a:solidFill>
            <a:ln w="6350">
              <a:solidFill>
                <a:srgbClr val="000000"/>
              </a:solidFill>
              <a:round/>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ru-RU" altLang="ru-RU">
                <a:latin typeface="Arial" panose="020B0604020202020204" pitchFamily="34" charset="0"/>
              </a:endParaRPr>
            </a:p>
          </p:txBody>
        </p:sp>
        <p:sp>
          <p:nvSpPr>
            <p:cNvPr id="7178" name="Oval 22"/>
            <p:cNvSpPr>
              <a:spLocks noChangeArrowheads="1"/>
            </p:cNvSpPr>
            <p:nvPr/>
          </p:nvSpPr>
          <p:spPr bwMode="auto">
            <a:xfrm>
              <a:off x="3493" y="1556"/>
              <a:ext cx="35" cy="57"/>
            </a:xfrm>
            <a:prstGeom prst="ellipse">
              <a:avLst/>
            </a:prstGeom>
            <a:solidFill>
              <a:srgbClr val="000000"/>
            </a:solidFill>
            <a:ln w="6350">
              <a:solidFill>
                <a:srgbClr val="000000"/>
              </a:solidFill>
              <a:round/>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ru-RU" altLang="ru-RU">
                <a:latin typeface="Arial" panose="020B0604020202020204" pitchFamily="34" charset="0"/>
              </a:endParaRPr>
            </a:p>
          </p:txBody>
        </p:sp>
        <p:sp>
          <p:nvSpPr>
            <p:cNvPr id="7179" name="Line 25"/>
            <p:cNvSpPr>
              <a:spLocks noChangeShapeType="1"/>
            </p:cNvSpPr>
            <p:nvPr/>
          </p:nvSpPr>
          <p:spPr bwMode="auto">
            <a:xfrm flipH="1">
              <a:off x="2636" y="1863"/>
              <a:ext cx="270" cy="528"/>
            </a:xfrm>
            <a:prstGeom prst="line">
              <a:avLst/>
            </a:prstGeom>
            <a:noFill/>
            <a:ln w="6350">
              <a:solidFill>
                <a:srgbClr val="000000"/>
              </a:solidFill>
              <a:round/>
              <a:headEnd type="none" w="sm" len="med"/>
              <a:tailEnd type="none" w="sm" len="med"/>
            </a:ln>
            <a:extLst>
              <a:ext uri="{909E8E84-426E-40DD-AFC4-6F175D3DCCD1}">
                <a14:hiddenFill xmlns:a14="http://schemas.microsoft.com/office/drawing/2010/main">
                  <a:noFill/>
                </a14:hiddenFill>
              </a:ext>
            </a:extLst>
          </p:spPr>
          <p:txBody>
            <a:bodyPr/>
            <a:lstStyle/>
            <a:p>
              <a:endParaRPr lang="ru-RU"/>
            </a:p>
          </p:txBody>
        </p:sp>
        <p:grpSp>
          <p:nvGrpSpPr>
            <p:cNvPr id="7180" name="Group 27"/>
            <p:cNvGrpSpPr>
              <a:grpSpLocks/>
            </p:cNvGrpSpPr>
            <p:nvPr/>
          </p:nvGrpSpPr>
          <p:grpSpPr bwMode="auto">
            <a:xfrm>
              <a:off x="1136" y="2351"/>
              <a:ext cx="1886" cy="57"/>
              <a:chOff x="1763" y="3587"/>
              <a:chExt cx="3697" cy="82"/>
            </a:xfrm>
          </p:grpSpPr>
          <p:sp>
            <p:nvSpPr>
              <p:cNvPr id="7249" name="Line 28"/>
              <p:cNvSpPr>
                <a:spLocks noChangeShapeType="1"/>
              </p:cNvSpPr>
              <p:nvPr/>
            </p:nvSpPr>
            <p:spPr bwMode="auto">
              <a:xfrm flipV="1">
                <a:off x="1763" y="3635"/>
                <a:ext cx="3697" cy="2"/>
              </a:xfrm>
              <a:prstGeom prst="line">
                <a:avLst/>
              </a:prstGeom>
              <a:noFill/>
              <a:ln w="9525">
                <a:solidFill>
                  <a:srgbClr val="000000"/>
                </a:solidFill>
                <a:round/>
                <a:headEnd type="none" w="sm" len="med"/>
                <a:tailEnd type="none" w="sm" len="med"/>
              </a:ln>
              <a:extLst>
                <a:ext uri="{909E8E84-426E-40DD-AFC4-6F175D3DCCD1}">
                  <a14:hiddenFill xmlns:a14="http://schemas.microsoft.com/office/drawing/2010/main">
                    <a:noFill/>
                  </a14:hiddenFill>
                </a:ext>
              </a:extLst>
            </p:spPr>
            <p:txBody>
              <a:bodyPr/>
              <a:lstStyle/>
              <a:p>
                <a:endParaRPr lang="ru-RU"/>
              </a:p>
            </p:txBody>
          </p:sp>
          <p:sp>
            <p:nvSpPr>
              <p:cNvPr id="7250" name="Oval 29"/>
              <p:cNvSpPr>
                <a:spLocks noChangeArrowheads="1"/>
              </p:cNvSpPr>
              <p:nvPr/>
            </p:nvSpPr>
            <p:spPr bwMode="auto">
              <a:xfrm>
                <a:off x="5371" y="3587"/>
                <a:ext cx="69" cy="82"/>
              </a:xfrm>
              <a:prstGeom prst="ellipse">
                <a:avLst/>
              </a:prstGeom>
              <a:solidFill>
                <a:srgbClr val="000000"/>
              </a:solidFill>
              <a:ln w="6350">
                <a:solidFill>
                  <a:srgbClr val="000000"/>
                </a:solidFill>
                <a:round/>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ru-RU" altLang="ru-RU">
                  <a:latin typeface="Arial" panose="020B0604020202020204" pitchFamily="34" charset="0"/>
                </a:endParaRPr>
              </a:p>
            </p:txBody>
          </p:sp>
        </p:grpSp>
        <p:sp>
          <p:nvSpPr>
            <p:cNvPr id="7181" name="Line 31"/>
            <p:cNvSpPr>
              <a:spLocks noChangeShapeType="1"/>
            </p:cNvSpPr>
            <p:nvPr/>
          </p:nvSpPr>
          <p:spPr bwMode="auto">
            <a:xfrm>
              <a:off x="3506" y="891"/>
              <a:ext cx="1" cy="2576"/>
            </a:xfrm>
            <a:prstGeom prst="line">
              <a:avLst/>
            </a:prstGeom>
            <a:noFill/>
            <a:ln w="9525">
              <a:solidFill>
                <a:srgbClr val="000000"/>
              </a:solidFill>
              <a:round/>
              <a:headEnd type="none" w="sm" len="med"/>
              <a:tailEnd type="none" w="sm" len="med"/>
            </a:ln>
            <a:extLst>
              <a:ext uri="{909E8E84-426E-40DD-AFC4-6F175D3DCCD1}">
                <a14:hiddenFill xmlns:a14="http://schemas.microsoft.com/office/drawing/2010/main">
                  <a:noFill/>
                </a14:hiddenFill>
              </a:ext>
            </a:extLst>
          </p:spPr>
          <p:txBody>
            <a:bodyPr/>
            <a:lstStyle/>
            <a:p>
              <a:endParaRPr lang="ru-RU"/>
            </a:p>
          </p:txBody>
        </p:sp>
        <p:sp>
          <p:nvSpPr>
            <p:cNvPr id="7182" name="Rectangle 32"/>
            <p:cNvSpPr>
              <a:spLocks noChangeArrowheads="1"/>
            </p:cNvSpPr>
            <p:nvPr/>
          </p:nvSpPr>
          <p:spPr bwMode="auto">
            <a:xfrm>
              <a:off x="4088" y="1655"/>
              <a:ext cx="705"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ru-RU" sz="1600" i="1">
                  <a:latin typeface="Arial" panose="020B0604020202020204" pitchFamily="34" charset="0"/>
                </a:rPr>
                <a:t>P=MC</a:t>
              </a:r>
              <a:r>
                <a:rPr lang="en-US" altLang="ru-RU" sz="1600">
                  <a:latin typeface="Arial" panose="020B0604020202020204" pitchFamily="34" charset="0"/>
                </a:rPr>
                <a:t>=</a:t>
              </a:r>
              <a:r>
                <a:rPr lang="en-US" altLang="ru-RU" sz="1600" i="1">
                  <a:latin typeface="Arial" panose="020B0604020202020204" pitchFamily="34" charset="0"/>
                </a:rPr>
                <a:t>MR</a:t>
              </a:r>
              <a:endParaRPr lang="ru-RU" altLang="ru-RU" sz="1600">
                <a:latin typeface="Arial" panose="020B0604020202020204" pitchFamily="34" charset="0"/>
              </a:endParaRPr>
            </a:p>
          </p:txBody>
        </p:sp>
        <p:sp>
          <p:nvSpPr>
            <p:cNvPr id="7183" name="Rectangle 33"/>
            <p:cNvSpPr>
              <a:spLocks noChangeArrowheads="1"/>
            </p:cNvSpPr>
            <p:nvPr/>
          </p:nvSpPr>
          <p:spPr bwMode="auto">
            <a:xfrm>
              <a:off x="4821" y="1768"/>
              <a:ext cx="179"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ru-RU" b="1" i="1">
                  <a:latin typeface="Arial" panose="020B0604020202020204" pitchFamily="34" charset="0"/>
                </a:rPr>
                <a:t>D</a:t>
              </a:r>
              <a:endParaRPr lang="ru-RU" altLang="ru-RU">
                <a:latin typeface="Arial" panose="020B0604020202020204" pitchFamily="34" charset="0"/>
              </a:endParaRPr>
            </a:p>
          </p:txBody>
        </p:sp>
        <p:sp>
          <p:nvSpPr>
            <p:cNvPr id="7184" name="Line 35"/>
            <p:cNvSpPr>
              <a:spLocks noChangeShapeType="1"/>
            </p:cNvSpPr>
            <p:nvPr/>
          </p:nvSpPr>
          <p:spPr bwMode="auto">
            <a:xfrm>
              <a:off x="1136" y="1862"/>
              <a:ext cx="3610" cy="2"/>
            </a:xfrm>
            <a:prstGeom prst="line">
              <a:avLst/>
            </a:prstGeom>
            <a:noFill/>
            <a:ln w="19050">
              <a:solidFill>
                <a:srgbClr val="000000"/>
              </a:solidFill>
              <a:round/>
              <a:headEnd type="none" w="sm" len="med"/>
              <a:tailEnd type="none" w="sm" len="med"/>
            </a:ln>
            <a:extLst>
              <a:ext uri="{909E8E84-426E-40DD-AFC4-6F175D3DCCD1}">
                <a14:hiddenFill xmlns:a14="http://schemas.microsoft.com/office/drawing/2010/main">
                  <a:noFill/>
                </a14:hiddenFill>
              </a:ext>
            </a:extLst>
          </p:spPr>
          <p:txBody>
            <a:bodyPr/>
            <a:lstStyle/>
            <a:p>
              <a:endParaRPr lang="ru-RU"/>
            </a:p>
          </p:txBody>
        </p:sp>
        <p:sp>
          <p:nvSpPr>
            <p:cNvPr id="7185" name="Line 36"/>
            <p:cNvSpPr>
              <a:spLocks noChangeShapeType="1"/>
            </p:cNvSpPr>
            <p:nvPr/>
          </p:nvSpPr>
          <p:spPr bwMode="auto">
            <a:xfrm flipH="1">
              <a:off x="3090" y="1599"/>
              <a:ext cx="56" cy="265"/>
            </a:xfrm>
            <a:prstGeom prst="line">
              <a:avLst/>
            </a:prstGeom>
            <a:noFill/>
            <a:ln w="6350">
              <a:solidFill>
                <a:srgbClr val="000000"/>
              </a:solidFill>
              <a:round/>
              <a:headEnd type="none" w="sm" len="med"/>
              <a:tailEnd type="none" w="sm" len="med"/>
            </a:ln>
            <a:extLst>
              <a:ext uri="{909E8E84-426E-40DD-AFC4-6F175D3DCCD1}">
                <a14:hiddenFill xmlns:a14="http://schemas.microsoft.com/office/drawing/2010/main">
                  <a:noFill/>
                </a14:hiddenFill>
              </a:ext>
            </a:extLst>
          </p:spPr>
          <p:txBody>
            <a:bodyPr/>
            <a:lstStyle/>
            <a:p>
              <a:endParaRPr lang="ru-RU"/>
            </a:p>
          </p:txBody>
        </p:sp>
        <p:sp>
          <p:nvSpPr>
            <p:cNvPr id="7186" name="Line 37"/>
            <p:cNvSpPr>
              <a:spLocks noChangeShapeType="1"/>
            </p:cNvSpPr>
            <p:nvPr/>
          </p:nvSpPr>
          <p:spPr bwMode="auto">
            <a:xfrm flipH="1">
              <a:off x="3180" y="1382"/>
              <a:ext cx="84" cy="482"/>
            </a:xfrm>
            <a:prstGeom prst="line">
              <a:avLst/>
            </a:prstGeom>
            <a:noFill/>
            <a:ln w="6350">
              <a:solidFill>
                <a:srgbClr val="000000"/>
              </a:solidFill>
              <a:round/>
              <a:headEnd type="none" w="sm" len="med"/>
              <a:tailEnd type="none" w="sm" len="med"/>
            </a:ln>
            <a:extLst>
              <a:ext uri="{909E8E84-426E-40DD-AFC4-6F175D3DCCD1}">
                <a14:hiddenFill xmlns:a14="http://schemas.microsoft.com/office/drawing/2010/main">
                  <a:noFill/>
                </a14:hiddenFill>
              </a:ext>
            </a:extLst>
          </p:spPr>
          <p:txBody>
            <a:bodyPr/>
            <a:lstStyle/>
            <a:p>
              <a:endParaRPr lang="ru-RU"/>
            </a:p>
          </p:txBody>
        </p:sp>
        <p:sp>
          <p:nvSpPr>
            <p:cNvPr id="7187" name="Line 38"/>
            <p:cNvSpPr>
              <a:spLocks noChangeShapeType="1"/>
            </p:cNvSpPr>
            <p:nvPr/>
          </p:nvSpPr>
          <p:spPr bwMode="auto">
            <a:xfrm flipH="1">
              <a:off x="3270" y="1175"/>
              <a:ext cx="104" cy="689"/>
            </a:xfrm>
            <a:prstGeom prst="line">
              <a:avLst/>
            </a:prstGeom>
            <a:noFill/>
            <a:ln w="6350">
              <a:solidFill>
                <a:srgbClr val="000000"/>
              </a:solidFill>
              <a:round/>
              <a:headEnd type="none" w="sm" len="med"/>
              <a:tailEnd type="none" w="sm" len="med"/>
            </a:ln>
            <a:extLst>
              <a:ext uri="{909E8E84-426E-40DD-AFC4-6F175D3DCCD1}">
                <a14:hiddenFill xmlns:a14="http://schemas.microsoft.com/office/drawing/2010/main">
                  <a:noFill/>
                </a14:hiddenFill>
              </a:ext>
            </a:extLst>
          </p:spPr>
          <p:txBody>
            <a:bodyPr/>
            <a:lstStyle/>
            <a:p>
              <a:endParaRPr lang="ru-RU"/>
            </a:p>
          </p:txBody>
        </p:sp>
        <p:sp>
          <p:nvSpPr>
            <p:cNvPr id="7188" name="Line 39"/>
            <p:cNvSpPr>
              <a:spLocks noChangeShapeType="1"/>
            </p:cNvSpPr>
            <p:nvPr/>
          </p:nvSpPr>
          <p:spPr bwMode="auto">
            <a:xfrm flipH="1">
              <a:off x="3360" y="939"/>
              <a:ext cx="132" cy="925"/>
            </a:xfrm>
            <a:prstGeom prst="line">
              <a:avLst/>
            </a:prstGeom>
            <a:noFill/>
            <a:ln w="6350">
              <a:solidFill>
                <a:srgbClr val="000000"/>
              </a:solidFill>
              <a:round/>
              <a:headEnd type="none" w="sm" len="med"/>
              <a:tailEnd type="none" w="sm" len="med"/>
            </a:ln>
            <a:extLst>
              <a:ext uri="{909E8E84-426E-40DD-AFC4-6F175D3DCCD1}">
                <a14:hiddenFill xmlns:a14="http://schemas.microsoft.com/office/drawing/2010/main">
                  <a:noFill/>
                </a14:hiddenFill>
              </a:ext>
            </a:extLst>
          </p:spPr>
          <p:txBody>
            <a:bodyPr/>
            <a:lstStyle/>
            <a:p>
              <a:endParaRPr lang="ru-RU"/>
            </a:p>
          </p:txBody>
        </p:sp>
        <p:sp>
          <p:nvSpPr>
            <p:cNvPr id="7189" name="Line 40"/>
            <p:cNvSpPr>
              <a:spLocks noChangeShapeType="1"/>
            </p:cNvSpPr>
            <p:nvPr/>
          </p:nvSpPr>
          <p:spPr bwMode="auto">
            <a:xfrm flipH="1">
              <a:off x="3436" y="1325"/>
              <a:ext cx="77" cy="539"/>
            </a:xfrm>
            <a:prstGeom prst="line">
              <a:avLst/>
            </a:prstGeom>
            <a:noFill/>
            <a:ln w="6350">
              <a:solidFill>
                <a:srgbClr val="000000"/>
              </a:solidFill>
              <a:round/>
              <a:headEnd type="none" w="sm" len="med"/>
              <a:tailEnd type="none" w="sm" len="med"/>
            </a:ln>
            <a:extLst>
              <a:ext uri="{909E8E84-426E-40DD-AFC4-6F175D3DCCD1}">
                <a14:hiddenFill xmlns:a14="http://schemas.microsoft.com/office/drawing/2010/main">
                  <a:noFill/>
                </a14:hiddenFill>
              </a:ext>
            </a:extLst>
          </p:spPr>
          <p:txBody>
            <a:bodyPr/>
            <a:lstStyle/>
            <a:p>
              <a:endParaRPr lang="ru-RU"/>
            </a:p>
          </p:txBody>
        </p:sp>
        <p:sp>
          <p:nvSpPr>
            <p:cNvPr id="7190" name="Line 41"/>
            <p:cNvSpPr>
              <a:spLocks noChangeShapeType="1"/>
            </p:cNvSpPr>
            <p:nvPr/>
          </p:nvSpPr>
          <p:spPr bwMode="auto">
            <a:xfrm>
              <a:off x="3422" y="1071"/>
              <a:ext cx="91" cy="209"/>
            </a:xfrm>
            <a:prstGeom prst="line">
              <a:avLst/>
            </a:prstGeom>
            <a:noFill/>
            <a:ln w="6350">
              <a:solidFill>
                <a:srgbClr val="000000"/>
              </a:solidFill>
              <a:round/>
              <a:headEnd type="none" w="sm" len="med"/>
              <a:tailEnd type="none" w="sm" len="med"/>
            </a:ln>
            <a:extLst>
              <a:ext uri="{909E8E84-426E-40DD-AFC4-6F175D3DCCD1}">
                <a14:hiddenFill xmlns:a14="http://schemas.microsoft.com/office/drawing/2010/main">
                  <a:noFill/>
                </a14:hiddenFill>
              </a:ext>
            </a:extLst>
          </p:spPr>
          <p:txBody>
            <a:bodyPr/>
            <a:lstStyle/>
            <a:p>
              <a:endParaRPr lang="ru-RU"/>
            </a:p>
          </p:txBody>
        </p:sp>
        <p:sp>
          <p:nvSpPr>
            <p:cNvPr id="7191" name="Line 42"/>
            <p:cNvSpPr>
              <a:spLocks noChangeShapeType="1"/>
            </p:cNvSpPr>
            <p:nvPr/>
          </p:nvSpPr>
          <p:spPr bwMode="auto">
            <a:xfrm>
              <a:off x="3346" y="1203"/>
              <a:ext cx="167" cy="406"/>
            </a:xfrm>
            <a:prstGeom prst="line">
              <a:avLst/>
            </a:prstGeom>
            <a:noFill/>
            <a:ln w="6350">
              <a:solidFill>
                <a:srgbClr val="000000"/>
              </a:solidFill>
              <a:round/>
              <a:headEnd type="none" w="sm" len="med"/>
              <a:tailEnd type="none" w="sm" len="med"/>
            </a:ln>
            <a:extLst>
              <a:ext uri="{909E8E84-426E-40DD-AFC4-6F175D3DCCD1}">
                <a14:hiddenFill xmlns:a14="http://schemas.microsoft.com/office/drawing/2010/main">
                  <a:noFill/>
                </a14:hiddenFill>
              </a:ext>
            </a:extLst>
          </p:spPr>
          <p:txBody>
            <a:bodyPr/>
            <a:lstStyle/>
            <a:p>
              <a:endParaRPr lang="ru-RU"/>
            </a:p>
          </p:txBody>
        </p:sp>
        <p:sp>
          <p:nvSpPr>
            <p:cNvPr id="7192" name="Line 43"/>
            <p:cNvSpPr>
              <a:spLocks noChangeShapeType="1"/>
            </p:cNvSpPr>
            <p:nvPr/>
          </p:nvSpPr>
          <p:spPr bwMode="auto">
            <a:xfrm>
              <a:off x="3277" y="1345"/>
              <a:ext cx="222" cy="510"/>
            </a:xfrm>
            <a:prstGeom prst="line">
              <a:avLst/>
            </a:prstGeom>
            <a:noFill/>
            <a:ln w="6350">
              <a:solidFill>
                <a:srgbClr val="000000"/>
              </a:solidFill>
              <a:round/>
              <a:headEnd type="none" w="sm" len="med"/>
              <a:tailEnd type="none" w="sm" len="med"/>
            </a:ln>
            <a:extLst>
              <a:ext uri="{909E8E84-426E-40DD-AFC4-6F175D3DCCD1}">
                <a14:hiddenFill xmlns:a14="http://schemas.microsoft.com/office/drawing/2010/main">
                  <a:noFill/>
                </a14:hiddenFill>
              </a:ext>
            </a:extLst>
          </p:spPr>
          <p:txBody>
            <a:bodyPr/>
            <a:lstStyle/>
            <a:p>
              <a:endParaRPr lang="ru-RU"/>
            </a:p>
          </p:txBody>
        </p:sp>
        <p:sp>
          <p:nvSpPr>
            <p:cNvPr id="7193" name="Line 44"/>
            <p:cNvSpPr>
              <a:spLocks noChangeShapeType="1"/>
            </p:cNvSpPr>
            <p:nvPr/>
          </p:nvSpPr>
          <p:spPr bwMode="auto">
            <a:xfrm>
              <a:off x="3194" y="1486"/>
              <a:ext cx="180" cy="378"/>
            </a:xfrm>
            <a:prstGeom prst="line">
              <a:avLst/>
            </a:prstGeom>
            <a:noFill/>
            <a:ln w="6350">
              <a:solidFill>
                <a:srgbClr val="000000"/>
              </a:solidFill>
              <a:round/>
              <a:headEnd type="none" w="sm" len="med"/>
              <a:tailEnd type="none" w="sm" len="med"/>
            </a:ln>
            <a:extLst>
              <a:ext uri="{909E8E84-426E-40DD-AFC4-6F175D3DCCD1}">
                <a14:hiddenFill xmlns:a14="http://schemas.microsoft.com/office/drawing/2010/main">
                  <a:noFill/>
                </a14:hiddenFill>
              </a:ext>
            </a:extLst>
          </p:spPr>
          <p:txBody>
            <a:bodyPr/>
            <a:lstStyle/>
            <a:p>
              <a:endParaRPr lang="ru-RU"/>
            </a:p>
          </p:txBody>
        </p:sp>
        <p:sp>
          <p:nvSpPr>
            <p:cNvPr id="7194" name="Line 45"/>
            <p:cNvSpPr>
              <a:spLocks noChangeShapeType="1"/>
            </p:cNvSpPr>
            <p:nvPr/>
          </p:nvSpPr>
          <p:spPr bwMode="auto">
            <a:xfrm>
              <a:off x="3138" y="1589"/>
              <a:ext cx="132" cy="275"/>
            </a:xfrm>
            <a:prstGeom prst="line">
              <a:avLst/>
            </a:prstGeom>
            <a:noFill/>
            <a:ln w="6350">
              <a:solidFill>
                <a:srgbClr val="000000"/>
              </a:solidFill>
              <a:round/>
              <a:headEnd type="none" w="sm" len="med"/>
              <a:tailEnd type="none" w="sm" len="med"/>
            </a:ln>
            <a:extLst>
              <a:ext uri="{909E8E84-426E-40DD-AFC4-6F175D3DCCD1}">
                <a14:hiddenFill xmlns:a14="http://schemas.microsoft.com/office/drawing/2010/main">
                  <a:noFill/>
                </a14:hiddenFill>
              </a:ext>
            </a:extLst>
          </p:spPr>
          <p:txBody>
            <a:bodyPr/>
            <a:lstStyle/>
            <a:p>
              <a:endParaRPr lang="ru-RU"/>
            </a:p>
          </p:txBody>
        </p:sp>
        <p:sp>
          <p:nvSpPr>
            <p:cNvPr id="7195" name="Line 46"/>
            <p:cNvSpPr>
              <a:spLocks noChangeShapeType="1"/>
            </p:cNvSpPr>
            <p:nvPr/>
          </p:nvSpPr>
          <p:spPr bwMode="auto">
            <a:xfrm>
              <a:off x="3076" y="1713"/>
              <a:ext cx="77" cy="151"/>
            </a:xfrm>
            <a:prstGeom prst="line">
              <a:avLst/>
            </a:prstGeom>
            <a:noFill/>
            <a:ln w="6350">
              <a:solidFill>
                <a:srgbClr val="000000"/>
              </a:solidFill>
              <a:round/>
              <a:headEnd type="none" w="sm" len="med"/>
              <a:tailEnd type="none" w="sm" len="med"/>
            </a:ln>
            <a:extLst>
              <a:ext uri="{909E8E84-426E-40DD-AFC4-6F175D3DCCD1}">
                <a14:hiddenFill xmlns:a14="http://schemas.microsoft.com/office/drawing/2010/main">
                  <a:noFill/>
                </a14:hiddenFill>
              </a:ext>
            </a:extLst>
          </p:spPr>
          <p:txBody>
            <a:bodyPr/>
            <a:lstStyle/>
            <a:p>
              <a:endParaRPr lang="ru-RU"/>
            </a:p>
          </p:txBody>
        </p:sp>
        <p:sp>
          <p:nvSpPr>
            <p:cNvPr id="7196" name="Freeform 47"/>
            <p:cNvSpPr>
              <a:spLocks/>
            </p:cNvSpPr>
            <p:nvPr/>
          </p:nvSpPr>
          <p:spPr bwMode="auto">
            <a:xfrm>
              <a:off x="1400" y="2293"/>
              <a:ext cx="593" cy="742"/>
            </a:xfrm>
            <a:custGeom>
              <a:avLst/>
              <a:gdLst>
                <a:gd name="T0" fmla="*/ 0 w 20000"/>
                <a:gd name="T1" fmla="*/ 0 h 20000"/>
                <a:gd name="T2" fmla="*/ 0 w 20000"/>
                <a:gd name="T3" fmla="*/ 1 h 20000"/>
                <a:gd name="T4" fmla="*/ 0 w 20000"/>
                <a:gd name="T5" fmla="*/ 2 h 20000"/>
                <a:gd name="T6" fmla="*/ 0 w 20000"/>
                <a:gd name="T7" fmla="*/ 2 h 20000"/>
                <a:gd name="T8" fmla="*/ 0 w 20000"/>
                <a:gd name="T9" fmla="*/ 3 h 20000"/>
                <a:gd name="T10" fmla="*/ 1 w 20000"/>
                <a:gd name="T11" fmla="*/ 3 h 20000"/>
                <a:gd name="T12" fmla="*/ 1 w 20000"/>
                <a:gd name="T13" fmla="*/ 4 h 20000"/>
                <a:gd name="T14" fmla="*/ 1 w 20000"/>
                <a:gd name="T15" fmla="*/ 5 h 20000"/>
                <a:gd name="T16" fmla="*/ 2 w 20000"/>
                <a:gd name="T17" fmla="*/ 6 h 20000"/>
                <a:gd name="T18" fmla="*/ 2 w 20000"/>
                <a:gd name="T19" fmla="*/ 7 h 20000"/>
                <a:gd name="T20" fmla="*/ 2 w 20000"/>
                <a:gd name="T21" fmla="*/ 8 h 20000"/>
                <a:gd name="T22" fmla="*/ 3 w 20000"/>
                <a:gd name="T23" fmla="*/ 8 h 20000"/>
                <a:gd name="T24" fmla="*/ 3 w 20000"/>
                <a:gd name="T25" fmla="*/ 9 h 20000"/>
                <a:gd name="T26" fmla="*/ 3 w 20000"/>
                <a:gd name="T27" fmla="*/ 10 h 20000"/>
                <a:gd name="T28" fmla="*/ 3 w 20000"/>
                <a:gd name="T29" fmla="*/ 11 h 20000"/>
                <a:gd name="T30" fmla="*/ 4 w 20000"/>
                <a:gd name="T31" fmla="*/ 12 h 20000"/>
                <a:gd name="T32" fmla="*/ 4 w 20000"/>
                <a:gd name="T33" fmla="*/ 12 h 20000"/>
                <a:gd name="T34" fmla="*/ 4 w 20000"/>
                <a:gd name="T35" fmla="*/ 12 h 20000"/>
                <a:gd name="T36" fmla="*/ 4 w 20000"/>
                <a:gd name="T37" fmla="*/ 13 h 20000"/>
                <a:gd name="T38" fmla="*/ 5 w 20000"/>
                <a:gd name="T39" fmla="*/ 13 h 20000"/>
                <a:gd name="T40" fmla="*/ 5 w 20000"/>
                <a:gd name="T41" fmla="*/ 14 h 20000"/>
                <a:gd name="T42" fmla="*/ 5 w 20000"/>
                <a:gd name="T43" fmla="*/ 15 h 20000"/>
                <a:gd name="T44" fmla="*/ 5 w 20000"/>
                <a:gd name="T45" fmla="*/ 15 h 20000"/>
                <a:gd name="T46" fmla="*/ 5 w 20000"/>
                <a:gd name="T47" fmla="*/ 15 h 20000"/>
                <a:gd name="T48" fmla="*/ 6 w 20000"/>
                <a:gd name="T49" fmla="*/ 15 h 20000"/>
                <a:gd name="T50" fmla="*/ 6 w 20000"/>
                <a:gd name="T51" fmla="*/ 16 h 20000"/>
                <a:gd name="T52" fmla="*/ 6 w 20000"/>
                <a:gd name="T53" fmla="*/ 17 h 20000"/>
                <a:gd name="T54" fmla="*/ 6 w 20000"/>
                <a:gd name="T55" fmla="*/ 17 h 20000"/>
                <a:gd name="T56" fmla="*/ 6 w 20000"/>
                <a:gd name="T57" fmla="*/ 17 h 20000"/>
                <a:gd name="T58" fmla="*/ 7 w 20000"/>
                <a:gd name="T59" fmla="*/ 18 h 20000"/>
                <a:gd name="T60" fmla="*/ 7 w 20000"/>
                <a:gd name="T61" fmla="*/ 18 h 20000"/>
                <a:gd name="T62" fmla="*/ 7 w 20000"/>
                <a:gd name="T63" fmla="*/ 18 h 20000"/>
                <a:gd name="T64" fmla="*/ 7 w 20000"/>
                <a:gd name="T65" fmla="*/ 19 h 20000"/>
                <a:gd name="T66" fmla="*/ 8 w 20000"/>
                <a:gd name="T67" fmla="*/ 20 h 20000"/>
                <a:gd name="T68" fmla="*/ 8 w 20000"/>
                <a:gd name="T69" fmla="*/ 20 h 20000"/>
                <a:gd name="T70" fmla="*/ 8 w 20000"/>
                <a:gd name="T71" fmla="*/ 20 h 20000"/>
                <a:gd name="T72" fmla="*/ 8 w 20000"/>
                <a:gd name="T73" fmla="*/ 20 h 20000"/>
                <a:gd name="T74" fmla="*/ 9 w 20000"/>
                <a:gd name="T75" fmla="*/ 21 h 20000"/>
                <a:gd name="T76" fmla="*/ 9 w 20000"/>
                <a:gd name="T77" fmla="*/ 21 h 20000"/>
                <a:gd name="T78" fmla="*/ 9 w 20000"/>
                <a:gd name="T79" fmla="*/ 22 h 20000"/>
                <a:gd name="T80" fmla="*/ 9 w 20000"/>
                <a:gd name="T81" fmla="*/ 22 h 20000"/>
                <a:gd name="T82" fmla="*/ 10 w 20000"/>
                <a:gd name="T83" fmla="*/ 22 h 20000"/>
                <a:gd name="T84" fmla="*/ 10 w 20000"/>
                <a:gd name="T85" fmla="*/ 22 h 20000"/>
                <a:gd name="T86" fmla="*/ 10 w 20000"/>
                <a:gd name="T87" fmla="*/ 22 h 20000"/>
                <a:gd name="T88" fmla="*/ 10 w 20000"/>
                <a:gd name="T89" fmla="*/ 23 h 20000"/>
                <a:gd name="T90" fmla="*/ 11 w 20000"/>
                <a:gd name="T91" fmla="*/ 23 h 20000"/>
                <a:gd name="T92" fmla="*/ 11 w 20000"/>
                <a:gd name="T93" fmla="*/ 23 h 20000"/>
                <a:gd name="T94" fmla="*/ 11 w 20000"/>
                <a:gd name="T95" fmla="*/ 23 h 20000"/>
                <a:gd name="T96" fmla="*/ 11 w 20000"/>
                <a:gd name="T97" fmla="*/ 24 h 20000"/>
                <a:gd name="T98" fmla="*/ 12 w 20000"/>
                <a:gd name="T99" fmla="*/ 24 h 20000"/>
                <a:gd name="T100" fmla="*/ 12 w 20000"/>
                <a:gd name="T101" fmla="*/ 24 h 20000"/>
                <a:gd name="T102" fmla="*/ 12 w 20000"/>
                <a:gd name="T103" fmla="*/ 24 h 20000"/>
                <a:gd name="T104" fmla="*/ 12 w 20000"/>
                <a:gd name="T105" fmla="*/ 25 h 20000"/>
                <a:gd name="T106" fmla="*/ 13 w 20000"/>
                <a:gd name="T107" fmla="*/ 25 h 20000"/>
                <a:gd name="T108" fmla="*/ 13 w 20000"/>
                <a:gd name="T109" fmla="*/ 25 h 20000"/>
                <a:gd name="T110" fmla="*/ 14 w 20000"/>
                <a:gd name="T111" fmla="*/ 26 h 20000"/>
                <a:gd name="T112" fmla="*/ 14 w 20000"/>
                <a:gd name="T113" fmla="*/ 26 h 20000"/>
                <a:gd name="T114" fmla="*/ 15 w 20000"/>
                <a:gd name="T115" fmla="*/ 26 h 20000"/>
                <a:gd name="T116" fmla="*/ 15 w 20000"/>
                <a:gd name="T117" fmla="*/ 26 h 20000"/>
                <a:gd name="T118" fmla="*/ 15 w 20000"/>
                <a:gd name="T119" fmla="*/ 27 h 20000"/>
                <a:gd name="T120" fmla="*/ 17 w 20000"/>
                <a:gd name="T121" fmla="*/ 27 h 20000"/>
                <a:gd name="T122" fmla="*/ 17 w 20000"/>
                <a:gd name="T123" fmla="*/ 27 h 20000"/>
                <a:gd name="T124" fmla="*/ 18 w 20000"/>
                <a:gd name="T125" fmla="*/ 27 h 2000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0000"/>
                <a:gd name="T190" fmla="*/ 0 h 20000"/>
                <a:gd name="T191" fmla="*/ 20000 w 20000"/>
                <a:gd name="T192" fmla="*/ 20000 h 2000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0000" h="20000">
                  <a:moveTo>
                    <a:pt x="0" y="0"/>
                  </a:moveTo>
                  <a:lnTo>
                    <a:pt x="0" y="1066"/>
                  </a:lnTo>
                  <a:lnTo>
                    <a:pt x="258" y="1459"/>
                  </a:lnTo>
                  <a:lnTo>
                    <a:pt x="258" y="1815"/>
                  </a:lnTo>
                  <a:lnTo>
                    <a:pt x="550" y="2170"/>
                  </a:lnTo>
                  <a:lnTo>
                    <a:pt x="1083" y="2544"/>
                  </a:lnTo>
                  <a:lnTo>
                    <a:pt x="1376" y="3255"/>
                  </a:lnTo>
                  <a:lnTo>
                    <a:pt x="1634" y="3648"/>
                  </a:lnTo>
                  <a:lnTo>
                    <a:pt x="1909" y="4359"/>
                  </a:lnTo>
                  <a:lnTo>
                    <a:pt x="2459" y="5070"/>
                  </a:lnTo>
                  <a:lnTo>
                    <a:pt x="2734" y="5800"/>
                  </a:lnTo>
                  <a:lnTo>
                    <a:pt x="3009" y="6174"/>
                  </a:lnTo>
                  <a:lnTo>
                    <a:pt x="3285" y="6885"/>
                  </a:lnTo>
                  <a:lnTo>
                    <a:pt x="3835" y="7633"/>
                  </a:lnTo>
                  <a:lnTo>
                    <a:pt x="3835" y="7989"/>
                  </a:lnTo>
                  <a:lnTo>
                    <a:pt x="4110" y="8344"/>
                  </a:lnTo>
                  <a:lnTo>
                    <a:pt x="4368" y="8718"/>
                  </a:lnTo>
                  <a:lnTo>
                    <a:pt x="4660" y="9055"/>
                  </a:lnTo>
                  <a:lnTo>
                    <a:pt x="4918" y="9429"/>
                  </a:lnTo>
                  <a:lnTo>
                    <a:pt x="5193" y="9429"/>
                  </a:lnTo>
                  <a:lnTo>
                    <a:pt x="5486" y="10159"/>
                  </a:lnTo>
                  <a:lnTo>
                    <a:pt x="5744" y="10533"/>
                  </a:lnTo>
                  <a:lnTo>
                    <a:pt x="5744" y="10889"/>
                  </a:lnTo>
                  <a:lnTo>
                    <a:pt x="6019" y="10889"/>
                  </a:lnTo>
                  <a:lnTo>
                    <a:pt x="6277" y="11244"/>
                  </a:lnTo>
                  <a:lnTo>
                    <a:pt x="6569" y="11600"/>
                  </a:lnTo>
                  <a:lnTo>
                    <a:pt x="6827" y="11993"/>
                  </a:lnTo>
                  <a:lnTo>
                    <a:pt x="6827" y="12348"/>
                  </a:lnTo>
                  <a:lnTo>
                    <a:pt x="7102" y="12348"/>
                  </a:lnTo>
                  <a:lnTo>
                    <a:pt x="7653" y="13078"/>
                  </a:lnTo>
                  <a:lnTo>
                    <a:pt x="7928" y="13078"/>
                  </a:lnTo>
                  <a:lnTo>
                    <a:pt x="7928" y="13414"/>
                  </a:lnTo>
                  <a:lnTo>
                    <a:pt x="8203" y="13807"/>
                  </a:lnTo>
                  <a:lnTo>
                    <a:pt x="8753" y="14181"/>
                  </a:lnTo>
                  <a:lnTo>
                    <a:pt x="8753" y="14518"/>
                  </a:lnTo>
                  <a:lnTo>
                    <a:pt x="9028" y="14518"/>
                  </a:lnTo>
                  <a:lnTo>
                    <a:pt x="9304" y="14892"/>
                  </a:lnTo>
                  <a:lnTo>
                    <a:pt x="9854" y="15229"/>
                  </a:lnTo>
                  <a:lnTo>
                    <a:pt x="10129" y="15229"/>
                  </a:lnTo>
                  <a:lnTo>
                    <a:pt x="10129" y="15622"/>
                  </a:lnTo>
                  <a:lnTo>
                    <a:pt x="10387" y="15959"/>
                  </a:lnTo>
                  <a:lnTo>
                    <a:pt x="10937" y="15959"/>
                  </a:lnTo>
                  <a:lnTo>
                    <a:pt x="11212" y="16333"/>
                  </a:lnTo>
                  <a:lnTo>
                    <a:pt x="11488" y="16333"/>
                  </a:lnTo>
                  <a:lnTo>
                    <a:pt x="11488" y="16707"/>
                  </a:lnTo>
                  <a:lnTo>
                    <a:pt x="12313" y="16707"/>
                  </a:lnTo>
                  <a:lnTo>
                    <a:pt x="12313" y="17063"/>
                  </a:lnTo>
                  <a:lnTo>
                    <a:pt x="12588" y="17063"/>
                  </a:lnTo>
                  <a:lnTo>
                    <a:pt x="12588" y="17418"/>
                  </a:lnTo>
                  <a:lnTo>
                    <a:pt x="13138" y="17418"/>
                  </a:lnTo>
                  <a:lnTo>
                    <a:pt x="13414" y="17774"/>
                  </a:lnTo>
                  <a:lnTo>
                    <a:pt x="13672" y="17774"/>
                  </a:lnTo>
                  <a:lnTo>
                    <a:pt x="13672" y="18167"/>
                  </a:lnTo>
                  <a:lnTo>
                    <a:pt x="14755" y="18167"/>
                  </a:lnTo>
                  <a:lnTo>
                    <a:pt x="15047" y="18522"/>
                  </a:lnTo>
                  <a:lnTo>
                    <a:pt x="15598" y="18877"/>
                  </a:lnTo>
                  <a:lnTo>
                    <a:pt x="16131" y="18877"/>
                  </a:lnTo>
                  <a:lnTo>
                    <a:pt x="16698" y="19252"/>
                  </a:lnTo>
                  <a:lnTo>
                    <a:pt x="16956" y="19252"/>
                  </a:lnTo>
                  <a:lnTo>
                    <a:pt x="16956" y="19588"/>
                  </a:lnTo>
                  <a:lnTo>
                    <a:pt x="18865" y="19588"/>
                  </a:lnTo>
                  <a:lnTo>
                    <a:pt x="18865" y="19981"/>
                  </a:lnTo>
                  <a:lnTo>
                    <a:pt x="19983" y="19981"/>
                  </a:lnTo>
                </a:path>
              </a:pathLst>
            </a:custGeom>
            <a:noFill/>
            <a:ln w="25400" cap="flat">
              <a:solidFill>
                <a:srgbClr val="800000"/>
              </a:solidFill>
              <a:prstDash val="solid"/>
              <a:round/>
              <a:headEnd type="none" w="sm" len="med"/>
              <a:tailEnd type="none" w="sm" len="me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7197" name="Line 48"/>
            <p:cNvSpPr>
              <a:spLocks noChangeShapeType="1"/>
            </p:cNvSpPr>
            <p:nvPr/>
          </p:nvSpPr>
          <p:spPr bwMode="auto">
            <a:xfrm flipH="1">
              <a:off x="2506" y="712"/>
              <a:ext cx="1097" cy="2093"/>
            </a:xfrm>
            <a:prstGeom prst="line">
              <a:avLst/>
            </a:prstGeom>
            <a:noFill/>
            <a:ln w="12700">
              <a:solidFill>
                <a:srgbClr val="FF0000"/>
              </a:solidFill>
              <a:round/>
              <a:headEnd type="none" w="sm" len="med"/>
              <a:tailEnd type="none" w="sm" len="med"/>
            </a:ln>
            <a:extLst>
              <a:ext uri="{909E8E84-426E-40DD-AFC4-6F175D3DCCD1}">
                <a14:hiddenFill xmlns:a14="http://schemas.microsoft.com/office/drawing/2010/main">
                  <a:noFill/>
                </a14:hiddenFill>
              </a:ext>
            </a:extLst>
          </p:spPr>
          <p:txBody>
            <a:bodyPr/>
            <a:lstStyle/>
            <a:p>
              <a:endParaRPr lang="ru-RU"/>
            </a:p>
          </p:txBody>
        </p:sp>
        <p:sp>
          <p:nvSpPr>
            <p:cNvPr id="7198" name="Freeform 49"/>
            <p:cNvSpPr>
              <a:spLocks/>
            </p:cNvSpPr>
            <p:nvPr/>
          </p:nvSpPr>
          <p:spPr bwMode="auto">
            <a:xfrm>
              <a:off x="1955" y="2808"/>
              <a:ext cx="552" cy="230"/>
            </a:xfrm>
            <a:custGeom>
              <a:avLst/>
              <a:gdLst>
                <a:gd name="T0" fmla="*/ 15 w 20000"/>
                <a:gd name="T1" fmla="*/ 0 h 20000"/>
                <a:gd name="T2" fmla="*/ 15 w 20000"/>
                <a:gd name="T3" fmla="*/ 0 h 20000"/>
                <a:gd name="T4" fmla="*/ 15 w 20000"/>
                <a:gd name="T5" fmla="*/ 0 h 20000"/>
                <a:gd name="T6" fmla="*/ 14 w 20000"/>
                <a:gd name="T7" fmla="*/ 0 h 20000"/>
                <a:gd name="T8" fmla="*/ 14 w 20000"/>
                <a:gd name="T9" fmla="*/ 0 h 20000"/>
                <a:gd name="T10" fmla="*/ 13 w 20000"/>
                <a:gd name="T11" fmla="*/ 1 h 20000"/>
                <a:gd name="T12" fmla="*/ 13 w 20000"/>
                <a:gd name="T13" fmla="*/ 1 h 20000"/>
                <a:gd name="T14" fmla="*/ 13 w 20000"/>
                <a:gd name="T15" fmla="*/ 1 h 20000"/>
                <a:gd name="T16" fmla="*/ 13 w 20000"/>
                <a:gd name="T17" fmla="*/ 1 h 20000"/>
                <a:gd name="T18" fmla="*/ 12 w 20000"/>
                <a:gd name="T19" fmla="*/ 1 h 20000"/>
                <a:gd name="T20" fmla="*/ 12 w 20000"/>
                <a:gd name="T21" fmla="*/ 1 h 20000"/>
                <a:gd name="T22" fmla="*/ 12 w 20000"/>
                <a:gd name="T23" fmla="*/ 1 h 20000"/>
                <a:gd name="T24" fmla="*/ 11 w 20000"/>
                <a:gd name="T25" fmla="*/ 1 h 20000"/>
                <a:gd name="T26" fmla="*/ 11 w 20000"/>
                <a:gd name="T27" fmla="*/ 1 h 20000"/>
                <a:gd name="T28" fmla="*/ 11 w 20000"/>
                <a:gd name="T29" fmla="*/ 1 h 20000"/>
                <a:gd name="T30" fmla="*/ 11 w 20000"/>
                <a:gd name="T31" fmla="*/ 2 h 20000"/>
                <a:gd name="T32" fmla="*/ 11 w 20000"/>
                <a:gd name="T33" fmla="*/ 2 h 20000"/>
                <a:gd name="T34" fmla="*/ 10 w 20000"/>
                <a:gd name="T35" fmla="*/ 2 h 20000"/>
                <a:gd name="T36" fmla="*/ 10 w 20000"/>
                <a:gd name="T37" fmla="*/ 2 h 20000"/>
                <a:gd name="T38" fmla="*/ 10 w 20000"/>
                <a:gd name="T39" fmla="*/ 2 h 20000"/>
                <a:gd name="T40" fmla="*/ 9 w 20000"/>
                <a:gd name="T41" fmla="*/ 2 h 20000"/>
                <a:gd name="T42" fmla="*/ 9 w 20000"/>
                <a:gd name="T43" fmla="*/ 2 h 20000"/>
                <a:gd name="T44" fmla="*/ 9 w 20000"/>
                <a:gd name="T45" fmla="*/ 2 h 20000"/>
                <a:gd name="T46" fmla="*/ 9 w 20000"/>
                <a:gd name="T47" fmla="*/ 2 h 20000"/>
                <a:gd name="T48" fmla="*/ 8 w 20000"/>
                <a:gd name="T49" fmla="*/ 2 h 20000"/>
                <a:gd name="T50" fmla="*/ 7 w 20000"/>
                <a:gd name="T51" fmla="*/ 2 h 20000"/>
                <a:gd name="T52" fmla="*/ 0 w 20000"/>
                <a:gd name="T53" fmla="*/ 2 h 20000"/>
                <a:gd name="T54" fmla="*/ 0 w 20000"/>
                <a:gd name="T55" fmla="*/ 3 h 20000"/>
                <a:gd name="T56" fmla="*/ 2 w 20000"/>
                <a:gd name="T57" fmla="*/ 3 h 2000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0000"/>
                <a:gd name="T88" fmla="*/ 0 h 20000"/>
                <a:gd name="T89" fmla="*/ 20000 w 20000"/>
                <a:gd name="T90" fmla="*/ 20000 h 2000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0000" h="20000">
                  <a:moveTo>
                    <a:pt x="19982" y="0"/>
                  </a:moveTo>
                  <a:lnTo>
                    <a:pt x="19705" y="0"/>
                  </a:lnTo>
                  <a:lnTo>
                    <a:pt x="19391" y="1208"/>
                  </a:lnTo>
                  <a:lnTo>
                    <a:pt x="18504" y="2296"/>
                  </a:lnTo>
                  <a:lnTo>
                    <a:pt x="17932" y="3565"/>
                  </a:lnTo>
                  <a:lnTo>
                    <a:pt x="17636" y="4653"/>
                  </a:lnTo>
                  <a:lnTo>
                    <a:pt x="17045" y="4653"/>
                  </a:lnTo>
                  <a:lnTo>
                    <a:pt x="16454" y="5861"/>
                  </a:lnTo>
                  <a:lnTo>
                    <a:pt x="16454" y="7009"/>
                  </a:lnTo>
                  <a:lnTo>
                    <a:pt x="16177" y="7009"/>
                  </a:lnTo>
                  <a:lnTo>
                    <a:pt x="15863" y="8218"/>
                  </a:lnTo>
                  <a:lnTo>
                    <a:pt x="15291" y="9366"/>
                  </a:lnTo>
                  <a:lnTo>
                    <a:pt x="14977" y="9366"/>
                  </a:lnTo>
                  <a:lnTo>
                    <a:pt x="14977" y="10514"/>
                  </a:lnTo>
                  <a:lnTo>
                    <a:pt x="14700" y="10514"/>
                  </a:lnTo>
                  <a:lnTo>
                    <a:pt x="14404" y="11722"/>
                  </a:lnTo>
                  <a:lnTo>
                    <a:pt x="13813" y="11722"/>
                  </a:lnTo>
                  <a:lnTo>
                    <a:pt x="13518" y="12870"/>
                  </a:lnTo>
                  <a:lnTo>
                    <a:pt x="13241" y="12870"/>
                  </a:lnTo>
                  <a:lnTo>
                    <a:pt x="12927" y="14079"/>
                  </a:lnTo>
                  <a:lnTo>
                    <a:pt x="12355" y="14079"/>
                  </a:lnTo>
                  <a:lnTo>
                    <a:pt x="12041" y="15227"/>
                  </a:lnTo>
                  <a:lnTo>
                    <a:pt x="11764" y="15227"/>
                  </a:lnTo>
                  <a:lnTo>
                    <a:pt x="11468" y="16375"/>
                  </a:lnTo>
                  <a:lnTo>
                    <a:pt x="10286" y="16375"/>
                  </a:lnTo>
                  <a:lnTo>
                    <a:pt x="9714" y="18671"/>
                  </a:lnTo>
                  <a:lnTo>
                    <a:pt x="295" y="18671"/>
                  </a:lnTo>
                  <a:lnTo>
                    <a:pt x="0" y="19940"/>
                  </a:lnTo>
                  <a:lnTo>
                    <a:pt x="2068" y="19940"/>
                  </a:lnTo>
                </a:path>
              </a:pathLst>
            </a:custGeom>
            <a:noFill/>
            <a:ln w="25400" cap="flat">
              <a:solidFill>
                <a:srgbClr val="800000"/>
              </a:solidFill>
              <a:prstDash val="solid"/>
              <a:round/>
              <a:headEnd type="none" w="sm" len="med"/>
              <a:tailEnd type="none" w="sm" len="me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7199" name="Freeform 50"/>
            <p:cNvSpPr>
              <a:spLocks/>
            </p:cNvSpPr>
            <p:nvPr/>
          </p:nvSpPr>
          <p:spPr bwMode="auto">
            <a:xfrm>
              <a:off x="1840" y="2374"/>
              <a:ext cx="676" cy="419"/>
            </a:xfrm>
            <a:custGeom>
              <a:avLst/>
              <a:gdLst>
                <a:gd name="T0" fmla="*/ 0 w 20000"/>
                <a:gd name="T1" fmla="*/ 0 h 20000"/>
                <a:gd name="T2" fmla="*/ 0 w 20000"/>
                <a:gd name="T3" fmla="*/ 0 h 20000"/>
                <a:gd name="T4" fmla="*/ 0 w 20000"/>
                <a:gd name="T5" fmla="*/ 1 h 20000"/>
                <a:gd name="T6" fmla="*/ 0 w 20000"/>
                <a:gd name="T7" fmla="*/ 1 h 20000"/>
                <a:gd name="T8" fmla="*/ 1 w 20000"/>
                <a:gd name="T9" fmla="*/ 1 h 20000"/>
                <a:gd name="T10" fmla="*/ 1 w 20000"/>
                <a:gd name="T11" fmla="*/ 1 h 20000"/>
                <a:gd name="T12" fmla="*/ 2 w 20000"/>
                <a:gd name="T13" fmla="*/ 1 h 20000"/>
                <a:gd name="T14" fmla="*/ 2 w 20000"/>
                <a:gd name="T15" fmla="*/ 2 h 20000"/>
                <a:gd name="T16" fmla="*/ 2 w 20000"/>
                <a:gd name="T17" fmla="*/ 2 h 20000"/>
                <a:gd name="T18" fmla="*/ 3 w 20000"/>
                <a:gd name="T19" fmla="*/ 2 h 20000"/>
                <a:gd name="T20" fmla="*/ 3 w 20000"/>
                <a:gd name="T21" fmla="*/ 3 h 20000"/>
                <a:gd name="T22" fmla="*/ 3 w 20000"/>
                <a:gd name="T23" fmla="*/ 3 h 20000"/>
                <a:gd name="T24" fmla="*/ 4 w 20000"/>
                <a:gd name="T25" fmla="*/ 3 h 20000"/>
                <a:gd name="T26" fmla="*/ 4 w 20000"/>
                <a:gd name="T27" fmla="*/ 3 h 20000"/>
                <a:gd name="T28" fmla="*/ 4 w 20000"/>
                <a:gd name="T29" fmla="*/ 3 h 20000"/>
                <a:gd name="T30" fmla="*/ 5 w 20000"/>
                <a:gd name="T31" fmla="*/ 4 h 20000"/>
                <a:gd name="T32" fmla="*/ 5 w 20000"/>
                <a:gd name="T33" fmla="*/ 4 h 20000"/>
                <a:gd name="T34" fmla="*/ 5 w 20000"/>
                <a:gd name="T35" fmla="*/ 4 h 20000"/>
                <a:gd name="T36" fmla="*/ 6 w 20000"/>
                <a:gd name="T37" fmla="*/ 4 h 20000"/>
                <a:gd name="T38" fmla="*/ 6 w 20000"/>
                <a:gd name="T39" fmla="*/ 4 h 20000"/>
                <a:gd name="T40" fmla="*/ 6 w 20000"/>
                <a:gd name="T41" fmla="*/ 4 h 20000"/>
                <a:gd name="T42" fmla="*/ 7 w 20000"/>
                <a:gd name="T43" fmla="*/ 5 h 20000"/>
                <a:gd name="T44" fmla="*/ 7 w 20000"/>
                <a:gd name="T45" fmla="*/ 5 h 20000"/>
                <a:gd name="T46" fmla="*/ 7 w 20000"/>
                <a:gd name="T47" fmla="*/ 5 h 20000"/>
                <a:gd name="T48" fmla="*/ 7 w 20000"/>
                <a:gd name="T49" fmla="*/ 5 h 20000"/>
                <a:gd name="T50" fmla="*/ 8 w 20000"/>
                <a:gd name="T51" fmla="*/ 5 h 20000"/>
                <a:gd name="T52" fmla="*/ 8 w 20000"/>
                <a:gd name="T53" fmla="*/ 5 h 20000"/>
                <a:gd name="T54" fmla="*/ 8 w 20000"/>
                <a:gd name="T55" fmla="*/ 5 h 20000"/>
                <a:gd name="T56" fmla="*/ 8 w 20000"/>
                <a:gd name="T57" fmla="*/ 5 h 20000"/>
                <a:gd name="T58" fmla="*/ 9 w 20000"/>
                <a:gd name="T59" fmla="*/ 6 h 20000"/>
                <a:gd name="T60" fmla="*/ 9 w 20000"/>
                <a:gd name="T61" fmla="*/ 6 h 20000"/>
                <a:gd name="T62" fmla="*/ 9 w 20000"/>
                <a:gd name="T63" fmla="*/ 6 h 20000"/>
                <a:gd name="T64" fmla="*/ 9 w 20000"/>
                <a:gd name="T65" fmla="*/ 6 h 20000"/>
                <a:gd name="T66" fmla="*/ 10 w 20000"/>
                <a:gd name="T67" fmla="*/ 6 h 20000"/>
                <a:gd name="T68" fmla="*/ 10 w 20000"/>
                <a:gd name="T69" fmla="*/ 6 h 20000"/>
                <a:gd name="T70" fmla="*/ 10 w 20000"/>
                <a:gd name="T71" fmla="*/ 6 h 20000"/>
                <a:gd name="T72" fmla="*/ 11 w 20000"/>
                <a:gd name="T73" fmla="*/ 7 h 20000"/>
                <a:gd name="T74" fmla="*/ 11 w 20000"/>
                <a:gd name="T75" fmla="*/ 7 h 20000"/>
                <a:gd name="T76" fmla="*/ 12 w 20000"/>
                <a:gd name="T77" fmla="*/ 7 h 20000"/>
                <a:gd name="T78" fmla="*/ 12 w 20000"/>
                <a:gd name="T79" fmla="*/ 7 h 20000"/>
                <a:gd name="T80" fmla="*/ 12 w 20000"/>
                <a:gd name="T81" fmla="*/ 7 h 20000"/>
                <a:gd name="T82" fmla="*/ 13 w 20000"/>
                <a:gd name="T83" fmla="*/ 7 h 20000"/>
                <a:gd name="T84" fmla="*/ 13 w 20000"/>
                <a:gd name="T85" fmla="*/ 7 h 20000"/>
                <a:gd name="T86" fmla="*/ 13 w 20000"/>
                <a:gd name="T87" fmla="*/ 7 h 20000"/>
                <a:gd name="T88" fmla="*/ 13 w 20000"/>
                <a:gd name="T89" fmla="*/ 7 h 20000"/>
                <a:gd name="T90" fmla="*/ 14 w 20000"/>
                <a:gd name="T91" fmla="*/ 7 h 20000"/>
                <a:gd name="T92" fmla="*/ 14 w 20000"/>
                <a:gd name="T93" fmla="*/ 8 h 20000"/>
                <a:gd name="T94" fmla="*/ 14 w 20000"/>
                <a:gd name="T95" fmla="*/ 8 h 20000"/>
                <a:gd name="T96" fmla="*/ 14 w 20000"/>
                <a:gd name="T97" fmla="*/ 8 h 20000"/>
                <a:gd name="T98" fmla="*/ 15 w 20000"/>
                <a:gd name="T99" fmla="*/ 8 h 20000"/>
                <a:gd name="T100" fmla="*/ 15 w 20000"/>
                <a:gd name="T101" fmla="*/ 8 h 20000"/>
                <a:gd name="T102" fmla="*/ 16 w 20000"/>
                <a:gd name="T103" fmla="*/ 8 h 20000"/>
                <a:gd name="T104" fmla="*/ 16 w 20000"/>
                <a:gd name="T105" fmla="*/ 8 h 20000"/>
                <a:gd name="T106" fmla="*/ 17 w 20000"/>
                <a:gd name="T107" fmla="*/ 8 h 20000"/>
                <a:gd name="T108" fmla="*/ 17 w 20000"/>
                <a:gd name="T109" fmla="*/ 8 h 20000"/>
                <a:gd name="T110" fmla="*/ 18 w 20000"/>
                <a:gd name="T111" fmla="*/ 8 h 20000"/>
                <a:gd name="T112" fmla="*/ 18 w 20000"/>
                <a:gd name="T113" fmla="*/ 8 h 20000"/>
                <a:gd name="T114" fmla="*/ 19 w 20000"/>
                <a:gd name="T115" fmla="*/ 8 h 20000"/>
                <a:gd name="T116" fmla="*/ 19 w 20000"/>
                <a:gd name="T117" fmla="*/ 8 h 20000"/>
                <a:gd name="T118" fmla="*/ 19 w 20000"/>
                <a:gd name="T119" fmla="*/ 9 h 20000"/>
                <a:gd name="T120" fmla="*/ 22 w 20000"/>
                <a:gd name="T121" fmla="*/ 9 h 20000"/>
                <a:gd name="T122" fmla="*/ 22 w 20000"/>
                <a:gd name="T123" fmla="*/ 9 h 20000"/>
                <a:gd name="T124" fmla="*/ 23 w 20000"/>
                <a:gd name="T125" fmla="*/ 9 h 2000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0000"/>
                <a:gd name="T190" fmla="*/ 0 h 20000"/>
                <a:gd name="T191" fmla="*/ 20000 w 20000"/>
                <a:gd name="T192" fmla="*/ 20000 h 2000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0000" h="20000">
                  <a:moveTo>
                    <a:pt x="0" y="0"/>
                  </a:moveTo>
                  <a:lnTo>
                    <a:pt x="0" y="1061"/>
                  </a:lnTo>
                  <a:lnTo>
                    <a:pt x="256" y="1459"/>
                  </a:lnTo>
                  <a:lnTo>
                    <a:pt x="256" y="1824"/>
                  </a:lnTo>
                  <a:lnTo>
                    <a:pt x="558" y="2156"/>
                  </a:lnTo>
                  <a:lnTo>
                    <a:pt x="1086" y="2554"/>
                  </a:lnTo>
                  <a:lnTo>
                    <a:pt x="1373" y="3250"/>
                  </a:lnTo>
                  <a:lnTo>
                    <a:pt x="1629" y="3648"/>
                  </a:lnTo>
                  <a:lnTo>
                    <a:pt x="1916" y="4345"/>
                  </a:lnTo>
                  <a:lnTo>
                    <a:pt x="2459" y="5075"/>
                  </a:lnTo>
                  <a:lnTo>
                    <a:pt x="2730" y="5804"/>
                  </a:lnTo>
                  <a:lnTo>
                    <a:pt x="3017" y="6169"/>
                  </a:lnTo>
                  <a:lnTo>
                    <a:pt x="3288" y="6866"/>
                  </a:lnTo>
                  <a:lnTo>
                    <a:pt x="3831" y="7629"/>
                  </a:lnTo>
                  <a:lnTo>
                    <a:pt x="3831" y="7993"/>
                  </a:lnTo>
                  <a:lnTo>
                    <a:pt x="4118" y="8325"/>
                  </a:lnTo>
                  <a:lnTo>
                    <a:pt x="4374" y="8690"/>
                  </a:lnTo>
                  <a:lnTo>
                    <a:pt x="4661" y="9055"/>
                  </a:lnTo>
                  <a:lnTo>
                    <a:pt x="4917" y="9420"/>
                  </a:lnTo>
                  <a:lnTo>
                    <a:pt x="5189" y="9420"/>
                  </a:lnTo>
                  <a:lnTo>
                    <a:pt x="5475" y="10182"/>
                  </a:lnTo>
                  <a:lnTo>
                    <a:pt x="5732" y="10547"/>
                  </a:lnTo>
                  <a:lnTo>
                    <a:pt x="5732" y="10912"/>
                  </a:lnTo>
                  <a:lnTo>
                    <a:pt x="6003" y="10912"/>
                  </a:lnTo>
                  <a:lnTo>
                    <a:pt x="6275" y="11244"/>
                  </a:lnTo>
                  <a:lnTo>
                    <a:pt x="6561" y="11609"/>
                  </a:lnTo>
                  <a:lnTo>
                    <a:pt x="6817" y="11973"/>
                  </a:lnTo>
                  <a:lnTo>
                    <a:pt x="6817" y="12338"/>
                  </a:lnTo>
                  <a:lnTo>
                    <a:pt x="7089" y="12338"/>
                  </a:lnTo>
                  <a:lnTo>
                    <a:pt x="7647" y="13068"/>
                  </a:lnTo>
                  <a:lnTo>
                    <a:pt x="7919" y="13068"/>
                  </a:lnTo>
                  <a:lnTo>
                    <a:pt x="7919" y="13400"/>
                  </a:lnTo>
                  <a:lnTo>
                    <a:pt x="8190" y="13798"/>
                  </a:lnTo>
                  <a:lnTo>
                    <a:pt x="8748" y="14196"/>
                  </a:lnTo>
                  <a:lnTo>
                    <a:pt x="8748" y="14527"/>
                  </a:lnTo>
                  <a:lnTo>
                    <a:pt x="9020" y="14527"/>
                  </a:lnTo>
                  <a:lnTo>
                    <a:pt x="9291" y="14892"/>
                  </a:lnTo>
                  <a:lnTo>
                    <a:pt x="9849" y="15224"/>
                  </a:lnTo>
                  <a:lnTo>
                    <a:pt x="10121" y="15224"/>
                  </a:lnTo>
                  <a:lnTo>
                    <a:pt x="10121" y="15622"/>
                  </a:lnTo>
                  <a:lnTo>
                    <a:pt x="10377" y="15954"/>
                  </a:lnTo>
                  <a:lnTo>
                    <a:pt x="10935" y="15954"/>
                  </a:lnTo>
                  <a:lnTo>
                    <a:pt x="11207" y="16352"/>
                  </a:lnTo>
                  <a:lnTo>
                    <a:pt x="11493" y="16352"/>
                  </a:lnTo>
                  <a:lnTo>
                    <a:pt x="11493" y="16716"/>
                  </a:lnTo>
                  <a:lnTo>
                    <a:pt x="12323" y="16716"/>
                  </a:lnTo>
                  <a:lnTo>
                    <a:pt x="12323" y="17081"/>
                  </a:lnTo>
                  <a:lnTo>
                    <a:pt x="12594" y="17081"/>
                  </a:lnTo>
                  <a:lnTo>
                    <a:pt x="12594" y="17446"/>
                  </a:lnTo>
                  <a:lnTo>
                    <a:pt x="13152" y="17446"/>
                  </a:lnTo>
                  <a:lnTo>
                    <a:pt x="13424" y="17778"/>
                  </a:lnTo>
                  <a:lnTo>
                    <a:pt x="13680" y="17778"/>
                  </a:lnTo>
                  <a:lnTo>
                    <a:pt x="13680" y="18176"/>
                  </a:lnTo>
                  <a:lnTo>
                    <a:pt x="14766" y="18176"/>
                  </a:lnTo>
                  <a:lnTo>
                    <a:pt x="15038" y="18507"/>
                  </a:lnTo>
                  <a:lnTo>
                    <a:pt x="15596" y="18872"/>
                  </a:lnTo>
                  <a:lnTo>
                    <a:pt x="16124" y="18872"/>
                  </a:lnTo>
                  <a:lnTo>
                    <a:pt x="16697" y="19237"/>
                  </a:lnTo>
                  <a:lnTo>
                    <a:pt x="16953" y="19237"/>
                  </a:lnTo>
                  <a:lnTo>
                    <a:pt x="16953" y="19602"/>
                  </a:lnTo>
                  <a:lnTo>
                    <a:pt x="18869" y="19602"/>
                  </a:lnTo>
                  <a:lnTo>
                    <a:pt x="18869" y="19967"/>
                  </a:lnTo>
                  <a:lnTo>
                    <a:pt x="19985" y="19967"/>
                  </a:lnTo>
                </a:path>
              </a:pathLst>
            </a:custGeom>
            <a:noFill/>
            <a:ln w="25400" cap="flat">
              <a:solidFill>
                <a:srgbClr val="99CC00"/>
              </a:solidFill>
              <a:prstDash val="solid"/>
              <a:round/>
              <a:headEnd type="none" w="sm" len="med"/>
              <a:tailEnd type="none" w="sm" len="me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7200" name="Line 51"/>
            <p:cNvSpPr>
              <a:spLocks noChangeShapeType="1"/>
            </p:cNvSpPr>
            <p:nvPr/>
          </p:nvSpPr>
          <p:spPr bwMode="auto">
            <a:xfrm flipH="1">
              <a:off x="3070" y="1674"/>
              <a:ext cx="990" cy="989"/>
            </a:xfrm>
            <a:prstGeom prst="line">
              <a:avLst/>
            </a:prstGeom>
            <a:noFill/>
            <a:ln w="28575">
              <a:solidFill>
                <a:srgbClr val="99CC00"/>
              </a:solidFill>
              <a:round/>
              <a:headEnd type="none" w="sm" len="med"/>
              <a:tailEnd type="none" w="sm" len="med"/>
            </a:ln>
            <a:extLst>
              <a:ext uri="{909E8E84-426E-40DD-AFC4-6F175D3DCCD1}">
                <a14:hiddenFill xmlns:a14="http://schemas.microsoft.com/office/drawing/2010/main">
                  <a:noFill/>
                </a14:hiddenFill>
              </a:ext>
            </a:extLst>
          </p:spPr>
          <p:txBody>
            <a:bodyPr/>
            <a:lstStyle/>
            <a:p>
              <a:endParaRPr lang="ru-RU"/>
            </a:p>
          </p:txBody>
        </p:sp>
        <p:sp>
          <p:nvSpPr>
            <p:cNvPr id="7201" name="Freeform 52"/>
            <p:cNvSpPr>
              <a:spLocks/>
            </p:cNvSpPr>
            <p:nvPr/>
          </p:nvSpPr>
          <p:spPr bwMode="auto">
            <a:xfrm>
              <a:off x="2449" y="2663"/>
              <a:ext cx="630" cy="130"/>
            </a:xfrm>
            <a:custGeom>
              <a:avLst/>
              <a:gdLst>
                <a:gd name="T0" fmla="*/ 20 w 20000"/>
                <a:gd name="T1" fmla="*/ 0 h 20000"/>
                <a:gd name="T2" fmla="*/ 20 w 20000"/>
                <a:gd name="T3" fmla="*/ 0 h 20000"/>
                <a:gd name="T4" fmla="*/ 19 w 20000"/>
                <a:gd name="T5" fmla="*/ 0 h 20000"/>
                <a:gd name="T6" fmla="*/ 18 w 20000"/>
                <a:gd name="T7" fmla="*/ 0 h 20000"/>
                <a:gd name="T8" fmla="*/ 18 w 20000"/>
                <a:gd name="T9" fmla="*/ 0 h 20000"/>
                <a:gd name="T10" fmla="*/ 18 w 20000"/>
                <a:gd name="T11" fmla="*/ 0 h 20000"/>
                <a:gd name="T12" fmla="*/ 17 w 20000"/>
                <a:gd name="T13" fmla="*/ 0 h 20000"/>
                <a:gd name="T14" fmla="*/ 16 w 20000"/>
                <a:gd name="T15" fmla="*/ 0 h 20000"/>
                <a:gd name="T16" fmla="*/ 16 w 20000"/>
                <a:gd name="T17" fmla="*/ 0 h 20000"/>
                <a:gd name="T18" fmla="*/ 16 w 20000"/>
                <a:gd name="T19" fmla="*/ 0 h 20000"/>
                <a:gd name="T20" fmla="*/ 16 w 20000"/>
                <a:gd name="T21" fmla="*/ 0 h 20000"/>
                <a:gd name="T22" fmla="*/ 15 w 20000"/>
                <a:gd name="T23" fmla="*/ 0 h 20000"/>
                <a:gd name="T24" fmla="*/ 15 w 20000"/>
                <a:gd name="T25" fmla="*/ 0 h 20000"/>
                <a:gd name="T26" fmla="*/ 15 w 20000"/>
                <a:gd name="T27" fmla="*/ 0 h 20000"/>
                <a:gd name="T28" fmla="*/ 15 w 20000"/>
                <a:gd name="T29" fmla="*/ 0 h 20000"/>
                <a:gd name="T30" fmla="*/ 14 w 20000"/>
                <a:gd name="T31" fmla="*/ 0 h 20000"/>
                <a:gd name="T32" fmla="*/ 14 w 20000"/>
                <a:gd name="T33" fmla="*/ 0 h 20000"/>
                <a:gd name="T34" fmla="*/ 13 w 20000"/>
                <a:gd name="T35" fmla="*/ 1 h 20000"/>
                <a:gd name="T36" fmla="*/ 13 w 20000"/>
                <a:gd name="T37" fmla="*/ 1 h 20000"/>
                <a:gd name="T38" fmla="*/ 13 w 20000"/>
                <a:gd name="T39" fmla="*/ 1 h 20000"/>
                <a:gd name="T40" fmla="*/ 12 w 20000"/>
                <a:gd name="T41" fmla="*/ 1 h 20000"/>
                <a:gd name="T42" fmla="*/ 12 w 20000"/>
                <a:gd name="T43" fmla="*/ 1 h 20000"/>
                <a:gd name="T44" fmla="*/ 12 w 20000"/>
                <a:gd name="T45" fmla="*/ 1 h 20000"/>
                <a:gd name="T46" fmla="*/ 11 w 20000"/>
                <a:gd name="T47" fmla="*/ 1 h 20000"/>
                <a:gd name="T48" fmla="*/ 10 w 20000"/>
                <a:gd name="T49" fmla="*/ 1 h 20000"/>
                <a:gd name="T50" fmla="*/ 10 w 20000"/>
                <a:gd name="T51" fmla="*/ 1 h 20000"/>
                <a:gd name="T52" fmla="*/ 0 w 20000"/>
                <a:gd name="T53" fmla="*/ 1 h 20000"/>
                <a:gd name="T54" fmla="*/ 0 w 20000"/>
                <a:gd name="T55" fmla="*/ 1 h 20000"/>
                <a:gd name="T56" fmla="*/ 2 w 20000"/>
                <a:gd name="T57" fmla="*/ 1 h 2000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0000"/>
                <a:gd name="T88" fmla="*/ 0 h 20000"/>
                <a:gd name="T89" fmla="*/ 20000 w 20000"/>
                <a:gd name="T90" fmla="*/ 20000 h 2000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0000" h="20000">
                  <a:moveTo>
                    <a:pt x="19984" y="0"/>
                  </a:moveTo>
                  <a:lnTo>
                    <a:pt x="19709" y="0"/>
                  </a:lnTo>
                  <a:lnTo>
                    <a:pt x="19385" y="1176"/>
                  </a:lnTo>
                  <a:lnTo>
                    <a:pt x="18510" y="2353"/>
                  </a:lnTo>
                  <a:lnTo>
                    <a:pt x="17927" y="3636"/>
                  </a:lnTo>
                  <a:lnTo>
                    <a:pt x="17636" y="4599"/>
                  </a:lnTo>
                  <a:lnTo>
                    <a:pt x="17036" y="4599"/>
                  </a:lnTo>
                  <a:lnTo>
                    <a:pt x="16453" y="5882"/>
                  </a:lnTo>
                  <a:lnTo>
                    <a:pt x="16453" y="7059"/>
                  </a:lnTo>
                  <a:lnTo>
                    <a:pt x="16178" y="7059"/>
                  </a:lnTo>
                  <a:lnTo>
                    <a:pt x="15854" y="8235"/>
                  </a:lnTo>
                  <a:lnTo>
                    <a:pt x="15287" y="9412"/>
                  </a:lnTo>
                  <a:lnTo>
                    <a:pt x="14996" y="9412"/>
                  </a:lnTo>
                  <a:lnTo>
                    <a:pt x="14996" y="10481"/>
                  </a:lnTo>
                  <a:lnTo>
                    <a:pt x="14721" y="10481"/>
                  </a:lnTo>
                  <a:lnTo>
                    <a:pt x="14413" y="11765"/>
                  </a:lnTo>
                  <a:lnTo>
                    <a:pt x="13830" y="11765"/>
                  </a:lnTo>
                  <a:lnTo>
                    <a:pt x="13538" y="12941"/>
                  </a:lnTo>
                  <a:lnTo>
                    <a:pt x="13247" y="12941"/>
                  </a:lnTo>
                  <a:lnTo>
                    <a:pt x="12939" y="14011"/>
                  </a:lnTo>
                  <a:lnTo>
                    <a:pt x="12372" y="14011"/>
                  </a:lnTo>
                  <a:lnTo>
                    <a:pt x="12049" y="15187"/>
                  </a:lnTo>
                  <a:lnTo>
                    <a:pt x="11773" y="15187"/>
                  </a:lnTo>
                  <a:lnTo>
                    <a:pt x="11482" y="16364"/>
                  </a:lnTo>
                  <a:lnTo>
                    <a:pt x="10283" y="16364"/>
                  </a:lnTo>
                  <a:lnTo>
                    <a:pt x="9717" y="18717"/>
                  </a:lnTo>
                  <a:lnTo>
                    <a:pt x="291" y="18717"/>
                  </a:lnTo>
                  <a:lnTo>
                    <a:pt x="0" y="19893"/>
                  </a:lnTo>
                  <a:lnTo>
                    <a:pt x="2073" y="19893"/>
                  </a:lnTo>
                </a:path>
              </a:pathLst>
            </a:custGeom>
            <a:noFill/>
            <a:ln w="25400" cap="flat">
              <a:solidFill>
                <a:srgbClr val="99CC00"/>
              </a:solidFill>
              <a:prstDash val="solid"/>
              <a:round/>
              <a:headEnd type="none" w="sm" len="med"/>
              <a:tailEnd type="none" w="sm" len="me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7202" name="Freeform 53"/>
            <p:cNvSpPr>
              <a:spLocks/>
            </p:cNvSpPr>
            <p:nvPr/>
          </p:nvSpPr>
          <p:spPr bwMode="auto">
            <a:xfrm>
              <a:off x="2127" y="2077"/>
              <a:ext cx="475" cy="459"/>
            </a:xfrm>
            <a:custGeom>
              <a:avLst/>
              <a:gdLst>
                <a:gd name="T0" fmla="*/ 0 w 20000"/>
                <a:gd name="T1" fmla="*/ 0 h 20000"/>
                <a:gd name="T2" fmla="*/ 0 w 20000"/>
                <a:gd name="T3" fmla="*/ 1 h 20000"/>
                <a:gd name="T4" fmla="*/ 0 w 20000"/>
                <a:gd name="T5" fmla="*/ 1 h 20000"/>
                <a:gd name="T6" fmla="*/ 0 w 20000"/>
                <a:gd name="T7" fmla="*/ 1 h 20000"/>
                <a:gd name="T8" fmla="*/ 0 w 20000"/>
                <a:gd name="T9" fmla="*/ 1 h 20000"/>
                <a:gd name="T10" fmla="*/ 1 w 20000"/>
                <a:gd name="T11" fmla="*/ 1 h 20000"/>
                <a:gd name="T12" fmla="*/ 1 w 20000"/>
                <a:gd name="T13" fmla="*/ 2 h 20000"/>
                <a:gd name="T14" fmla="*/ 1 w 20000"/>
                <a:gd name="T15" fmla="*/ 2 h 20000"/>
                <a:gd name="T16" fmla="*/ 1 w 20000"/>
                <a:gd name="T17" fmla="*/ 2 h 20000"/>
                <a:gd name="T18" fmla="*/ 1 w 20000"/>
                <a:gd name="T19" fmla="*/ 3 h 20000"/>
                <a:gd name="T20" fmla="*/ 2 w 20000"/>
                <a:gd name="T21" fmla="*/ 3 h 20000"/>
                <a:gd name="T22" fmla="*/ 2 w 20000"/>
                <a:gd name="T23" fmla="*/ 3 h 20000"/>
                <a:gd name="T24" fmla="*/ 2 w 20000"/>
                <a:gd name="T25" fmla="*/ 4 h 20000"/>
                <a:gd name="T26" fmla="*/ 2 w 20000"/>
                <a:gd name="T27" fmla="*/ 4 h 20000"/>
                <a:gd name="T28" fmla="*/ 2 w 20000"/>
                <a:gd name="T29" fmla="*/ 4 h 20000"/>
                <a:gd name="T30" fmla="*/ 2 w 20000"/>
                <a:gd name="T31" fmla="*/ 4 h 20000"/>
                <a:gd name="T32" fmla="*/ 2 w 20000"/>
                <a:gd name="T33" fmla="*/ 5 h 20000"/>
                <a:gd name="T34" fmla="*/ 3 w 20000"/>
                <a:gd name="T35" fmla="*/ 5 h 20000"/>
                <a:gd name="T36" fmla="*/ 3 w 20000"/>
                <a:gd name="T37" fmla="*/ 5 h 20000"/>
                <a:gd name="T38" fmla="*/ 3 w 20000"/>
                <a:gd name="T39" fmla="*/ 5 h 20000"/>
                <a:gd name="T40" fmla="*/ 3 w 20000"/>
                <a:gd name="T41" fmla="*/ 5 h 20000"/>
                <a:gd name="T42" fmla="*/ 3 w 20000"/>
                <a:gd name="T43" fmla="*/ 6 h 20000"/>
                <a:gd name="T44" fmla="*/ 3 w 20000"/>
                <a:gd name="T45" fmla="*/ 6 h 20000"/>
                <a:gd name="T46" fmla="*/ 3 w 20000"/>
                <a:gd name="T47" fmla="*/ 6 h 20000"/>
                <a:gd name="T48" fmla="*/ 4 w 20000"/>
                <a:gd name="T49" fmla="*/ 6 h 20000"/>
                <a:gd name="T50" fmla="*/ 4 w 20000"/>
                <a:gd name="T51" fmla="*/ 6 h 20000"/>
                <a:gd name="T52" fmla="*/ 4 w 20000"/>
                <a:gd name="T53" fmla="*/ 6 h 20000"/>
                <a:gd name="T54" fmla="*/ 4 w 20000"/>
                <a:gd name="T55" fmla="*/ 7 h 20000"/>
                <a:gd name="T56" fmla="*/ 4 w 20000"/>
                <a:gd name="T57" fmla="*/ 7 h 20000"/>
                <a:gd name="T58" fmla="*/ 4 w 20000"/>
                <a:gd name="T59" fmla="*/ 7 h 20000"/>
                <a:gd name="T60" fmla="*/ 4 w 20000"/>
                <a:gd name="T61" fmla="*/ 7 h 20000"/>
                <a:gd name="T62" fmla="*/ 4 w 20000"/>
                <a:gd name="T63" fmla="*/ 7 h 20000"/>
                <a:gd name="T64" fmla="*/ 5 w 20000"/>
                <a:gd name="T65" fmla="*/ 7 h 20000"/>
                <a:gd name="T66" fmla="*/ 5 w 20000"/>
                <a:gd name="T67" fmla="*/ 7 h 20000"/>
                <a:gd name="T68" fmla="*/ 5 w 20000"/>
                <a:gd name="T69" fmla="*/ 8 h 20000"/>
                <a:gd name="T70" fmla="*/ 5 w 20000"/>
                <a:gd name="T71" fmla="*/ 8 h 20000"/>
                <a:gd name="T72" fmla="*/ 5 w 20000"/>
                <a:gd name="T73" fmla="*/ 8 h 20000"/>
                <a:gd name="T74" fmla="*/ 6 w 20000"/>
                <a:gd name="T75" fmla="*/ 8 h 20000"/>
                <a:gd name="T76" fmla="*/ 6 w 20000"/>
                <a:gd name="T77" fmla="*/ 8 h 20000"/>
                <a:gd name="T78" fmla="*/ 6 w 20000"/>
                <a:gd name="T79" fmla="*/ 8 h 20000"/>
                <a:gd name="T80" fmla="*/ 6 w 20000"/>
                <a:gd name="T81" fmla="*/ 8 h 20000"/>
                <a:gd name="T82" fmla="*/ 6 w 20000"/>
                <a:gd name="T83" fmla="*/ 8 h 20000"/>
                <a:gd name="T84" fmla="*/ 6 w 20000"/>
                <a:gd name="T85" fmla="*/ 9 h 20000"/>
                <a:gd name="T86" fmla="*/ 6 w 20000"/>
                <a:gd name="T87" fmla="*/ 9 h 20000"/>
                <a:gd name="T88" fmla="*/ 6 w 20000"/>
                <a:gd name="T89" fmla="*/ 9 h 20000"/>
                <a:gd name="T90" fmla="*/ 7 w 20000"/>
                <a:gd name="T91" fmla="*/ 9 h 20000"/>
                <a:gd name="T92" fmla="*/ 7 w 20000"/>
                <a:gd name="T93" fmla="*/ 9 h 20000"/>
                <a:gd name="T94" fmla="*/ 7 w 20000"/>
                <a:gd name="T95" fmla="*/ 9 h 20000"/>
                <a:gd name="T96" fmla="*/ 7 w 20000"/>
                <a:gd name="T97" fmla="*/ 9 h 20000"/>
                <a:gd name="T98" fmla="*/ 7 w 20000"/>
                <a:gd name="T99" fmla="*/ 9 h 20000"/>
                <a:gd name="T100" fmla="*/ 8 w 20000"/>
                <a:gd name="T101" fmla="*/ 9 h 20000"/>
                <a:gd name="T102" fmla="*/ 8 w 20000"/>
                <a:gd name="T103" fmla="*/ 9 h 20000"/>
                <a:gd name="T104" fmla="*/ 8 w 20000"/>
                <a:gd name="T105" fmla="*/ 10 h 20000"/>
                <a:gd name="T106" fmla="*/ 8 w 20000"/>
                <a:gd name="T107" fmla="*/ 10 h 20000"/>
                <a:gd name="T108" fmla="*/ 9 w 20000"/>
                <a:gd name="T109" fmla="*/ 10 h 20000"/>
                <a:gd name="T110" fmla="*/ 9 w 20000"/>
                <a:gd name="T111" fmla="*/ 10 h 20000"/>
                <a:gd name="T112" fmla="*/ 9 w 20000"/>
                <a:gd name="T113" fmla="*/ 10 h 20000"/>
                <a:gd name="T114" fmla="*/ 9 w 20000"/>
                <a:gd name="T115" fmla="*/ 10 h 20000"/>
                <a:gd name="T116" fmla="*/ 10 w 20000"/>
                <a:gd name="T117" fmla="*/ 10 h 20000"/>
                <a:gd name="T118" fmla="*/ 10 w 20000"/>
                <a:gd name="T119" fmla="*/ 10 h 20000"/>
                <a:gd name="T120" fmla="*/ 11 w 20000"/>
                <a:gd name="T121" fmla="*/ 10 h 20000"/>
                <a:gd name="T122" fmla="*/ 11 w 20000"/>
                <a:gd name="T123" fmla="*/ 11 h 20000"/>
                <a:gd name="T124" fmla="*/ 11 w 20000"/>
                <a:gd name="T125" fmla="*/ 11 h 2000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0000"/>
                <a:gd name="T190" fmla="*/ 0 h 20000"/>
                <a:gd name="T191" fmla="*/ 20000 w 20000"/>
                <a:gd name="T192" fmla="*/ 20000 h 2000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0000" h="20000">
                  <a:moveTo>
                    <a:pt x="0" y="0"/>
                  </a:moveTo>
                  <a:lnTo>
                    <a:pt x="0" y="1057"/>
                  </a:lnTo>
                  <a:lnTo>
                    <a:pt x="258" y="1450"/>
                  </a:lnTo>
                  <a:lnTo>
                    <a:pt x="258" y="1843"/>
                  </a:lnTo>
                  <a:lnTo>
                    <a:pt x="559" y="2175"/>
                  </a:lnTo>
                  <a:lnTo>
                    <a:pt x="1074" y="2538"/>
                  </a:lnTo>
                  <a:lnTo>
                    <a:pt x="1375" y="3233"/>
                  </a:lnTo>
                  <a:lnTo>
                    <a:pt x="1633" y="3625"/>
                  </a:lnTo>
                  <a:lnTo>
                    <a:pt x="1912" y="4350"/>
                  </a:lnTo>
                  <a:lnTo>
                    <a:pt x="2449" y="5106"/>
                  </a:lnTo>
                  <a:lnTo>
                    <a:pt x="2728" y="5831"/>
                  </a:lnTo>
                  <a:lnTo>
                    <a:pt x="3029" y="6163"/>
                  </a:lnTo>
                  <a:lnTo>
                    <a:pt x="3287" y="6888"/>
                  </a:lnTo>
                  <a:lnTo>
                    <a:pt x="3845" y="7583"/>
                  </a:lnTo>
                  <a:lnTo>
                    <a:pt x="3845" y="7976"/>
                  </a:lnTo>
                  <a:lnTo>
                    <a:pt x="4103" y="8308"/>
                  </a:lnTo>
                  <a:lnTo>
                    <a:pt x="4361" y="8731"/>
                  </a:lnTo>
                  <a:lnTo>
                    <a:pt x="4662" y="9063"/>
                  </a:lnTo>
                  <a:lnTo>
                    <a:pt x="4919" y="9396"/>
                  </a:lnTo>
                  <a:lnTo>
                    <a:pt x="5156" y="9396"/>
                  </a:lnTo>
                  <a:lnTo>
                    <a:pt x="5478" y="10181"/>
                  </a:lnTo>
                  <a:lnTo>
                    <a:pt x="5736" y="10514"/>
                  </a:lnTo>
                  <a:lnTo>
                    <a:pt x="5736" y="10876"/>
                  </a:lnTo>
                  <a:lnTo>
                    <a:pt x="6015" y="10876"/>
                  </a:lnTo>
                  <a:lnTo>
                    <a:pt x="6273" y="11269"/>
                  </a:lnTo>
                  <a:lnTo>
                    <a:pt x="6552" y="11601"/>
                  </a:lnTo>
                  <a:lnTo>
                    <a:pt x="6831" y="11934"/>
                  </a:lnTo>
                  <a:lnTo>
                    <a:pt x="6831" y="12356"/>
                  </a:lnTo>
                  <a:lnTo>
                    <a:pt x="7089" y="12356"/>
                  </a:lnTo>
                  <a:lnTo>
                    <a:pt x="7669" y="13082"/>
                  </a:lnTo>
                  <a:lnTo>
                    <a:pt x="7905" y="13082"/>
                  </a:lnTo>
                  <a:lnTo>
                    <a:pt x="7905" y="13414"/>
                  </a:lnTo>
                  <a:lnTo>
                    <a:pt x="8185" y="13807"/>
                  </a:lnTo>
                  <a:lnTo>
                    <a:pt x="8743" y="14169"/>
                  </a:lnTo>
                  <a:lnTo>
                    <a:pt x="8743" y="14532"/>
                  </a:lnTo>
                  <a:lnTo>
                    <a:pt x="9001" y="14532"/>
                  </a:lnTo>
                  <a:lnTo>
                    <a:pt x="9302" y="14864"/>
                  </a:lnTo>
                  <a:lnTo>
                    <a:pt x="9839" y="15196"/>
                  </a:lnTo>
                  <a:lnTo>
                    <a:pt x="10140" y="15196"/>
                  </a:lnTo>
                  <a:lnTo>
                    <a:pt x="10140" y="15650"/>
                  </a:lnTo>
                  <a:lnTo>
                    <a:pt x="10376" y="15982"/>
                  </a:lnTo>
                  <a:lnTo>
                    <a:pt x="10934" y="15982"/>
                  </a:lnTo>
                  <a:lnTo>
                    <a:pt x="11214" y="16314"/>
                  </a:lnTo>
                  <a:lnTo>
                    <a:pt x="11493" y="16314"/>
                  </a:lnTo>
                  <a:lnTo>
                    <a:pt x="11493" y="16707"/>
                  </a:lnTo>
                  <a:lnTo>
                    <a:pt x="12309" y="16707"/>
                  </a:lnTo>
                  <a:lnTo>
                    <a:pt x="12309" y="17039"/>
                  </a:lnTo>
                  <a:lnTo>
                    <a:pt x="12610" y="17039"/>
                  </a:lnTo>
                  <a:lnTo>
                    <a:pt x="12610" y="17432"/>
                  </a:lnTo>
                  <a:lnTo>
                    <a:pt x="13147" y="17432"/>
                  </a:lnTo>
                  <a:lnTo>
                    <a:pt x="13426" y="17764"/>
                  </a:lnTo>
                  <a:lnTo>
                    <a:pt x="13684" y="17764"/>
                  </a:lnTo>
                  <a:lnTo>
                    <a:pt x="13684" y="18157"/>
                  </a:lnTo>
                  <a:lnTo>
                    <a:pt x="14758" y="18157"/>
                  </a:lnTo>
                  <a:lnTo>
                    <a:pt x="15059" y="18489"/>
                  </a:lnTo>
                  <a:lnTo>
                    <a:pt x="15618" y="18912"/>
                  </a:lnTo>
                  <a:lnTo>
                    <a:pt x="16112" y="18912"/>
                  </a:lnTo>
                  <a:lnTo>
                    <a:pt x="16713" y="19275"/>
                  </a:lnTo>
                  <a:lnTo>
                    <a:pt x="16950" y="19275"/>
                  </a:lnTo>
                  <a:lnTo>
                    <a:pt x="16950" y="19607"/>
                  </a:lnTo>
                  <a:lnTo>
                    <a:pt x="18861" y="19607"/>
                  </a:lnTo>
                  <a:lnTo>
                    <a:pt x="18861" y="19970"/>
                  </a:lnTo>
                  <a:lnTo>
                    <a:pt x="19979" y="19970"/>
                  </a:lnTo>
                </a:path>
              </a:pathLst>
            </a:custGeom>
            <a:noFill/>
            <a:ln w="25400" cap="flat">
              <a:solidFill>
                <a:srgbClr val="800080"/>
              </a:solidFill>
              <a:prstDash val="solid"/>
              <a:round/>
              <a:headEnd type="none" w="sm" len="med"/>
              <a:tailEnd type="none" w="sm" len="me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7203" name="Line 54"/>
            <p:cNvSpPr>
              <a:spLocks noChangeShapeType="1"/>
            </p:cNvSpPr>
            <p:nvPr/>
          </p:nvSpPr>
          <p:spPr bwMode="auto">
            <a:xfrm flipH="1">
              <a:off x="2991" y="1307"/>
              <a:ext cx="695" cy="1087"/>
            </a:xfrm>
            <a:prstGeom prst="line">
              <a:avLst/>
            </a:prstGeom>
            <a:noFill/>
            <a:ln w="25400">
              <a:solidFill>
                <a:srgbClr val="800080"/>
              </a:solidFill>
              <a:round/>
              <a:headEnd type="none" w="sm" len="med"/>
              <a:tailEnd type="none" w="sm" len="med"/>
            </a:ln>
            <a:extLst>
              <a:ext uri="{909E8E84-426E-40DD-AFC4-6F175D3DCCD1}">
                <a14:hiddenFill xmlns:a14="http://schemas.microsoft.com/office/drawing/2010/main">
                  <a:noFill/>
                </a14:hiddenFill>
              </a:ext>
            </a:extLst>
          </p:spPr>
          <p:txBody>
            <a:bodyPr/>
            <a:lstStyle/>
            <a:p>
              <a:endParaRPr lang="ru-RU"/>
            </a:p>
          </p:txBody>
        </p:sp>
        <p:sp>
          <p:nvSpPr>
            <p:cNvPr id="7204" name="Freeform 55"/>
            <p:cNvSpPr>
              <a:spLocks/>
            </p:cNvSpPr>
            <p:nvPr/>
          </p:nvSpPr>
          <p:spPr bwMode="auto">
            <a:xfrm>
              <a:off x="2555" y="2393"/>
              <a:ext cx="443" cy="142"/>
            </a:xfrm>
            <a:custGeom>
              <a:avLst/>
              <a:gdLst>
                <a:gd name="T0" fmla="*/ 10 w 20000"/>
                <a:gd name="T1" fmla="*/ 0 h 20000"/>
                <a:gd name="T2" fmla="*/ 10 w 20000"/>
                <a:gd name="T3" fmla="*/ 0 h 20000"/>
                <a:gd name="T4" fmla="*/ 10 w 20000"/>
                <a:gd name="T5" fmla="*/ 0 h 20000"/>
                <a:gd name="T6" fmla="*/ 9 w 20000"/>
                <a:gd name="T7" fmla="*/ 0 h 20000"/>
                <a:gd name="T8" fmla="*/ 9 w 20000"/>
                <a:gd name="T9" fmla="*/ 0 h 20000"/>
                <a:gd name="T10" fmla="*/ 9 w 20000"/>
                <a:gd name="T11" fmla="*/ 0 h 20000"/>
                <a:gd name="T12" fmla="*/ 8 w 20000"/>
                <a:gd name="T13" fmla="*/ 0 h 20000"/>
                <a:gd name="T14" fmla="*/ 8 w 20000"/>
                <a:gd name="T15" fmla="*/ 0 h 20000"/>
                <a:gd name="T16" fmla="*/ 8 w 20000"/>
                <a:gd name="T17" fmla="*/ 0 h 20000"/>
                <a:gd name="T18" fmla="*/ 8 w 20000"/>
                <a:gd name="T19" fmla="*/ 0 h 20000"/>
                <a:gd name="T20" fmla="*/ 8 w 20000"/>
                <a:gd name="T21" fmla="*/ 0 h 20000"/>
                <a:gd name="T22" fmla="*/ 8 w 20000"/>
                <a:gd name="T23" fmla="*/ 0 h 20000"/>
                <a:gd name="T24" fmla="*/ 7 w 20000"/>
                <a:gd name="T25" fmla="*/ 0 h 20000"/>
                <a:gd name="T26" fmla="*/ 7 w 20000"/>
                <a:gd name="T27" fmla="*/ 1 h 20000"/>
                <a:gd name="T28" fmla="*/ 7 w 20000"/>
                <a:gd name="T29" fmla="*/ 1 h 20000"/>
                <a:gd name="T30" fmla="*/ 7 w 20000"/>
                <a:gd name="T31" fmla="*/ 1 h 20000"/>
                <a:gd name="T32" fmla="*/ 7 w 20000"/>
                <a:gd name="T33" fmla="*/ 1 h 20000"/>
                <a:gd name="T34" fmla="*/ 7 w 20000"/>
                <a:gd name="T35" fmla="*/ 1 h 20000"/>
                <a:gd name="T36" fmla="*/ 6 w 20000"/>
                <a:gd name="T37" fmla="*/ 1 h 20000"/>
                <a:gd name="T38" fmla="*/ 6 w 20000"/>
                <a:gd name="T39" fmla="*/ 1 h 20000"/>
                <a:gd name="T40" fmla="*/ 6 w 20000"/>
                <a:gd name="T41" fmla="*/ 1 h 20000"/>
                <a:gd name="T42" fmla="*/ 6 w 20000"/>
                <a:gd name="T43" fmla="*/ 1 h 20000"/>
                <a:gd name="T44" fmla="*/ 6 w 20000"/>
                <a:gd name="T45" fmla="*/ 1 h 20000"/>
                <a:gd name="T46" fmla="*/ 6 w 20000"/>
                <a:gd name="T47" fmla="*/ 1 h 20000"/>
                <a:gd name="T48" fmla="*/ 5 w 20000"/>
                <a:gd name="T49" fmla="*/ 1 h 20000"/>
                <a:gd name="T50" fmla="*/ 5 w 20000"/>
                <a:gd name="T51" fmla="*/ 1 h 20000"/>
                <a:gd name="T52" fmla="*/ 0 w 20000"/>
                <a:gd name="T53" fmla="*/ 1 h 20000"/>
                <a:gd name="T54" fmla="*/ 0 w 20000"/>
                <a:gd name="T55" fmla="*/ 1 h 20000"/>
                <a:gd name="T56" fmla="*/ 1 w 20000"/>
                <a:gd name="T57" fmla="*/ 1 h 2000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0000"/>
                <a:gd name="T88" fmla="*/ 0 h 20000"/>
                <a:gd name="T89" fmla="*/ 20000 w 20000"/>
                <a:gd name="T90" fmla="*/ 20000 h 2000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0000" h="20000">
                  <a:moveTo>
                    <a:pt x="19977" y="0"/>
                  </a:moveTo>
                  <a:lnTo>
                    <a:pt x="19700" y="0"/>
                  </a:lnTo>
                  <a:lnTo>
                    <a:pt x="19400" y="1268"/>
                  </a:lnTo>
                  <a:lnTo>
                    <a:pt x="18501" y="2341"/>
                  </a:lnTo>
                  <a:lnTo>
                    <a:pt x="17947" y="3512"/>
                  </a:lnTo>
                  <a:lnTo>
                    <a:pt x="17624" y="4488"/>
                  </a:lnTo>
                  <a:lnTo>
                    <a:pt x="17047" y="4488"/>
                  </a:lnTo>
                  <a:lnTo>
                    <a:pt x="16471" y="5951"/>
                  </a:lnTo>
                  <a:lnTo>
                    <a:pt x="16471" y="7024"/>
                  </a:lnTo>
                  <a:lnTo>
                    <a:pt x="16194" y="7024"/>
                  </a:lnTo>
                  <a:lnTo>
                    <a:pt x="15848" y="8195"/>
                  </a:lnTo>
                  <a:lnTo>
                    <a:pt x="15294" y="9366"/>
                  </a:lnTo>
                  <a:lnTo>
                    <a:pt x="14994" y="9366"/>
                  </a:lnTo>
                  <a:lnTo>
                    <a:pt x="14994" y="10439"/>
                  </a:lnTo>
                  <a:lnTo>
                    <a:pt x="14717" y="10439"/>
                  </a:lnTo>
                  <a:lnTo>
                    <a:pt x="14441" y="11707"/>
                  </a:lnTo>
                  <a:lnTo>
                    <a:pt x="13818" y="11707"/>
                  </a:lnTo>
                  <a:lnTo>
                    <a:pt x="13541" y="12976"/>
                  </a:lnTo>
                  <a:lnTo>
                    <a:pt x="13241" y="12976"/>
                  </a:lnTo>
                  <a:lnTo>
                    <a:pt x="12941" y="14049"/>
                  </a:lnTo>
                  <a:lnTo>
                    <a:pt x="12364" y="14049"/>
                  </a:lnTo>
                  <a:lnTo>
                    <a:pt x="12065" y="15122"/>
                  </a:lnTo>
                  <a:lnTo>
                    <a:pt x="11788" y="15122"/>
                  </a:lnTo>
                  <a:lnTo>
                    <a:pt x="11465" y="16488"/>
                  </a:lnTo>
                  <a:lnTo>
                    <a:pt x="10288" y="16488"/>
                  </a:lnTo>
                  <a:lnTo>
                    <a:pt x="9712" y="18732"/>
                  </a:lnTo>
                  <a:lnTo>
                    <a:pt x="300" y="18732"/>
                  </a:lnTo>
                  <a:lnTo>
                    <a:pt x="0" y="19902"/>
                  </a:lnTo>
                  <a:lnTo>
                    <a:pt x="2053" y="19902"/>
                  </a:lnTo>
                </a:path>
              </a:pathLst>
            </a:custGeom>
            <a:noFill/>
            <a:ln w="25400" cap="flat">
              <a:solidFill>
                <a:srgbClr val="800080"/>
              </a:solidFill>
              <a:prstDash val="solid"/>
              <a:round/>
              <a:headEnd type="none" w="sm" len="med"/>
              <a:tailEnd type="none" w="sm" len="me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7205" name="Line 56"/>
            <p:cNvSpPr>
              <a:spLocks noChangeShapeType="1"/>
            </p:cNvSpPr>
            <p:nvPr/>
          </p:nvSpPr>
          <p:spPr bwMode="auto">
            <a:xfrm flipH="1">
              <a:off x="1137" y="851"/>
              <a:ext cx="1" cy="2617"/>
            </a:xfrm>
            <a:prstGeom prst="line">
              <a:avLst/>
            </a:prstGeom>
            <a:noFill/>
            <a:ln w="28575">
              <a:solidFill>
                <a:srgbClr val="000000"/>
              </a:solidFill>
              <a:round/>
              <a:headEnd type="triangle" w="sm" len="sm"/>
              <a:tailEnd type="none" w="sm" len="sm"/>
            </a:ln>
            <a:extLst>
              <a:ext uri="{909E8E84-426E-40DD-AFC4-6F175D3DCCD1}">
                <a14:hiddenFill xmlns:a14="http://schemas.microsoft.com/office/drawing/2010/main">
                  <a:noFill/>
                </a14:hiddenFill>
              </a:ext>
            </a:extLst>
          </p:spPr>
          <p:txBody>
            <a:bodyPr/>
            <a:lstStyle/>
            <a:p>
              <a:endParaRPr lang="ru-RU"/>
            </a:p>
          </p:txBody>
        </p:sp>
        <p:sp>
          <p:nvSpPr>
            <p:cNvPr id="7206" name="Rectangle 58"/>
            <p:cNvSpPr>
              <a:spLocks noChangeArrowheads="1"/>
            </p:cNvSpPr>
            <p:nvPr/>
          </p:nvSpPr>
          <p:spPr bwMode="auto">
            <a:xfrm>
              <a:off x="3421" y="3486"/>
              <a:ext cx="243"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ru-RU" sz="2000" i="1">
                  <a:latin typeface="Arial" panose="020B0604020202020204" pitchFamily="34" charset="0"/>
                </a:rPr>
                <a:t>Q</a:t>
              </a:r>
              <a:r>
                <a:rPr lang="en-US" altLang="ru-RU" sz="2000" baseline="-25000">
                  <a:latin typeface="Arial" panose="020B0604020202020204" pitchFamily="34" charset="0"/>
                </a:rPr>
                <a:t>2</a:t>
              </a:r>
              <a:endParaRPr lang="ru-RU" altLang="ru-RU" sz="2000">
                <a:latin typeface="Arial" panose="020B0604020202020204" pitchFamily="34" charset="0"/>
              </a:endParaRPr>
            </a:p>
          </p:txBody>
        </p:sp>
        <p:sp>
          <p:nvSpPr>
            <p:cNvPr id="7207" name="Rectangle 59"/>
            <p:cNvSpPr>
              <a:spLocks noChangeArrowheads="1"/>
            </p:cNvSpPr>
            <p:nvPr/>
          </p:nvSpPr>
          <p:spPr bwMode="auto">
            <a:xfrm>
              <a:off x="2912" y="3486"/>
              <a:ext cx="194"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ru-RU" sz="2000" i="1">
                  <a:latin typeface="Arial" panose="020B0604020202020204" pitchFamily="34" charset="0"/>
                </a:rPr>
                <a:t>Q</a:t>
              </a:r>
              <a:r>
                <a:rPr lang="en-US" altLang="ru-RU" sz="2000" baseline="30000">
                  <a:latin typeface="Arial" panose="020B0604020202020204" pitchFamily="34" charset="0"/>
                </a:rPr>
                <a:t>*</a:t>
              </a:r>
              <a:endParaRPr lang="ru-RU" altLang="ru-RU" sz="2000">
                <a:latin typeface="Arial" panose="020B0604020202020204" pitchFamily="34" charset="0"/>
              </a:endParaRPr>
            </a:p>
          </p:txBody>
        </p:sp>
        <p:sp>
          <p:nvSpPr>
            <p:cNvPr id="7208" name="Rectangle 60"/>
            <p:cNvSpPr>
              <a:spLocks noChangeArrowheads="1"/>
            </p:cNvSpPr>
            <p:nvPr/>
          </p:nvSpPr>
          <p:spPr bwMode="auto">
            <a:xfrm>
              <a:off x="2492" y="3461"/>
              <a:ext cx="272"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ru-RU" sz="2000" i="1">
                  <a:latin typeface="Arial" panose="020B0604020202020204" pitchFamily="34" charset="0"/>
                </a:rPr>
                <a:t>Q</a:t>
              </a:r>
              <a:r>
                <a:rPr lang="en-US" altLang="ru-RU" sz="2000" baseline="-25000">
                  <a:latin typeface="Arial" panose="020B0604020202020204" pitchFamily="34" charset="0"/>
                </a:rPr>
                <a:t>1</a:t>
              </a:r>
              <a:endParaRPr lang="ru-RU" altLang="ru-RU" sz="2000">
                <a:latin typeface="Arial" panose="020B0604020202020204" pitchFamily="34" charset="0"/>
              </a:endParaRPr>
            </a:p>
          </p:txBody>
        </p:sp>
        <p:sp>
          <p:nvSpPr>
            <p:cNvPr id="7209" name="Rectangle 61"/>
            <p:cNvSpPr>
              <a:spLocks noChangeArrowheads="1"/>
            </p:cNvSpPr>
            <p:nvPr/>
          </p:nvSpPr>
          <p:spPr bwMode="auto">
            <a:xfrm>
              <a:off x="1043" y="3417"/>
              <a:ext cx="133"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ru-RU" sz="1200">
                  <a:latin typeface="Arial" panose="020B0604020202020204" pitchFamily="34" charset="0"/>
                </a:rPr>
                <a:t>0</a:t>
              </a:r>
              <a:endParaRPr lang="ru-RU" altLang="ru-RU">
                <a:latin typeface="Arial" panose="020B0604020202020204" pitchFamily="34" charset="0"/>
              </a:endParaRPr>
            </a:p>
          </p:txBody>
        </p:sp>
        <p:sp>
          <p:nvSpPr>
            <p:cNvPr id="7210" name="Line 62"/>
            <p:cNvSpPr>
              <a:spLocks noChangeShapeType="1"/>
            </p:cNvSpPr>
            <p:nvPr/>
          </p:nvSpPr>
          <p:spPr bwMode="auto">
            <a:xfrm flipH="1">
              <a:off x="1130" y="3467"/>
              <a:ext cx="3409" cy="0"/>
            </a:xfrm>
            <a:prstGeom prst="line">
              <a:avLst/>
            </a:prstGeom>
            <a:noFill/>
            <a:ln w="28575">
              <a:solidFill>
                <a:srgbClr val="000000"/>
              </a:solidFill>
              <a:round/>
              <a:headEnd type="triangle" w="sm" len="sm"/>
              <a:tailEnd type="none" w="sm" len="sm"/>
            </a:ln>
            <a:extLst>
              <a:ext uri="{909E8E84-426E-40DD-AFC4-6F175D3DCCD1}">
                <a14:hiddenFill xmlns:a14="http://schemas.microsoft.com/office/drawing/2010/main">
                  <a:noFill/>
                </a14:hiddenFill>
              </a:ext>
            </a:extLst>
          </p:spPr>
          <p:txBody>
            <a:bodyPr/>
            <a:lstStyle/>
            <a:p>
              <a:endParaRPr lang="ru-RU"/>
            </a:p>
          </p:txBody>
        </p:sp>
        <p:sp>
          <p:nvSpPr>
            <p:cNvPr id="7211" name="Line 63"/>
            <p:cNvSpPr>
              <a:spLocks noChangeShapeType="1"/>
            </p:cNvSpPr>
            <p:nvPr/>
          </p:nvSpPr>
          <p:spPr bwMode="auto">
            <a:xfrm flipH="1">
              <a:off x="1136" y="1864"/>
              <a:ext cx="84" cy="161"/>
            </a:xfrm>
            <a:prstGeom prst="line">
              <a:avLst/>
            </a:prstGeom>
            <a:noFill/>
            <a:ln w="6350">
              <a:solidFill>
                <a:srgbClr val="000000"/>
              </a:solidFill>
              <a:round/>
              <a:headEnd type="none" w="sm" len="med"/>
              <a:tailEnd type="none" w="sm" len="med"/>
            </a:ln>
            <a:extLst>
              <a:ext uri="{909E8E84-426E-40DD-AFC4-6F175D3DCCD1}">
                <a14:hiddenFill xmlns:a14="http://schemas.microsoft.com/office/drawing/2010/main">
                  <a:noFill/>
                </a14:hiddenFill>
              </a:ext>
            </a:extLst>
          </p:spPr>
          <p:txBody>
            <a:bodyPr/>
            <a:lstStyle/>
            <a:p>
              <a:endParaRPr lang="ru-RU"/>
            </a:p>
          </p:txBody>
        </p:sp>
        <p:sp>
          <p:nvSpPr>
            <p:cNvPr id="7212" name="Line 64"/>
            <p:cNvSpPr>
              <a:spLocks noChangeShapeType="1"/>
            </p:cNvSpPr>
            <p:nvPr/>
          </p:nvSpPr>
          <p:spPr bwMode="auto">
            <a:xfrm flipH="1">
              <a:off x="1130" y="1864"/>
              <a:ext cx="229" cy="425"/>
            </a:xfrm>
            <a:prstGeom prst="line">
              <a:avLst/>
            </a:prstGeom>
            <a:noFill/>
            <a:ln w="6350">
              <a:solidFill>
                <a:srgbClr val="000000"/>
              </a:solidFill>
              <a:round/>
              <a:headEnd type="none" w="sm" len="med"/>
              <a:tailEnd type="none" w="sm" len="med"/>
            </a:ln>
            <a:extLst>
              <a:ext uri="{909E8E84-426E-40DD-AFC4-6F175D3DCCD1}">
                <a14:hiddenFill xmlns:a14="http://schemas.microsoft.com/office/drawing/2010/main">
                  <a:noFill/>
                </a14:hiddenFill>
              </a:ext>
            </a:extLst>
          </p:spPr>
          <p:txBody>
            <a:bodyPr/>
            <a:lstStyle/>
            <a:p>
              <a:endParaRPr lang="ru-RU"/>
            </a:p>
          </p:txBody>
        </p:sp>
        <p:sp>
          <p:nvSpPr>
            <p:cNvPr id="7213" name="Line 65"/>
            <p:cNvSpPr>
              <a:spLocks noChangeShapeType="1"/>
            </p:cNvSpPr>
            <p:nvPr/>
          </p:nvSpPr>
          <p:spPr bwMode="auto">
            <a:xfrm flipH="1">
              <a:off x="1226" y="1864"/>
              <a:ext cx="285" cy="538"/>
            </a:xfrm>
            <a:prstGeom prst="line">
              <a:avLst/>
            </a:prstGeom>
            <a:noFill/>
            <a:ln w="6350">
              <a:solidFill>
                <a:srgbClr val="000000"/>
              </a:solidFill>
              <a:round/>
              <a:headEnd type="none" w="sm" len="med"/>
              <a:tailEnd type="none" w="sm" len="med"/>
            </a:ln>
            <a:extLst>
              <a:ext uri="{909E8E84-426E-40DD-AFC4-6F175D3DCCD1}">
                <a14:hiddenFill xmlns:a14="http://schemas.microsoft.com/office/drawing/2010/main">
                  <a:noFill/>
                </a14:hiddenFill>
              </a:ext>
            </a:extLst>
          </p:spPr>
          <p:txBody>
            <a:bodyPr/>
            <a:lstStyle/>
            <a:p>
              <a:endParaRPr lang="ru-RU"/>
            </a:p>
          </p:txBody>
        </p:sp>
        <p:sp>
          <p:nvSpPr>
            <p:cNvPr id="7214" name="Line 66"/>
            <p:cNvSpPr>
              <a:spLocks noChangeShapeType="1"/>
            </p:cNvSpPr>
            <p:nvPr/>
          </p:nvSpPr>
          <p:spPr bwMode="auto">
            <a:xfrm flipH="1">
              <a:off x="1380" y="1873"/>
              <a:ext cx="270" cy="529"/>
            </a:xfrm>
            <a:prstGeom prst="line">
              <a:avLst/>
            </a:prstGeom>
            <a:noFill/>
            <a:ln w="6350">
              <a:solidFill>
                <a:srgbClr val="000000"/>
              </a:solidFill>
              <a:round/>
              <a:headEnd type="none" w="sm" len="med"/>
              <a:tailEnd type="none" w="sm" len="med"/>
            </a:ln>
            <a:extLst>
              <a:ext uri="{909E8E84-426E-40DD-AFC4-6F175D3DCCD1}">
                <a14:hiddenFill xmlns:a14="http://schemas.microsoft.com/office/drawing/2010/main">
                  <a:noFill/>
                </a14:hiddenFill>
              </a:ext>
            </a:extLst>
          </p:spPr>
          <p:txBody>
            <a:bodyPr/>
            <a:lstStyle/>
            <a:p>
              <a:endParaRPr lang="ru-RU"/>
            </a:p>
          </p:txBody>
        </p:sp>
        <p:sp>
          <p:nvSpPr>
            <p:cNvPr id="7215" name="Line 67"/>
            <p:cNvSpPr>
              <a:spLocks noChangeShapeType="1"/>
            </p:cNvSpPr>
            <p:nvPr/>
          </p:nvSpPr>
          <p:spPr bwMode="auto">
            <a:xfrm flipH="1">
              <a:off x="1529" y="1862"/>
              <a:ext cx="270" cy="529"/>
            </a:xfrm>
            <a:prstGeom prst="line">
              <a:avLst/>
            </a:prstGeom>
            <a:noFill/>
            <a:ln w="6350">
              <a:solidFill>
                <a:srgbClr val="000000"/>
              </a:solidFill>
              <a:round/>
              <a:headEnd type="none" w="sm" len="med"/>
              <a:tailEnd type="none" w="sm" len="med"/>
            </a:ln>
            <a:extLst>
              <a:ext uri="{909E8E84-426E-40DD-AFC4-6F175D3DCCD1}">
                <a14:hiddenFill xmlns:a14="http://schemas.microsoft.com/office/drawing/2010/main">
                  <a:noFill/>
                </a14:hiddenFill>
              </a:ext>
            </a:extLst>
          </p:spPr>
          <p:txBody>
            <a:bodyPr/>
            <a:lstStyle/>
            <a:p>
              <a:endParaRPr lang="ru-RU"/>
            </a:p>
          </p:txBody>
        </p:sp>
        <p:sp>
          <p:nvSpPr>
            <p:cNvPr id="7216" name="Line 68"/>
            <p:cNvSpPr>
              <a:spLocks noChangeShapeType="1"/>
            </p:cNvSpPr>
            <p:nvPr/>
          </p:nvSpPr>
          <p:spPr bwMode="auto">
            <a:xfrm flipH="1">
              <a:off x="1667" y="1862"/>
              <a:ext cx="270" cy="529"/>
            </a:xfrm>
            <a:prstGeom prst="line">
              <a:avLst/>
            </a:prstGeom>
            <a:noFill/>
            <a:ln w="6350">
              <a:solidFill>
                <a:srgbClr val="000000"/>
              </a:solidFill>
              <a:round/>
              <a:headEnd type="none" w="sm" len="med"/>
              <a:tailEnd type="none" w="sm" len="med"/>
            </a:ln>
            <a:extLst>
              <a:ext uri="{909E8E84-426E-40DD-AFC4-6F175D3DCCD1}">
                <a14:hiddenFill xmlns:a14="http://schemas.microsoft.com/office/drawing/2010/main">
                  <a:noFill/>
                </a14:hiddenFill>
              </a:ext>
            </a:extLst>
          </p:spPr>
          <p:txBody>
            <a:bodyPr/>
            <a:lstStyle/>
            <a:p>
              <a:endParaRPr lang="ru-RU"/>
            </a:p>
          </p:txBody>
        </p:sp>
        <p:sp>
          <p:nvSpPr>
            <p:cNvPr id="7217" name="Line 69"/>
            <p:cNvSpPr>
              <a:spLocks noChangeShapeType="1"/>
            </p:cNvSpPr>
            <p:nvPr/>
          </p:nvSpPr>
          <p:spPr bwMode="auto">
            <a:xfrm flipH="1">
              <a:off x="1822" y="1862"/>
              <a:ext cx="270" cy="529"/>
            </a:xfrm>
            <a:prstGeom prst="line">
              <a:avLst/>
            </a:prstGeom>
            <a:noFill/>
            <a:ln w="6350">
              <a:solidFill>
                <a:srgbClr val="000000"/>
              </a:solidFill>
              <a:round/>
              <a:headEnd type="none" w="sm" len="med"/>
              <a:tailEnd type="none" w="sm" len="med"/>
            </a:ln>
            <a:extLst>
              <a:ext uri="{909E8E84-426E-40DD-AFC4-6F175D3DCCD1}">
                <a14:hiddenFill xmlns:a14="http://schemas.microsoft.com/office/drawing/2010/main">
                  <a:noFill/>
                </a14:hiddenFill>
              </a:ext>
            </a:extLst>
          </p:spPr>
          <p:txBody>
            <a:bodyPr/>
            <a:lstStyle/>
            <a:p>
              <a:endParaRPr lang="ru-RU"/>
            </a:p>
          </p:txBody>
        </p:sp>
        <p:sp>
          <p:nvSpPr>
            <p:cNvPr id="7218" name="Line 70"/>
            <p:cNvSpPr>
              <a:spLocks noChangeShapeType="1"/>
            </p:cNvSpPr>
            <p:nvPr/>
          </p:nvSpPr>
          <p:spPr bwMode="auto">
            <a:xfrm flipH="1">
              <a:off x="1963" y="1871"/>
              <a:ext cx="271" cy="529"/>
            </a:xfrm>
            <a:prstGeom prst="line">
              <a:avLst/>
            </a:prstGeom>
            <a:noFill/>
            <a:ln w="6350">
              <a:solidFill>
                <a:srgbClr val="000000"/>
              </a:solidFill>
              <a:round/>
              <a:headEnd type="none" w="sm" len="med"/>
              <a:tailEnd type="none" w="sm" len="med"/>
            </a:ln>
            <a:extLst>
              <a:ext uri="{909E8E84-426E-40DD-AFC4-6F175D3DCCD1}">
                <a14:hiddenFill xmlns:a14="http://schemas.microsoft.com/office/drawing/2010/main">
                  <a:noFill/>
                </a14:hiddenFill>
              </a:ext>
            </a:extLst>
          </p:spPr>
          <p:txBody>
            <a:bodyPr/>
            <a:lstStyle/>
            <a:p>
              <a:endParaRPr lang="ru-RU"/>
            </a:p>
          </p:txBody>
        </p:sp>
        <p:sp>
          <p:nvSpPr>
            <p:cNvPr id="7219" name="Line 71"/>
            <p:cNvSpPr>
              <a:spLocks noChangeShapeType="1"/>
            </p:cNvSpPr>
            <p:nvPr/>
          </p:nvSpPr>
          <p:spPr bwMode="auto">
            <a:xfrm flipH="1">
              <a:off x="2108" y="1876"/>
              <a:ext cx="270" cy="529"/>
            </a:xfrm>
            <a:prstGeom prst="line">
              <a:avLst/>
            </a:prstGeom>
            <a:noFill/>
            <a:ln w="6350">
              <a:solidFill>
                <a:srgbClr val="000000"/>
              </a:solidFill>
              <a:round/>
              <a:headEnd type="none" w="sm" len="med"/>
              <a:tailEnd type="none" w="sm" len="med"/>
            </a:ln>
            <a:extLst>
              <a:ext uri="{909E8E84-426E-40DD-AFC4-6F175D3DCCD1}">
                <a14:hiddenFill xmlns:a14="http://schemas.microsoft.com/office/drawing/2010/main">
                  <a:noFill/>
                </a14:hiddenFill>
              </a:ext>
            </a:extLst>
          </p:spPr>
          <p:txBody>
            <a:bodyPr/>
            <a:lstStyle/>
            <a:p>
              <a:endParaRPr lang="ru-RU"/>
            </a:p>
          </p:txBody>
        </p:sp>
        <p:sp>
          <p:nvSpPr>
            <p:cNvPr id="7220" name="Line 72"/>
            <p:cNvSpPr>
              <a:spLocks noChangeShapeType="1"/>
            </p:cNvSpPr>
            <p:nvPr/>
          </p:nvSpPr>
          <p:spPr bwMode="auto">
            <a:xfrm flipH="1">
              <a:off x="2246" y="1862"/>
              <a:ext cx="271" cy="529"/>
            </a:xfrm>
            <a:prstGeom prst="line">
              <a:avLst/>
            </a:prstGeom>
            <a:noFill/>
            <a:ln w="6350">
              <a:solidFill>
                <a:srgbClr val="000000"/>
              </a:solidFill>
              <a:round/>
              <a:headEnd type="none" w="sm" len="med"/>
              <a:tailEnd type="none" w="sm" len="med"/>
            </a:ln>
            <a:extLst>
              <a:ext uri="{909E8E84-426E-40DD-AFC4-6F175D3DCCD1}">
                <a14:hiddenFill xmlns:a14="http://schemas.microsoft.com/office/drawing/2010/main">
                  <a:noFill/>
                </a14:hiddenFill>
              </a:ext>
            </a:extLst>
          </p:spPr>
          <p:txBody>
            <a:bodyPr/>
            <a:lstStyle/>
            <a:p>
              <a:endParaRPr lang="ru-RU"/>
            </a:p>
          </p:txBody>
        </p:sp>
        <p:sp>
          <p:nvSpPr>
            <p:cNvPr id="7221" name="Line 73"/>
            <p:cNvSpPr>
              <a:spLocks noChangeShapeType="1"/>
            </p:cNvSpPr>
            <p:nvPr/>
          </p:nvSpPr>
          <p:spPr bwMode="auto">
            <a:xfrm flipH="1">
              <a:off x="2384" y="1862"/>
              <a:ext cx="270" cy="529"/>
            </a:xfrm>
            <a:prstGeom prst="line">
              <a:avLst/>
            </a:prstGeom>
            <a:noFill/>
            <a:ln w="6350">
              <a:solidFill>
                <a:srgbClr val="000000"/>
              </a:solidFill>
              <a:round/>
              <a:headEnd type="none" w="sm" len="med"/>
              <a:tailEnd type="none" w="sm" len="med"/>
            </a:ln>
            <a:extLst>
              <a:ext uri="{909E8E84-426E-40DD-AFC4-6F175D3DCCD1}">
                <a14:hiddenFill xmlns:a14="http://schemas.microsoft.com/office/drawing/2010/main">
                  <a:noFill/>
                </a14:hiddenFill>
              </a:ext>
            </a:extLst>
          </p:spPr>
          <p:txBody>
            <a:bodyPr/>
            <a:lstStyle/>
            <a:p>
              <a:endParaRPr lang="ru-RU"/>
            </a:p>
          </p:txBody>
        </p:sp>
        <p:sp>
          <p:nvSpPr>
            <p:cNvPr id="7222" name="Line 74"/>
            <p:cNvSpPr>
              <a:spLocks noChangeShapeType="1"/>
            </p:cNvSpPr>
            <p:nvPr/>
          </p:nvSpPr>
          <p:spPr bwMode="auto">
            <a:xfrm flipH="1">
              <a:off x="2512" y="1871"/>
              <a:ext cx="270" cy="529"/>
            </a:xfrm>
            <a:prstGeom prst="line">
              <a:avLst/>
            </a:prstGeom>
            <a:noFill/>
            <a:ln w="6350">
              <a:solidFill>
                <a:srgbClr val="000000"/>
              </a:solidFill>
              <a:round/>
              <a:headEnd type="none" w="sm" len="med"/>
              <a:tailEnd type="none" w="sm" len="med"/>
            </a:ln>
            <a:extLst>
              <a:ext uri="{909E8E84-426E-40DD-AFC4-6F175D3DCCD1}">
                <a14:hiddenFill xmlns:a14="http://schemas.microsoft.com/office/drawing/2010/main">
                  <a:noFill/>
                </a14:hiddenFill>
              </a:ext>
            </a:extLst>
          </p:spPr>
          <p:txBody>
            <a:bodyPr/>
            <a:lstStyle/>
            <a:p>
              <a:endParaRPr lang="ru-RU"/>
            </a:p>
          </p:txBody>
        </p:sp>
        <p:sp>
          <p:nvSpPr>
            <p:cNvPr id="7223" name="Line 75"/>
            <p:cNvSpPr>
              <a:spLocks noChangeShapeType="1"/>
            </p:cNvSpPr>
            <p:nvPr/>
          </p:nvSpPr>
          <p:spPr bwMode="auto">
            <a:xfrm>
              <a:off x="2660" y="2137"/>
              <a:ext cx="84" cy="218"/>
            </a:xfrm>
            <a:prstGeom prst="line">
              <a:avLst/>
            </a:prstGeom>
            <a:noFill/>
            <a:ln w="6350">
              <a:solidFill>
                <a:srgbClr val="000000"/>
              </a:solidFill>
              <a:round/>
              <a:headEnd type="none" w="sm" len="med"/>
              <a:tailEnd type="none" w="sm" len="med"/>
            </a:ln>
            <a:extLst>
              <a:ext uri="{909E8E84-426E-40DD-AFC4-6F175D3DCCD1}">
                <a14:hiddenFill xmlns:a14="http://schemas.microsoft.com/office/drawing/2010/main">
                  <a:noFill/>
                </a14:hiddenFill>
              </a:ext>
            </a:extLst>
          </p:spPr>
          <p:txBody>
            <a:bodyPr/>
            <a:lstStyle/>
            <a:p>
              <a:endParaRPr lang="ru-RU"/>
            </a:p>
          </p:txBody>
        </p:sp>
        <p:sp>
          <p:nvSpPr>
            <p:cNvPr id="7224" name="Line 76"/>
            <p:cNvSpPr>
              <a:spLocks noChangeShapeType="1"/>
            </p:cNvSpPr>
            <p:nvPr/>
          </p:nvSpPr>
          <p:spPr bwMode="auto">
            <a:xfrm>
              <a:off x="2660" y="1882"/>
              <a:ext cx="140" cy="379"/>
            </a:xfrm>
            <a:prstGeom prst="line">
              <a:avLst/>
            </a:prstGeom>
            <a:noFill/>
            <a:ln w="6350">
              <a:solidFill>
                <a:srgbClr val="000000"/>
              </a:solidFill>
              <a:round/>
              <a:headEnd type="none" w="sm" len="med"/>
              <a:tailEnd type="none" w="sm" len="med"/>
            </a:ln>
            <a:extLst>
              <a:ext uri="{909E8E84-426E-40DD-AFC4-6F175D3DCCD1}">
                <a14:hiddenFill xmlns:a14="http://schemas.microsoft.com/office/drawing/2010/main">
                  <a:noFill/>
                </a14:hiddenFill>
              </a:ext>
            </a:extLst>
          </p:spPr>
          <p:txBody>
            <a:bodyPr/>
            <a:lstStyle/>
            <a:p>
              <a:endParaRPr lang="ru-RU"/>
            </a:p>
          </p:txBody>
        </p:sp>
        <p:sp>
          <p:nvSpPr>
            <p:cNvPr id="7225" name="Line 77"/>
            <p:cNvSpPr>
              <a:spLocks noChangeShapeType="1"/>
            </p:cNvSpPr>
            <p:nvPr/>
          </p:nvSpPr>
          <p:spPr bwMode="auto">
            <a:xfrm>
              <a:off x="2730" y="1854"/>
              <a:ext cx="125" cy="303"/>
            </a:xfrm>
            <a:prstGeom prst="line">
              <a:avLst/>
            </a:prstGeom>
            <a:noFill/>
            <a:ln w="6350">
              <a:solidFill>
                <a:srgbClr val="000000"/>
              </a:solidFill>
              <a:round/>
              <a:headEnd type="none" w="sm" len="med"/>
              <a:tailEnd type="none" w="sm" len="med"/>
            </a:ln>
            <a:extLst>
              <a:ext uri="{909E8E84-426E-40DD-AFC4-6F175D3DCCD1}">
                <a14:hiddenFill xmlns:a14="http://schemas.microsoft.com/office/drawing/2010/main">
                  <a:noFill/>
                </a14:hiddenFill>
              </a:ext>
            </a:extLst>
          </p:spPr>
          <p:txBody>
            <a:bodyPr/>
            <a:lstStyle/>
            <a:p>
              <a:endParaRPr lang="ru-RU"/>
            </a:p>
          </p:txBody>
        </p:sp>
        <p:sp>
          <p:nvSpPr>
            <p:cNvPr id="7226" name="Line 78"/>
            <p:cNvSpPr>
              <a:spLocks noChangeShapeType="1"/>
            </p:cNvSpPr>
            <p:nvPr/>
          </p:nvSpPr>
          <p:spPr bwMode="auto">
            <a:xfrm>
              <a:off x="2820" y="1864"/>
              <a:ext cx="83" cy="208"/>
            </a:xfrm>
            <a:prstGeom prst="line">
              <a:avLst/>
            </a:prstGeom>
            <a:noFill/>
            <a:ln w="6350">
              <a:solidFill>
                <a:srgbClr val="000000"/>
              </a:solidFill>
              <a:round/>
              <a:headEnd type="none" w="sm" len="med"/>
              <a:tailEnd type="none" w="sm" len="med"/>
            </a:ln>
            <a:extLst>
              <a:ext uri="{909E8E84-426E-40DD-AFC4-6F175D3DCCD1}">
                <a14:hiddenFill xmlns:a14="http://schemas.microsoft.com/office/drawing/2010/main">
                  <a:noFill/>
                </a14:hiddenFill>
              </a:ext>
            </a:extLst>
          </p:spPr>
          <p:txBody>
            <a:bodyPr/>
            <a:lstStyle/>
            <a:p>
              <a:endParaRPr lang="ru-RU"/>
            </a:p>
          </p:txBody>
        </p:sp>
        <p:sp>
          <p:nvSpPr>
            <p:cNvPr id="7227" name="Line 79"/>
            <p:cNvSpPr>
              <a:spLocks noChangeShapeType="1"/>
            </p:cNvSpPr>
            <p:nvPr/>
          </p:nvSpPr>
          <p:spPr bwMode="auto">
            <a:xfrm>
              <a:off x="2903" y="1873"/>
              <a:ext cx="35" cy="104"/>
            </a:xfrm>
            <a:prstGeom prst="line">
              <a:avLst/>
            </a:prstGeom>
            <a:noFill/>
            <a:ln w="6350">
              <a:solidFill>
                <a:srgbClr val="000000"/>
              </a:solidFill>
              <a:round/>
              <a:headEnd type="none" w="sm" len="med"/>
              <a:tailEnd type="none" w="sm" len="med"/>
            </a:ln>
            <a:extLst>
              <a:ext uri="{909E8E84-426E-40DD-AFC4-6F175D3DCCD1}">
                <a14:hiddenFill xmlns:a14="http://schemas.microsoft.com/office/drawing/2010/main">
                  <a:noFill/>
                </a14:hiddenFill>
              </a:ext>
            </a:extLst>
          </p:spPr>
          <p:txBody>
            <a:bodyPr/>
            <a:lstStyle/>
            <a:p>
              <a:endParaRPr lang="ru-RU"/>
            </a:p>
          </p:txBody>
        </p:sp>
        <p:sp>
          <p:nvSpPr>
            <p:cNvPr id="7228" name="Line 80"/>
            <p:cNvSpPr>
              <a:spLocks noChangeShapeType="1"/>
            </p:cNvSpPr>
            <p:nvPr/>
          </p:nvSpPr>
          <p:spPr bwMode="auto">
            <a:xfrm>
              <a:off x="3000" y="1864"/>
              <a:ext cx="1" cy="1614"/>
            </a:xfrm>
            <a:prstGeom prst="line">
              <a:avLst/>
            </a:prstGeom>
            <a:noFill/>
            <a:ln w="9525">
              <a:solidFill>
                <a:srgbClr val="000000"/>
              </a:solidFill>
              <a:round/>
              <a:headEnd type="none" w="sm" len="med"/>
              <a:tailEnd type="none" w="sm" len="med"/>
            </a:ln>
            <a:extLst>
              <a:ext uri="{909E8E84-426E-40DD-AFC4-6F175D3DCCD1}">
                <a14:hiddenFill xmlns:a14="http://schemas.microsoft.com/office/drawing/2010/main">
                  <a:noFill/>
                </a14:hiddenFill>
              </a:ext>
            </a:extLst>
          </p:spPr>
          <p:txBody>
            <a:bodyPr/>
            <a:lstStyle/>
            <a:p>
              <a:endParaRPr lang="ru-RU"/>
            </a:p>
          </p:txBody>
        </p:sp>
        <p:sp>
          <p:nvSpPr>
            <p:cNvPr id="7229" name="Line 81"/>
            <p:cNvSpPr>
              <a:spLocks noChangeShapeType="1"/>
            </p:cNvSpPr>
            <p:nvPr/>
          </p:nvSpPr>
          <p:spPr bwMode="auto">
            <a:xfrm flipH="1">
              <a:off x="2660" y="1862"/>
              <a:ext cx="4" cy="1616"/>
            </a:xfrm>
            <a:prstGeom prst="line">
              <a:avLst/>
            </a:prstGeom>
            <a:noFill/>
            <a:ln w="9525">
              <a:solidFill>
                <a:srgbClr val="000000"/>
              </a:solidFill>
              <a:round/>
              <a:headEnd type="none" w="sm" len="med"/>
              <a:tailEnd type="none" w="sm" len="med"/>
            </a:ln>
            <a:extLst>
              <a:ext uri="{909E8E84-426E-40DD-AFC4-6F175D3DCCD1}">
                <a14:hiddenFill xmlns:a14="http://schemas.microsoft.com/office/drawing/2010/main">
                  <a:noFill/>
                </a14:hiddenFill>
              </a:ext>
            </a:extLst>
          </p:spPr>
          <p:txBody>
            <a:bodyPr/>
            <a:lstStyle/>
            <a:p>
              <a:endParaRPr lang="ru-RU"/>
            </a:p>
          </p:txBody>
        </p:sp>
        <p:sp>
          <p:nvSpPr>
            <p:cNvPr id="7230" name="Rectangle 82"/>
            <p:cNvSpPr>
              <a:spLocks noChangeArrowheads="1"/>
            </p:cNvSpPr>
            <p:nvPr/>
          </p:nvSpPr>
          <p:spPr bwMode="auto">
            <a:xfrm>
              <a:off x="3650" y="679"/>
              <a:ext cx="366"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ru-RU" sz="2000" i="1">
                  <a:latin typeface="Arial" panose="020B0604020202020204" pitchFamily="34" charset="0"/>
                </a:rPr>
                <a:t>MC</a:t>
              </a:r>
              <a:endParaRPr lang="ru-RU" altLang="ru-RU" sz="2000">
                <a:latin typeface="Arial" panose="020B0604020202020204" pitchFamily="34" charset="0"/>
              </a:endParaRPr>
            </a:p>
          </p:txBody>
        </p:sp>
        <p:sp>
          <p:nvSpPr>
            <p:cNvPr id="7231" name="Rectangle 84"/>
            <p:cNvSpPr>
              <a:spLocks noChangeArrowheads="1"/>
            </p:cNvSpPr>
            <p:nvPr/>
          </p:nvSpPr>
          <p:spPr bwMode="auto">
            <a:xfrm>
              <a:off x="3577" y="1074"/>
              <a:ext cx="439" cy="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ru-RU" sz="2000" i="1">
                  <a:latin typeface="Arial" panose="020B0604020202020204" pitchFamily="34" charset="0"/>
                </a:rPr>
                <a:t>ATC</a:t>
              </a:r>
              <a:endParaRPr lang="ru-RU" altLang="ru-RU" sz="2000">
                <a:latin typeface="Arial" panose="020B0604020202020204" pitchFamily="34" charset="0"/>
              </a:endParaRPr>
            </a:p>
          </p:txBody>
        </p:sp>
        <p:sp>
          <p:nvSpPr>
            <p:cNvPr id="7232" name="Rectangle 85"/>
            <p:cNvSpPr>
              <a:spLocks noChangeArrowheads="1"/>
            </p:cNvSpPr>
            <p:nvPr/>
          </p:nvSpPr>
          <p:spPr bwMode="auto">
            <a:xfrm>
              <a:off x="3360" y="778"/>
              <a:ext cx="126" cy="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ru-RU" b="1" i="1">
                  <a:latin typeface="Arial" panose="020B0604020202020204" pitchFamily="34" charset="0"/>
                </a:rPr>
                <a:t>S</a:t>
              </a:r>
              <a:endParaRPr lang="ru-RU" altLang="ru-RU">
                <a:latin typeface="Arial" panose="020B0604020202020204" pitchFamily="34" charset="0"/>
              </a:endParaRPr>
            </a:p>
          </p:txBody>
        </p:sp>
        <p:sp>
          <p:nvSpPr>
            <p:cNvPr id="7233" name="Rectangle 86"/>
            <p:cNvSpPr>
              <a:spLocks noChangeArrowheads="1"/>
            </p:cNvSpPr>
            <p:nvPr/>
          </p:nvSpPr>
          <p:spPr bwMode="auto">
            <a:xfrm>
              <a:off x="3819" y="1458"/>
              <a:ext cx="466"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ru-RU" sz="2000" i="1">
                  <a:latin typeface="Arial" panose="020B0604020202020204" pitchFamily="34" charset="0"/>
                </a:rPr>
                <a:t>AVC</a:t>
              </a:r>
              <a:endParaRPr lang="ru-RU" altLang="ru-RU" sz="2000">
                <a:latin typeface="Arial" panose="020B0604020202020204" pitchFamily="34" charset="0"/>
              </a:endParaRPr>
            </a:p>
          </p:txBody>
        </p:sp>
        <p:sp>
          <p:nvSpPr>
            <p:cNvPr id="7234" name="Rectangle 87"/>
            <p:cNvSpPr>
              <a:spLocks noChangeArrowheads="1"/>
            </p:cNvSpPr>
            <p:nvPr/>
          </p:nvSpPr>
          <p:spPr bwMode="auto">
            <a:xfrm>
              <a:off x="3535" y="1646"/>
              <a:ext cx="91" cy="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ru-RU" i="1">
                  <a:latin typeface="Arial" panose="020B0604020202020204" pitchFamily="34" charset="0"/>
                </a:rPr>
                <a:t>K</a:t>
              </a:r>
              <a:endParaRPr lang="ru-RU" altLang="ru-RU">
                <a:latin typeface="Arial" panose="020B0604020202020204" pitchFamily="34" charset="0"/>
              </a:endParaRPr>
            </a:p>
          </p:txBody>
        </p:sp>
        <p:sp>
          <p:nvSpPr>
            <p:cNvPr id="7235" name="Rectangle 88"/>
            <p:cNvSpPr>
              <a:spLocks noChangeArrowheads="1"/>
            </p:cNvSpPr>
            <p:nvPr/>
          </p:nvSpPr>
          <p:spPr bwMode="auto">
            <a:xfrm>
              <a:off x="2598" y="1641"/>
              <a:ext cx="93"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ru-RU" i="1">
                  <a:latin typeface="Arial" panose="020B0604020202020204" pitchFamily="34" charset="0"/>
                </a:rPr>
                <a:t>F</a:t>
              </a:r>
              <a:endParaRPr lang="ru-RU" altLang="ru-RU">
                <a:latin typeface="Arial" panose="020B0604020202020204" pitchFamily="34" charset="0"/>
              </a:endParaRPr>
            </a:p>
          </p:txBody>
        </p:sp>
        <p:sp>
          <p:nvSpPr>
            <p:cNvPr id="7236" name="Rectangle 89"/>
            <p:cNvSpPr>
              <a:spLocks noChangeArrowheads="1"/>
            </p:cNvSpPr>
            <p:nvPr/>
          </p:nvSpPr>
          <p:spPr bwMode="auto">
            <a:xfrm>
              <a:off x="2923" y="1618"/>
              <a:ext cx="105"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ru-RU" i="1">
                  <a:latin typeface="Arial" panose="020B0604020202020204" pitchFamily="34" charset="0"/>
                </a:rPr>
                <a:t>E</a:t>
              </a:r>
              <a:endParaRPr lang="ru-RU" altLang="ru-RU">
                <a:latin typeface="Arial" panose="020B0604020202020204" pitchFamily="34" charset="0"/>
              </a:endParaRPr>
            </a:p>
          </p:txBody>
        </p:sp>
        <p:sp>
          <p:nvSpPr>
            <p:cNvPr id="7237" name="Rectangle 90"/>
            <p:cNvSpPr>
              <a:spLocks noChangeArrowheads="1"/>
            </p:cNvSpPr>
            <p:nvPr/>
          </p:nvSpPr>
          <p:spPr bwMode="auto">
            <a:xfrm>
              <a:off x="893" y="1774"/>
              <a:ext cx="241" cy="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ru-RU" sz="2000" i="1">
                  <a:latin typeface="Arial" panose="020B0604020202020204" pitchFamily="34" charset="0"/>
                </a:rPr>
                <a:t>P</a:t>
              </a:r>
              <a:r>
                <a:rPr lang="en-US" altLang="ru-RU" sz="2000" i="1" baseline="-25000">
                  <a:latin typeface="Arial" panose="020B0604020202020204" pitchFamily="34" charset="0"/>
                </a:rPr>
                <a:t>e</a:t>
              </a:r>
              <a:endParaRPr lang="ru-RU" altLang="ru-RU" sz="2000">
                <a:latin typeface="Arial" panose="020B0604020202020204" pitchFamily="34" charset="0"/>
              </a:endParaRPr>
            </a:p>
          </p:txBody>
        </p:sp>
        <p:sp>
          <p:nvSpPr>
            <p:cNvPr id="7238" name="Rectangle 91"/>
            <p:cNvSpPr>
              <a:spLocks noChangeArrowheads="1"/>
            </p:cNvSpPr>
            <p:nvPr/>
          </p:nvSpPr>
          <p:spPr bwMode="auto">
            <a:xfrm>
              <a:off x="882" y="2272"/>
              <a:ext cx="136"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ru-RU" sz="2000" i="1">
                  <a:latin typeface="Arial" panose="020B0604020202020204" pitchFamily="34" charset="0"/>
                </a:rPr>
                <a:t>A</a:t>
              </a:r>
              <a:endParaRPr lang="ru-RU" altLang="ru-RU" sz="2000">
                <a:latin typeface="Arial" panose="020B0604020202020204" pitchFamily="34" charset="0"/>
              </a:endParaRPr>
            </a:p>
          </p:txBody>
        </p:sp>
        <p:sp>
          <p:nvSpPr>
            <p:cNvPr id="7239" name="Rectangle 92"/>
            <p:cNvSpPr>
              <a:spLocks noChangeArrowheads="1"/>
            </p:cNvSpPr>
            <p:nvPr/>
          </p:nvSpPr>
          <p:spPr bwMode="auto">
            <a:xfrm>
              <a:off x="3019" y="2357"/>
              <a:ext cx="121"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ru-RU" i="1">
                  <a:latin typeface="Arial" panose="020B0604020202020204" pitchFamily="34" charset="0"/>
                </a:rPr>
                <a:t>B</a:t>
              </a:r>
              <a:endParaRPr lang="ru-RU" altLang="ru-RU">
                <a:latin typeface="Arial" panose="020B0604020202020204" pitchFamily="34" charset="0"/>
              </a:endParaRPr>
            </a:p>
          </p:txBody>
        </p:sp>
        <p:sp>
          <p:nvSpPr>
            <p:cNvPr id="7240" name="Rectangle 93"/>
            <p:cNvSpPr>
              <a:spLocks noChangeArrowheads="1"/>
            </p:cNvSpPr>
            <p:nvPr/>
          </p:nvSpPr>
          <p:spPr bwMode="auto">
            <a:xfrm>
              <a:off x="2549" y="2375"/>
              <a:ext cx="101" cy="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ru-RU" i="1">
                  <a:latin typeface="Arial" panose="020B0604020202020204" pitchFamily="34" charset="0"/>
                </a:rPr>
                <a:t>S</a:t>
              </a:r>
              <a:endParaRPr lang="ru-RU" altLang="ru-RU">
                <a:latin typeface="Arial" panose="020B0604020202020204" pitchFamily="34" charset="0"/>
              </a:endParaRPr>
            </a:p>
          </p:txBody>
        </p:sp>
        <p:sp>
          <p:nvSpPr>
            <p:cNvPr id="7241" name="Oval 94"/>
            <p:cNvSpPr>
              <a:spLocks noChangeArrowheads="1"/>
            </p:cNvSpPr>
            <p:nvPr/>
          </p:nvSpPr>
          <p:spPr bwMode="auto">
            <a:xfrm>
              <a:off x="2640" y="3440"/>
              <a:ext cx="44" cy="61"/>
            </a:xfrm>
            <a:prstGeom prst="ellipse">
              <a:avLst/>
            </a:prstGeom>
            <a:solidFill>
              <a:srgbClr val="000000"/>
            </a:solidFill>
            <a:ln>
              <a:noFill/>
            </a:ln>
            <a:extLst>
              <a:ext uri="{91240B29-F687-4F45-9708-019B960494DF}">
                <a14:hiddenLine xmlns:a14="http://schemas.microsoft.com/office/drawing/2010/main" w="6350">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ru-RU" altLang="ru-RU">
                <a:latin typeface="Arial" panose="020B0604020202020204" pitchFamily="34" charset="0"/>
              </a:endParaRPr>
            </a:p>
          </p:txBody>
        </p:sp>
        <p:sp>
          <p:nvSpPr>
            <p:cNvPr id="7242" name="Oval 95"/>
            <p:cNvSpPr>
              <a:spLocks noChangeArrowheads="1"/>
            </p:cNvSpPr>
            <p:nvPr/>
          </p:nvSpPr>
          <p:spPr bwMode="auto">
            <a:xfrm>
              <a:off x="1123" y="2365"/>
              <a:ext cx="32" cy="53"/>
            </a:xfrm>
            <a:prstGeom prst="ellipse">
              <a:avLst/>
            </a:prstGeom>
            <a:solidFill>
              <a:srgbClr val="000000"/>
            </a:solidFill>
            <a:ln>
              <a:noFill/>
            </a:ln>
            <a:extLst>
              <a:ext uri="{91240B29-F687-4F45-9708-019B960494DF}">
                <a14:hiddenLine xmlns:a14="http://schemas.microsoft.com/office/drawing/2010/main" w="6350">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ru-RU" altLang="ru-RU">
                <a:latin typeface="Arial" panose="020B0604020202020204" pitchFamily="34" charset="0"/>
              </a:endParaRPr>
            </a:p>
          </p:txBody>
        </p:sp>
        <p:sp>
          <p:nvSpPr>
            <p:cNvPr id="7243" name="Oval 96"/>
            <p:cNvSpPr>
              <a:spLocks noChangeArrowheads="1"/>
            </p:cNvSpPr>
            <p:nvPr/>
          </p:nvSpPr>
          <p:spPr bwMode="auto">
            <a:xfrm>
              <a:off x="1115" y="1834"/>
              <a:ext cx="52" cy="83"/>
            </a:xfrm>
            <a:prstGeom prst="ellipse">
              <a:avLst/>
            </a:prstGeom>
            <a:solidFill>
              <a:srgbClr val="000000"/>
            </a:solidFill>
            <a:ln>
              <a:noFill/>
            </a:ln>
            <a:extLst>
              <a:ext uri="{91240B29-F687-4F45-9708-019B960494DF}">
                <a14:hiddenLine xmlns:a14="http://schemas.microsoft.com/office/drawing/2010/main" w="6350">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ru-RU" altLang="ru-RU">
                <a:latin typeface="Arial" panose="020B0604020202020204" pitchFamily="34" charset="0"/>
              </a:endParaRPr>
            </a:p>
          </p:txBody>
        </p:sp>
        <p:sp>
          <p:nvSpPr>
            <p:cNvPr id="7244" name="Oval 97"/>
            <p:cNvSpPr>
              <a:spLocks noChangeArrowheads="1"/>
            </p:cNvSpPr>
            <p:nvPr/>
          </p:nvSpPr>
          <p:spPr bwMode="auto">
            <a:xfrm>
              <a:off x="3492" y="876"/>
              <a:ext cx="35" cy="57"/>
            </a:xfrm>
            <a:prstGeom prst="ellipse">
              <a:avLst/>
            </a:prstGeom>
            <a:solidFill>
              <a:srgbClr val="000000"/>
            </a:solidFill>
            <a:ln w="6350">
              <a:solidFill>
                <a:srgbClr val="000000"/>
              </a:solidFill>
              <a:round/>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ru-RU" altLang="ru-RU">
                <a:latin typeface="Arial" panose="020B0604020202020204" pitchFamily="34" charset="0"/>
              </a:endParaRPr>
            </a:p>
          </p:txBody>
        </p:sp>
        <p:sp>
          <p:nvSpPr>
            <p:cNvPr id="7245" name="Rectangle 98"/>
            <p:cNvSpPr>
              <a:spLocks noChangeArrowheads="1"/>
            </p:cNvSpPr>
            <p:nvPr/>
          </p:nvSpPr>
          <p:spPr bwMode="auto">
            <a:xfrm>
              <a:off x="4613" y="3371"/>
              <a:ext cx="230"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ru-RU" i="1">
                  <a:latin typeface="Arial" panose="020B0604020202020204" pitchFamily="34" charset="0"/>
                </a:rPr>
                <a:t>Q</a:t>
              </a:r>
              <a:endParaRPr lang="ru-RU" altLang="ru-RU">
                <a:latin typeface="Arial" panose="020B0604020202020204" pitchFamily="34" charset="0"/>
              </a:endParaRPr>
            </a:p>
          </p:txBody>
        </p:sp>
        <p:sp>
          <p:nvSpPr>
            <p:cNvPr id="7246" name="Rectangle 99"/>
            <p:cNvSpPr>
              <a:spLocks noChangeArrowheads="1"/>
            </p:cNvSpPr>
            <p:nvPr/>
          </p:nvSpPr>
          <p:spPr bwMode="auto">
            <a:xfrm>
              <a:off x="1664" y="1031"/>
              <a:ext cx="975"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uz-Cyrl-UZ" altLang="ru-RU" sz="1600" i="1">
                  <a:latin typeface="Arial" panose="020B0604020202020204" pitchFamily="34" charset="0"/>
                </a:rPr>
                <a:t>  </a:t>
              </a:r>
              <a:r>
                <a:rPr lang="uz-Cyrl-UZ" altLang="ru-RU" i="1">
                  <a:latin typeface="Arial" panose="020B0604020202020204" pitchFamily="34" charset="0"/>
                </a:rPr>
                <a:t>Фойданинг йўқотилиши </a:t>
              </a:r>
              <a:endParaRPr lang="en-US" altLang="ru-RU" i="1">
                <a:latin typeface="Arial" panose="020B0604020202020204" pitchFamily="34" charset="0"/>
              </a:endParaRPr>
            </a:p>
            <a:p>
              <a:pPr eaLnBrk="1" hangingPunct="1"/>
              <a:r>
                <a:rPr lang="en-US" altLang="ru-RU" i="1">
                  <a:latin typeface="Arial" panose="020B0604020202020204" pitchFamily="34" charset="0"/>
                </a:rPr>
                <a:t>       Q</a:t>
              </a:r>
              <a:r>
                <a:rPr lang="en-US" altLang="ru-RU" sz="1000" i="1">
                  <a:latin typeface="Arial" panose="020B0604020202020204" pitchFamily="34" charset="0"/>
                </a:rPr>
                <a:t>1</a:t>
              </a:r>
              <a:r>
                <a:rPr lang="en-US" altLang="ru-RU" i="1">
                  <a:latin typeface="Arial" panose="020B0604020202020204" pitchFamily="34" charset="0"/>
                </a:rPr>
                <a:t>&lt;Q*</a:t>
              </a:r>
              <a:endParaRPr lang="ru-RU" altLang="ru-RU">
                <a:latin typeface="Arial" panose="020B0604020202020204" pitchFamily="34" charset="0"/>
              </a:endParaRPr>
            </a:p>
          </p:txBody>
        </p:sp>
        <p:sp>
          <p:nvSpPr>
            <p:cNvPr id="7247" name="AutoShape 101"/>
            <p:cNvSpPr>
              <a:spLocks noChangeArrowheads="1"/>
            </p:cNvSpPr>
            <p:nvPr/>
          </p:nvSpPr>
          <p:spPr bwMode="auto">
            <a:xfrm>
              <a:off x="2118" y="1200"/>
              <a:ext cx="738" cy="972"/>
            </a:xfrm>
            <a:custGeom>
              <a:avLst/>
              <a:gdLst>
                <a:gd name="T0" fmla="*/ 1 w 21600"/>
                <a:gd name="T1" fmla="*/ 0 h 21600"/>
                <a:gd name="T2" fmla="*/ 0 w 21600"/>
                <a:gd name="T3" fmla="*/ 0 h 21600"/>
                <a:gd name="T4" fmla="*/ 1 w 21600"/>
                <a:gd name="T5" fmla="*/ 0 h 21600"/>
                <a:gd name="T6" fmla="*/ 1 w 21600"/>
                <a:gd name="T7" fmla="*/ 1 h 21600"/>
                <a:gd name="T8" fmla="*/ 1 w 21600"/>
                <a:gd name="T9" fmla="*/ 1 h 21600"/>
                <a:gd name="T10" fmla="*/ 1 w 21600"/>
                <a:gd name="T11" fmla="*/ 1 h 21600"/>
                <a:gd name="T12" fmla="*/ 0 60000 65536"/>
                <a:gd name="T13" fmla="*/ 0 60000 65536"/>
                <a:gd name="T14" fmla="*/ 0 60000 65536"/>
                <a:gd name="T15" fmla="*/ 0 60000 65536"/>
                <a:gd name="T16" fmla="*/ 0 60000 65536"/>
                <a:gd name="T17" fmla="*/ 0 60000 65536"/>
                <a:gd name="T18" fmla="*/ 3161 w 21600"/>
                <a:gd name="T19" fmla="*/ 3156 h 21600"/>
                <a:gd name="T20" fmla="*/ 18439 w 21600"/>
                <a:gd name="T21" fmla="*/ 18444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21202" y="13703"/>
                  </a:moveTo>
                  <a:cubicBezTo>
                    <a:pt x="21466" y="12758"/>
                    <a:pt x="21600" y="11781"/>
                    <a:pt x="21600" y="10800"/>
                  </a:cubicBezTo>
                  <a:cubicBezTo>
                    <a:pt x="21600" y="5431"/>
                    <a:pt x="17656" y="877"/>
                    <a:pt x="12342" y="110"/>
                  </a:cubicBezTo>
                  <a:cubicBezTo>
                    <a:pt x="17656" y="877"/>
                    <a:pt x="21600" y="5431"/>
                    <a:pt x="21600" y="10800"/>
                  </a:cubicBezTo>
                  <a:cubicBezTo>
                    <a:pt x="21600" y="11781"/>
                    <a:pt x="21466" y="12758"/>
                    <a:pt x="21202" y="13703"/>
                  </a:cubicBezTo>
                  <a:lnTo>
                    <a:pt x="23802" y="14429"/>
                  </a:lnTo>
                  <a:lnTo>
                    <a:pt x="20476" y="16304"/>
                  </a:lnTo>
                  <a:lnTo>
                    <a:pt x="18601" y="12977"/>
                  </a:lnTo>
                  <a:lnTo>
                    <a:pt x="21202" y="13703"/>
                  </a:lnTo>
                  <a:close/>
                </a:path>
              </a:pathLst>
            </a:custGeom>
            <a:solidFill>
              <a:schemeClr val="accent1"/>
            </a:solidFill>
            <a:ln w="28575" cap="rnd">
              <a:solidFill>
                <a:srgbClr val="000000"/>
              </a:solidFill>
              <a:prstDash val="sysDot"/>
              <a:miter lim="800000"/>
              <a:headEnd type="none" w="sm" len="sm"/>
              <a:tailEnd type="none" w="sm" len="sm"/>
            </a:ln>
          </p:spPr>
          <p:txBody>
            <a:bodyPr wrap="none" anchor="ctr"/>
            <a:lstStyle/>
            <a:p>
              <a:endParaRPr lang="ru-RU"/>
            </a:p>
          </p:txBody>
        </p:sp>
        <p:sp>
          <p:nvSpPr>
            <p:cNvPr id="7248" name="Line 103"/>
            <p:cNvSpPr>
              <a:spLocks noChangeShapeType="1"/>
            </p:cNvSpPr>
            <p:nvPr/>
          </p:nvSpPr>
          <p:spPr bwMode="auto">
            <a:xfrm flipH="1">
              <a:off x="3384" y="1020"/>
              <a:ext cx="888" cy="480"/>
            </a:xfrm>
            <a:prstGeom prst="line">
              <a:avLst/>
            </a:prstGeom>
            <a:noFill/>
            <a:ln w="28575" cap="rnd">
              <a:solidFill>
                <a:srgbClr val="000000"/>
              </a:solidFill>
              <a:prstDash val="sysDot"/>
              <a:miter lim="800000"/>
              <a:headEnd type="none" w="sm" len="sm"/>
              <a:tailEnd type="triangle" w="sm" len="sm"/>
            </a:ln>
            <a:extLst>
              <a:ext uri="{909E8E84-426E-40DD-AFC4-6F175D3DCCD1}">
                <a14:hiddenFill xmlns:a14="http://schemas.microsoft.com/office/drawing/2010/main">
                  <a:noFill/>
                </a14:hiddenFill>
              </a:ext>
            </a:extLst>
          </p:spPr>
          <p:txBody>
            <a:bodyPr wrap="none"/>
            <a:lstStyle/>
            <a:p>
              <a:endParaRPr lang="ru-RU"/>
            </a:p>
          </p:txBody>
        </p:sp>
      </p:grpSp>
      <p:sp>
        <p:nvSpPr>
          <p:cNvPr id="1110120" name="Rectangle 104"/>
          <p:cNvSpPr>
            <a:spLocks noChangeArrowheads="1"/>
          </p:cNvSpPr>
          <p:nvPr/>
        </p:nvSpPr>
        <p:spPr bwMode="auto">
          <a:xfrm>
            <a:off x="6746875" y="1312863"/>
            <a:ext cx="20320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uz-Cyrl-UZ" altLang="ru-RU" sz="1600" i="1">
                <a:latin typeface="Arial" panose="020B0604020202020204" pitchFamily="34" charset="0"/>
              </a:rPr>
              <a:t>    </a:t>
            </a:r>
            <a:r>
              <a:rPr lang="en-US" altLang="ru-RU" i="1">
                <a:latin typeface="Arial" panose="020B0604020202020204" pitchFamily="34" charset="0"/>
              </a:rPr>
              <a:t>Q</a:t>
            </a:r>
            <a:r>
              <a:rPr lang="en-US" altLang="ru-RU" sz="900" i="1">
                <a:latin typeface="Arial" panose="020B0604020202020204" pitchFamily="34" charset="0"/>
              </a:rPr>
              <a:t>2</a:t>
            </a:r>
            <a:r>
              <a:rPr lang="en-US" altLang="ru-RU" i="1">
                <a:latin typeface="Arial" panose="020B0604020202020204" pitchFamily="34" charset="0"/>
              </a:rPr>
              <a:t>&gt;Q* </a:t>
            </a:r>
            <a:r>
              <a:rPr lang="uz-Cyrl-UZ" altLang="ru-RU" i="1">
                <a:latin typeface="Arial" panose="020B0604020202020204" pitchFamily="34" charset="0"/>
              </a:rPr>
              <a:t>бўлганда</a:t>
            </a:r>
            <a:endParaRPr lang="ru-RU" altLang="ru-RU">
              <a:latin typeface="Arial" panose="020B0604020202020204" pitchFamily="34" charset="0"/>
            </a:endParaRPr>
          </a:p>
          <a:p>
            <a:pPr eaLnBrk="1" hangingPunct="1"/>
            <a:r>
              <a:rPr lang="uz-Cyrl-UZ" altLang="ru-RU" i="1">
                <a:latin typeface="Arial" panose="020B0604020202020204" pitchFamily="34" charset="0"/>
              </a:rPr>
              <a:t>     фойданинг </a:t>
            </a:r>
          </a:p>
          <a:p>
            <a:pPr eaLnBrk="1" hangingPunct="1"/>
            <a:r>
              <a:rPr lang="uz-Cyrl-UZ" altLang="ru-RU" i="1">
                <a:latin typeface="Arial" panose="020B0604020202020204" pitchFamily="34" charset="0"/>
              </a:rPr>
              <a:t>    йўқотилиши</a:t>
            </a:r>
            <a:r>
              <a:rPr lang="uz-Cyrl-UZ" altLang="ru-RU" sz="2000" i="1">
                <a:latin typeface="Arial" panose="020B0604020202020204" pitchFamily="34" charset="0"/>
              </a:rPr>
              <a:t> </a:t>
            </a:r>
            <a:endParaRPr lang="en-US" altLang="ru-RU" sz="2000" i="1">
              <a:latin typeface="Arial" panose="020B0604020202020204" pitchFamily="34" charset="0"/>
            </a:endParaRPr>
          </a:p>
          <a:p>
            <a:pPr eaLnBrk="1" hangingPunct="1"/>
            <a:r>
              <a:rPr lang="en-US" altLang="ru-RU" sz="1600" i="1">
                <a:latin typeface="Arial" panose="020B0604020202020204" pitchFamily="34" charset="0"/>
              </a:rPr>
              <a:t>       </a:t>
            </a:r>
            <a:endParaRPr lang="ru-RU" altLang="ru-RU" sz="1600" i="1">
              <a:latin typeface="Arial" panose="020B0604020202020204" pitchFamily="34" charset="0"/>
            </a:endParaRPr>
          </a:p>
        </p:txBody>
      </p:sp>
      <p:sp>
        <p:nvSpPr>
          <p:cNvPr id="7175" name="Rectangle 107"/>
          <p:cNvSpPr>
            <a:spLocks noChangeArrowheads="1"/>
          </p:cNvSpPr>
          <p:nvPr/>
        </p:nvSpPr>
        <p:spPr bwMode="auto">
          <a:xfrm>
            <a:off x="0" y="35099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rnd">
                <a:solidFill>
                  <a:srgbClr val="000000"/>
                </a:solidFill>
                <a:prstDash val="sysDot"/>
                <a:miter lim="800000"/>
                <a:headEnd type="none" w="sm" len="sm"/>
                <a:tailEnd type="none" w="sm" len="sm"/>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ru-RU" altLang="ru-RU">
              <a:latin typeface="Arial" panose="020B0604020202020204" pitchFamily="34" charset="0"/>
            </a:endParaRPr>
          </a:p>
        </p:txBody>
      </p:sp>
      <p:graphicFrame>
        <p:nvGraphicFramePr>
          <p:cNvPr id="1110122" name="Object 106"/>
          <p:cNvGraphicFramePr>
            <a:graphicFrameLocks noChangeAspect="1"/>
          </p:cNvGraphicFramePr>
          <p:nvPr>
            <p:extLst>
              <p:ext uri="{D42A27DB-BD31-4B8C-83A1-F6EECF244321}">
                <p14:modId xmlns:p14="http://schemas.microsoft.com/office/powerpoint/2010/main" val="2514211759"/>
              </p:ext>
            </p:extLst>
          </p:nvPr>
        </p:nvGraphicFramePr>
        <p:xfrm>
          <a:off x="776273" y="6184932"/>
          <a:ext cx="4092575" cy="546100"/>
        </p:xfrm>
        <a:graphic>
          <a:graphicData uri="http://schemas.openxmlformats.org/presentationml/2006/ole">
            <mc:AlternateContent xmlns:mc="http://schemas.openxmlformats.org/markup-compatibility/2006">
              <mc:Choice xmlns:v="urn:schemas-microsoft-com:vml" Requires="v">
                <p:oleObj spid="_x0000_s7252" name="Формула" r:id="rId3" imgW="1104421" imgH="215806" progId="Equation.3">
                  <p:embed/>
                </p:oleObj>
              </mc:Choice>
              <mc:Fallback>
                <p:oleObj name="Формула" r:id="rId3" imgW="1104421" imgH="215806" progId="Equation.3">
                  <p:embed/>
                  <p:pic>
                    <p:nvPicPr>
                      <p:cNvPr id="0" name="Object 10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6273" y="6184932"/>
                        <a:ext cx="4092575"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Прямоугольник 1"/>
          <p:cNvSpPr/>
          <p:nvPr/>
        </p:nvSpPr>
        <p:spPr>
          <a:xfrm>
            <a:off x="3884938" y="6711006"/>
            <a:ext cx="4572000" cy="461665"/>
          </a:xfrm>
          <a:prstGeom prst="rect">
            <a:avLst/>
          </a:prstGeom>
        </p:spPr>
        <p:txBody>
          <a:bodyPr>
            <a:spAutoFit/>
          </a:bodyPr>
          <a:lstStyle/>
          <a:p>
            <a:r>
              <a:rPr lang="ru-RU" sz="1200" b="0" i="0" dirty="0" err="1" smtClean="0">
                <a:solidFill>
                  <a:srgbClr val="404040"/>
                </a:solidFill>
                <a:effectLst/>
                <a:latin typeface="Arial" panose="020B0604020202020204" pitchFamily="34" charset="0"/>
              </a:rPr>
              <a:t>Ўзинг</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билмаган</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ёки</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ёқтирмайдиган</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одамларнинг</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мақтовини</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олишга</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уринма</a:t>
            </a:r>
            <a:r>
              <a:rPr lang="ru-RU" sz="1200" b="0" i="0" dirty="0" smtClean="0">
                <a:solidFill>
                  <a:srgbClr val="404040"/>
                </a:solidFill>
                <a:effectLst/>
                <a:latin typeface="Arial" panose="020B0604020202020204" pitchFamily="34" charset="0"/>
              </a:rPr>
              <a:t>. </a:t>
            </a:r>
            <a:r>
              <a:rPr lang="ru-RU" sz="1200" b="1" i="1" dirty="0" err="1" smtClean="0">
                <a:solidFill>
                  <a:srgbClr val="404040"/>
                </a:solidFill>
                <a:effectLst/>
                <a:latin typeface="Arial" panose="020B0604020202020204" pitchFamily="34" charset="0"/>
              </a:rPr>
              <a:t>Л.Толстой</a:t>
            </a:r>
            <a:endParaRPr lang="ru-RU" sz="1200" b="1" i="1"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110018"/>
                                        </p:tgtEl>
                                        <p:attrNameLst>
                                          <p:attrName>style.visibility</p:attrName>
                                        </p:attrNameLst>
                                      </p:cBhvr>
                                      <p:to>
                                        <p:strVal val="visible"/>
                                      </p:to>
                                    </p:set>
                                    <p:anim calcmode="lin" valueType="num">
                                      <p:cBhvr>
                                        <p:cTn id="7" dur="1000" fill="hold"/>
                                        <p:tgtEl>
                                          <p:spTgt spid="1110018"/>
                                        </p:tgtEl>
                                        <p:attrNameLst>
                                          <p:attrName>ppt_x</p:attrName>
                                        </p:attrNameLst>
                                      </p:cBhvr>
                                      <p:tavLst>
                                        <p:tav tm="0">
                                          <p:val>
                                            <p:strVal val="#ppt_x-.2"/>
                                          </p:val>
                                        </p:tav>
                                        <p:tav tm="100000">
                                          <p:val>
                                            <p:strVal val="#ppt_x"/>
                                          </p:val>
                                        </p:tav>
                                      </p:tavLst>
                                    </p:anim>
                                    <p:anim calcmode="lin" valueType="num">
                                      <p:cBhvr>
                                        <p:cTn id="8" dur="1000" fill="hold"/>
                                        <p:tgtEl>
                                          <p:spTgt spid="1110018"/>
                                        </p:tgtEl>
                                        <p:attrNameLst>
                                          <p:attrName>ppt_y</p:attrName>
                                        </p:attrNameLst>
                                      </p:cBhvr>
                                      <p:tavLst>
                                        <p:tav tm="0">
                                          <p:val>
                                            <p:strVal val="#ppt_y"/>
                                          </p:val>
                                        </p:tav>
                                        <p:tav tm="100000">
                                          <p:val>
                                            <p:strVal val="#ppt_y"/>
                                          </p:val>
                                        </p:tav>
                                      </p:tavLst>
                                    </p:anim>
                                    <p:animEffect transition="in" filter="wipe(right)" prLst="gradientSize: 0.1">
                                      <p:cBhvr>
                                        <p:cTn id="9" dur="1000"/>
                                        <p:tgtEl>
                                          <p:spTgt spid="1110018"/>
                                        </p:tgtEl>
                                      </p:cBhvr>
                                    </p:animEffect>
                                  </p:childTnLst>
                                </p:cTn>
                              </p:par>
                            </p:childTnLst>
                          </p:cTn>
                        </p:par>
                        <p:par>
                          <p:cTn id="10" fill="hold" nodeType="afterGroup">
                            <p:stCondLst>
                              <p:cond delay="1000"/>
                            </p:stCondLst>
                            <p:childTnLst>
                              <p:par>
                                <p:cTn id="11" presetID="18" presetClass="entr" presetSubtype="12" fill="hold" grpId="0" nodeType="afterEffect">
                                  <p:stCondLst>
                                    <p:cond delay="0"/>
                                  </p:stCondLst>
                                  <p:childTnLst>
                                    <p:set>
                                      <p:cBhvr>
                                        <p:cTn id="12" dur="1" fill="hold">
                                          <p:stCondLst>
                                            <p:cond delay="0"/>
                                          </p:stCondLst>
                                        </p:cTn>
                                        <p:tgtEl>
                                          <p:spTgt spid="1110120"/>
                                        </p:tgtEl>
                                        <p:attrNameLst>
                                          <p:attrName>style.visibility</p:attrName>
                                        </p:attrNameLst>
                                      </p:cBhvr>
                                      <p:to>
                                        <p:strVal val="visible"/>
                                      </p:to>
                                    </p:set>
                                    <p:animEffect transition="in" filter="strips(downLeft)">
                                      <p:cBhvr>
                                        <p:cTn id="13" dur="500"/>
                                        <p:tgtEl>
                                          <p:spTgt spid="1110120"/>
                                        </p:tgtEl>
                                      </p:cBhvr>
                                    </p:animEffect>
                                  </p:childTnLst>
                                </p:cTn>
                              </p:par>
                            </p:childTnLst>
                          </p:cTn>
                        </p:par>
                        <p:par>
                          <p:cTn id="14" fill="hold" nodeType="afterGroup">
                            <p:stCondLst>
                              <p:cond delay="1500"/>
                            </p:stCondLst>
                            <p:childTnLst>
                              <p:par>
                                <p:cTn id="15" presetID="18" presetClass="entr" presetSubtype="12" fill="hold" grpId="0" nodeType="afterEffect">
                                  <p:stCondLst>
                                    <p:cond delay="0"/>
                                  </p:stCondLst>
                                  <p:childTnLst>
                                    <p:set>
                                      <p:cBhvr>
                                        <p:cTn id="16" dur="1" fill="hold">
                                          <p:stCondLst>
                                            <p:cond delay="0"/>
                                          </p:stCondLst>
                                        </p:cTn>
                                        <p:tgtEl>
                                          <p:spTgt spid="1110099"/>
                                        </p:tgtEl>
                                        <p:attrNameLst>
                                          <p:attrName>style.visibility</p:attrName>
                                        </p:attrNameLst>
                                      </p:cBhvr>
                                      <p:to>
                                        <p:strVal val="visible"/>
                                      </p:to>
                                    </p:set>
                                    <p:animEffect transition="in" filter="strips(downLeft)">
                                      <p:cBhvr>
                                        <p:cTn id="17" dur="500"/>
                                        <p:tgtEl>
                                          <p:spTgt spid="1110099"/>
                                        </p:tgtEl>
                                      </p:cBhvr>
                                    </p:animEffect>
                                  </p:childTnLst>
                                </p:cTn>
                              </p:par>
                            </p:childTnLst>
                          </p:cTn>
                        </p:par>
                        <p:par>
                          <p:cTn id="18" fill="hold" nodeType="afterGroup">
                            <p:stCondLst>
                              <p:cond delay="2000"/>
                            </p:stCondLst>
                            <p:childTnLst>
                              <p:par>
                                <p:cTn id="19" presetID="6" presetClass="entr" presetSubtype="16" fill="hold" nodeType="afterEffect">
                                  <p:stCondLst>
                                    <p:cond delay="0"/>
                                  </p:stCondLst>
                                  <p:childTnLst>
                                    <p:set>
                                      <p:cBhvr>
                                        <p:cTn id="20" dur="1" fill="hold">
                                          <p:stCondLst>
                                            <p:cond delay="0"/>
                                          </p:stCondLst>
                                        </p:cTn>
                                        <p:tgtEl>
                                          <p:spTgt spid="1110122"/>
                                        </p:tgtEl>
                                        <p:attrNameLst>
                                          <p:attrName>style.visibility</p:attrName>
                                        </p:attrNameLst>
                                      </p:cBhvr>
                                      <p:to>
                                        <p:strVal val="visible"/>
                                      </p:to>
                                    </p:set>
                                    <p:animEffect transition="in" filter="circle(in)">
                                      <p:cBhvr>
                                        <p:cTn id="21" dur="2000"/>
                                        <p:tgtEl>
                                          <p:spTgt spid="1110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0018" grpId="0"/>
      <p:bldP spid="1110099" grpId="0"/>
      <p:bldP spid="111012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8"/>
          <p:cNvSpPr>
            <a:spLocks noGrp="1" noChangeArrowheads="1"/>
          </p:cNvSpPr>
          <p:nvPr>
            <p:ph type="title"/>
          </p:nvPr>
        </p:nvSpPr>
        <p:spPr>
          <a:xfrm>
            <a:off x="490538" y="231775"/>
            <a:ext cx="8229600" cy="2571750"/>
          </a:xfrm>
        </p:spPr>
        <p:txBody>
          <a:bodyPr/>
          <a:lstStyle/>
          <a:p>
            <a:pPr algn="ctr" eaLnBrk="1" hangingPunct="1"/>
            <a:r>
              <a:rPr lang="ru-RU" altLang="ru-RU" sz="2400" smtClean="0">
                <a:latin typeface="Times New Roman" panose="02020603050405020304" pitchFamily="18" charset="0"/>
                <a:cs typeface="Times New Roman" panose="02020603050405020304" pitchFamily="18" charset="0"/>
              </a:rPr>
              <a:t>Одатда, ишлаб чи</a:t>
            </a:r>
            <a:r>
              <a:rPr lang="uz-Cyrl-UZ" altLang="ru-RU" sz="2400" smtClean="0">
                <a:latin typeface="Times New Roman" panose="02020603050405020304" pitchFamily="18" charset="0"/>
                <a:cs typeface="Times New Roman" panose="02020603050405020304" pitchFamily="18" charset="0"/>
              </a:rPr>
              <a:t>қ</a:t>
            </a:r>
            <a:r>
              <a:rPr lang="ru-RU" altLang="ru-RU" sz="2400" smtClean="0">
                <a:latin typeface="Times New Roman" panose="02020603050405020304" pitchFamily="18" charset="0"/>
                <a:cs typeface="Times New Roman" panose="02020603050405020304" pitchFamily="18" charset="0"/>
              </a:rPr>
              <a:t>аришнинг бошида масштаб самарасининг ошиши, ундан кейин ўзгармас ва кейинчалик камайиши кўпгина фирмаларга хосдир.</a:t>
            </a:r>
            <a:br>
              <a:rPr lang="ru-RU" altLang="ru-RU" sz="2400" smtClean="0">
                <a:latin typeface="Times New Roman" panose="02020603050405020304" pitchFamily="18" charset="0"/>
                <a:cs typeface="Times New Roman" panose="02020603050405020304" pitchFamily="18" charset="0"/>
              </a:rPr>
            </a:br>
            <a:r>
              <a:rPr lang="ru-RU" altLang="ru-RU" sz="2400" smtClean="0">
                <a:latin typeface="Times New Roman" panose="02020603050405020304" pitchFamily="18" charset="0"/>
                <a:cs typeface="Times New Roman" panose="02020603050405020304" pitchFamily="18" charset="0"/>
              </a:rPr>
              <a:t> </a:t>
            </a:r>
            <a:br>
              <a:rPr lang="ru-RU" altLang="ru-RU" sz="2400" smtClean="0">
                <a:latin typeface="Times New Roman" panose="02020603050405020304" pitchFamily="18" charset="0"/>
                <a:cs typeface="Times New Roman" panose="02020603050405020304" pitchFamily="18" charset="0"/>
              </a:rPr>
            </a:br>
            <a:r>
              <a:rPr lang="ru-RU" altLang="ru-RU" sz="2400" smtClean="0">
                <a:latin typeface="Times New Roman" panose="02020603050405020304" pitchFamily="18" charset="0"/>
                <a:cs typeface="Times New Roman" panose="02020603050405020304" pitchFamily="18" charset="0"/>
              </a:rPr>
              <a:t>Шунинг учун </a:t>
            </a:r>
            <a:r>
              <a:rPr lang="uz-Cyrl-UZ" altLang="ru-RU" sz="2400" smtClean="0">
                <a:latin typeface="Times New Roman" panose="02020603050405020304" pitchFamily="18" charset="0"/>
                <a:cs typeface="Times New Roman" panose="02020603050405020304" pitchFamily="18" charset="0"/>
              </a:rPr>
              <a:t>ҳ</a:t>
            </a:r>
            <a:r>
              <a:rPr lang="ru-RU" altLang="ru-RU" sz="2400" smtClean="0">
                <a:latin typeface="Times New Roman" panose="02020603050405020304" pitchFamily="18" charset="0"/>
                <a:cs typeface="Times New Roman" panose="02020603050405020304" pitchFamily="18" charset="0"/>
              </a:rPr>
              <a:t>ам узо</a:t>
            </a:r>
            <a:r>
              <a:rPr lang="uz-Cyrl-UZ" altLang="ru-RU" sz="2400" smtClean="0">
                <a:latin typeface="Times New Roman" panose="02020603050405020304" pitchFamily="18" charset="0"/>
                <a:cs typeface="Times New Roman" panose="02020603050405020304" pitchFamily="18" charset="0"/>
              </a:rPr>
              <a:t>қ</a:t>
            </a:r>
            <a:r>
              <a:rPr lang="ru-RU" altLang="ru-RU" sz="2400" smtClean="0">
                <a:latin typeface="Times New Roman" panose="02020603050405020304" pitchFamily="18" charset="0"/>
                <a:cs typeface="Times New Roman" panose="02020603050405020304" pitchFamily="18" charset="0"/>
              </a:rPr>
              <a:t> муддатли орали</a:t>
            </a:r>
            <a:r>
              <a:rPr lang="uz-Cyrl-UZ" altLang="ru-RU" sz="2400" smtClean="0">
                <a:latin typeface="Times New Roman" panose="02020603050405020304" pitchFamily="18" charset="0"/>
                <a:cs typeface="Times New Roman" panose="02020603050405020304" pitchFamily="18" charset="0"/>
              </a:rPr>
              <a:t>қ</a:t>
            </a:r>
            <a:r>
              <a:rPr lang="ru-RU" altLang="ru-RU" sz="2400" smtClean="0">
                <a:latin typeface="Times New Roman" panose="02020603050405020304" pitchFamily="18" charset="0"/>
                <a:cs typeface="Times New Roman" panose="02020603050405020304" pitchFamily="18" charset="0"/>
              </a:rPr>
              <a:t>да умумий ўртача харажатлар чизи</a:t>
            </a:r>
            <a:r>
              <a:rPr lang="uz-Cyrl-UZ" altLang="ru-RU" sz="2400" smtClean="0">
                <a:latin typeface="Times New Roman" panose="02020603050405020304" pitchFamily="18" charset="0"/>
                <a:cs typeface="Times New Roman" panose="02020603050405020304" pitchFamily="18" charset="0"/>
              </a:rPr>
              <a:t>ғ</a:t>
            </a:r>
            <a:r>
              <a:rPr lang="ru-RU" altLang="ru-RU" sz="2400" smtClean="0">
                <a:latin typeface="Times New Roman" panose="02020603050405020304" pitchFamily="18" charset="0"/>
                <a:cs typeface="Times New Roman" panose="02020603050405020304" pitchFamily="18" charset="0"/>
              </a:rPr>
              <a:t>и</a:t>
            </a:r>
            <a:r>
              <a:rPr lang="en-US" altLang="ru-RU" sz="2400" smtClean="0">
                <a:latin typeface="Times New Roman" panose="02020603050405020304" pitchFamily="18" charset="0"/>
                <a:cs typeface="Times New Roman" panose="02020603050405020304" pitchFamily="18" charset="0"/>
              </a:rPr>
              <a:t> </a:t>
            </a:r>
            <a:r>
              <a:rPr lang="ru-RU" altLang="ru-RU" sz="2400" smtClean="0">
                <a:latin typeface="Times New Roman" panose="02020603050405020304" pitchFamily="18" charset="0"/>
                <a:cs typeface="Times New Roman" panose="02020603050405020304" pitchFamily="18" charset="0"/>
              </a:rPr>
              <a:t>боти</a:t>
            </a:r>
            <a:r>
              <a:rPr lang="uz-Cyrl-UZ" altLang="ru-RU" sz="2400" smtClean="0">
                <a:latin typeface="Times New Roman" panose="02020603050405020304" pitchFamily="18" charset="0"/>
                <a:cs typeface="Times New Roman" panose="02020603050405020304" pitchFamily="18" charset="0"/>
              </a:rPr>
              <a:t>қ</a:t>
            </a:r>
            <a:r>
              <a:rPr lang="ru-RU" altLang="ru-RU" sz="2400" smtClean="0">
                <a:latin typeface="Times New Roman" panose="02020603050405020304" pitchFamily="18" charset="0"/>
                <a:cs typeface="Times New Roman" panose="02020603050405020304" pitchFamily="18" charset="0"/>
              </a:rPr>
              <a:t> кўринишга эга бўлади </a:t>
            </a:r>
          </a:p>
        </p:txBody>
      </p:sp>
      <p:sp>
        <p:nvSpPr>
          <p:cNvPr id="8195" name="Номер слайда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534460B-58EE-4CA2-89E0-FED3B9015C66}" type="slidenum">
              <a:rPr lang="ru-RU" altLang="ru-RU" smtClean="0">
                <a:latin typeface="Verdana" panose="020B0604030504040204" pitchFamily="34" charset="0"/>
              </a:rPr>
              <a:pPr fontAlgn="base">
                <a:spcBef>
                  <a:spcPct val="0"/>
                </a:spcBef>
                <a:spcAft>
                  <a:spcPct val="0"/>
                </a:spcAft>
              </a:pPr>
              <a:t>4</a:t>
            </a:fld>
            <a:endParaRPr lang="ru-RU" altLang="ru-RU" dirty="0" smtClean="0">
              <a:latin typeface="Verdana" panose="020B0604030504040204" pitchFamily="34" charset="0"/>
            </a:endParaRPr>
          </a:p>
        </p:txBody>
      </p:sp>
      <p:sp>
        <p:nvSpPr>
          <p:cNvPr id="8196" name="Rectangle 5"/>
          <p:cNvSpPr>
            <a:spLocks noChangeArrowheads="1"/>
          </p:cNvSpPr>
          <p:nvPr/>
        </p:nvSpPr>
        <p:spPr bwMode="auto">
          <a:xfrm>
            <a:off x="0" y="-184150"/>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ru-RU" altLang="ru-RU">
              <a:latin typeface="Garamond" panose="02020404030301010803" pitchFamily="18" charset="0"/>
            </a:endParaRPr>
          </a:p>
        </p:txBody>
      </p:sp>
      <p:sp>
        <p:nvSpPr>
          <p:cNvPr id="8197" name="Rectangle 7"/>
          <p:cNvSpPr>
            <a:spLocks noChangeArrowheads="1"/>
          </p:cNvSpPr>
          <p:nvPr/>
        </p:nvSpPr>
        <p:spPr bwMode="auto">
          <a:xfrm>
            <a:off x="0" y="-184150"/>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ru-RU" altLang="ru-RU">
              <a:latin typeface="Garamond" panose="02020404030301010803" pitchFamily="18" charset="0"/>
            </a:endParaRPr>
          </a:p>
        </p:txBody>
      </p:sp>
      <p:sp>
        <p:nvSpPr>
          <p:cNvPr id="1094666" name="Line 10"/>
          <p:cNvSpPr>
            <a:spLocks noChangeShapeType="1"/>
          </p:cNvSpPr>
          <p:nvPr/>
        </p:nvSpPr>
        <p:spPr bwMode="auto">
          <a:xfrm>
            <a:off x="1671736" y="2838450"/>
            <a:ext cx="1587" cy="3201987"/>
          </a:xfrm>
          <a:prstGeom prst="line">
            <a:avLst/>
          </a:prstGeom>
          <a:noFill/>
          <a:ln w="38100">
            <a:solidFill>
              <a:srgbClr val="000000"/>
            </a:solidFill>
            <a:round/>
            <a:headEnd type="triangl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094667" name="Line 11"/>
          <p:cNvSpPr>
            <a:spLocks noChangeShapeType="1"/>
          </p:cNvSpPr>
          <p:nvPr/>
        </p:nvSpPr>
        <p:spPr bwMode="auto">
          <a:xfrm flipH="1">
            <a:off x="1660623" y="6038850"/>
            <a:ext cx="5678488" cy="1587"/>
          </a:xfrm>
          <a:prstGeom prst="line">
            <a:avLst/>
          </a:prstGeom>
          <a:noFill/>
          <a:ln w="38100">
            <a:solidFill>
              <a:srgbClr val="000000"/>
            </a:solidFill>
            <a:round/>
            <a:headEnd type="triangl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094668" name="Arc 12"/>
          <p:cNvSpPr>
            <a:spLocks/>
          </p:cNvSpPr>
          <p:nvPr/>
        </p:nvSpPr>
        <p:spPr bwMode="auto">
          <a:xfrm flipH="1" flipV="1">
            <a:off x="3049686" y="3625850"/>
            <a:ext cx="627062" cy="890587"/>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094669" name="Arc 13"/>
          <p:cNvSpPr>
            <a:spLocks/>
          </p:cNvSpPr>
          <p:nvPr/>
        </p:nvSpPr>
        <p:spPr bwMode="auto">
          <a:xfrm flipV="1">
            <a:off x="5176936" y="3622675"/>
            <a:ext cx="596900" cy="893762"/>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094670" name="Line 14"/>
          <p:cNvSpPr>
            <a:spLocks noChangeShapeType="1"/>
          </p:cNvSpPr>
          <p:nvPr/>
        </p:nvSpPr>
        <p:spPr bwMode="auto">
          <a:xfrm>
            <a:off x="3681511" y="4545012"/>
            <a:ext cx="1587" cy="1539875"/>
          </a:xfrm>
          <a:prstGeom prst="line">
            <a:avLst/>
          </a:prstGeom>
          <a:noFill/>
          <a:ln w="25400">
            <a:solidFill>
              <a:srgbClr val="000000"/>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094671" name="Line 15"/>
          <p:cNvSpPr>
            <a:spLocks noChangeShapeType="1"/>
          </p:cNvSpPr>
          <p:nvPr/>
        </p:nvSpPr>
        <p:spPr bwMode="auto">
          <a:xfrm>
            <a:off x="4419698" y="4530725"/>
            <a:ext cx="4763" cy="1508125"/>
          </a:xfrm>
          <a:prstGeom prst="line">
            <a:avLst/>
          </a:prstGeom>
          <a:noFill/>
          <a:ln w="25400">
            <a:solidFill>
              <a:srgbClr val="000000"/>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094672" name="Line 16"/>
          <p:cNvSpPr>
            <a:spLocks noChangeShapeType="1"/>
          </p:cNvSpPr>
          <p:nvPr/>
        </p:nvSpPr>
        <p:spPr bwMode="auto">
          <a:xfrm>
            <a:off x="5192811" y="4514850"/>
            <a:ext cx="1587" cy="1554162"/>
          </a:xfrm>
          <a:prstGeom prst="line">
            <a:avLst/>
          </a:prstGeom>
          <a:noFill/>
          <a:ln w="25400">
            <a:solidFill>
              <a:srgbClr val="000000"/>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094673" name="Rectangle 17"/>
          <p:cNvSpPr>
            <a:spLocks noChangeArrowheads="1"/>
          </p:cNvSpPr>
          <p:nvPr/>
        </p:nvSpPr>
        <p:spPr bwMode="auto">
          <a:xfrm>
            <a:off x="1111348" y="2803525"/>
            <a:ext cx="439738" cy="2873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ru-RU" altLang="ru-RU" sz="2000" i="1">
                <a:latin typeface="Times New Roman" panose="02020603050405020304" pitchFamily="18" charset="0"/>
                <a:cs typeface="Times New Roman" panose="02020603050405020304" pitchFamily="18" charset="0"/>
              </a:rPr>
              <a:t>АС</a:t>
            </a:r>
            <a:endParaRPr lang="ru-RU" altLang="ru-RU" sz="2000">
              <a:latin typeface="Times New Roman" panose="02020603050405020304" pitchFamily="18" charset="0"/>
              <a:cs typeface="Times New Roman" panose="02020603050405020304" pitchFamily="18" charset="0"/>
            </a:endParaRPr>
          </a:p>
        </p:txBody>
      </p:sp>
      <p:sp>
        <p:nvSpPr>
          <p:cNvPr id="1094674" name="Rectangle 18"/>
          <p:cNvSpPr>
            <a:spLocks noChangeArrowheads="1"/>
          </p:cNvSpPr>
          <p:nvPr/>
        </p:nvSpPr>
        <p:spPr bwMode="auto">
          <a:xfrm>
            <a:off x="5897661" y="3600450"/>
            <a:ext cx="506412" cy="2873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ru-RU" i="1">
                <a:latin typeface="Times New Roman" panose="02020603050405020304" pitchFamily="18" charset="0"/>
                <a:cs typeface="Times New Roman" panose="02020603050405020304" pitchFamily="18" charset="0"/>
              </a:rPr>
              <a:t>L</a:t>
            </a:r>
            <a:r>
              <a:rPr lang="ru-RU" altLang="ru-RU" i="1">
                <a:latin typeface="Times New Roman" panose="02020603050405020304" pitchFamily="18" charset="0"/>
                <a:cs typeface="Times New Roman" panose="02020603050405020304" pitchFamily="18" charset="0"/>
              </a:rPr>
              <a:t>АС</a:t>
            </a:r>
            <a:endParaRPr lang="ru-RU" altLang="ru-RU">
              <a:latin typeface="Times New Roman" panose="02020603050405020304" pitchFamily="18" charset="0"/>
              <a:cs typeface="Times New Roman" panose="02020603050405020304" pitchFamily="18" charset="0"/>
            </a:endParaRPr>
          </a:p>
        </p:txBody>
      </p:sp>
      <p:sp>
        <p:nvSpPr>
          <p:cNvPr id="1094675" name="Rectangle 19"/>
          <p:cNvSpPr>
            <a:spLocks noChangeArrowheads="1"/>
          </p:cNvSpPr>
          <p:nvPr/>
        </p:nvSpPr>
        <p:spPr bwMode="auto">
          <a:xfrm>
            <a:off x="7402611" y="5861050"/>
            <a:ext cx="292100" cy="2873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ru-RU" i="1">
                <a:latin typeface="Garamond" panose="02020404030301010803" pitchFamily="18" charset="0"/>
              </a:rPr>
              <a:t>Q</a:t>
            </a:r>
            <a:endParaRPr lang="ru-RU" altLang="ru-RU">
              <a:latin typeface="Garamond" panose="02020404030301010803" pitchFamily="18" charset="0"/>
            </a:endParaRPr>
          </a:p>
        </p:txBody>
      </p:sp>
      <p:sp>
        <p:nvSpPr>
          <p:cNvPr id="1094676" name="Rectangle 20"/>
          <p:cNvSpPr>
            <a:spLocks noChangeArrowheads="1"/>
          </p:cNvSpPr>
          <p:nvPr/>
        </p:nvSpPr>
        <p:spPr bwMode="auto">
          <a:xfrm>
            <a:off x="4302223" y="6089650"/>
            <a:ext cx="293688" cy="2873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ru-RU" i="1">
                <a:latin typeface="Garamond" panose="02020404030301010803" pitchFamily="18" charset="0"/>
              </a:rPr>
              <a:t>Q</a:t>
            </a:r>
            <a:r>
              <a:rPr lang="en-US" altLang="ru-RU" baseline="30000">
                <a:latin typeface="Garamond" panose="02020404030301010803" pitchFamily="18" charset="0"/>
              </a:rPr>
              <a:t>*</a:t>
            </a:r>
            <a:endParaRPr lang="ru-RU" altLang="ru-RU">
              <a:latin typeface="Garamond" panose="02020404030301010803" pitchFamily="18" charset="0"/>
            </a:endParaRPr>
          </a:p>
        </p:txBody>
      </p:sp>
      <p:sp>
        <p:nvSpPr>
          <p:cNvPr id="1094677" name="Rectangle 21"/>
          <p:cNvSpPr>
            <a:spLocks noChangeArrowheads="1"/>
          </p:cNvSpPr>
          <p:nvPr/>
        </p:nvSpPr>
        <p:spPr bwMode="auto">
          <a:xfrm>
            <a:off x="5056286" y="6069012"/>
            <a:ext cx="292100" cy="287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ru-RU" i="1">
                <a:latin typeface="Garamond" panose="02020404030301010803" pitchFamily="18" charset="0"/>
              </a:rPr>
              <a:t>Q</a:t>
            </a:r>
            <a:r>
              <a:rPr lang="en-US" altLang="ru-RU" baseline="-25000">
                <a:latin typeface="Garamond" panose="02020404030301010803" pitchFamily="18" charset="0"/>
              </a:rPr>
              <a:t>2</a:t>
            </a:r>
            <a:endParaRPr lang="ru-RU" altLang="ru-RU">
              <a:latin typeface="Garamond" panose="02020404030301010803" pitchFamily="18" charset="0"/>
            </a:endParaRPr>
          </a:p>
        </p:txBody>
      </p:sp>
      <p:sp>
        <p:nvSpPr>
          <p:cNvPr id="1094678" name="Rectangle 22"/>
          <p:cNvSpPr>
            <a:spLocks noChangeArrowheads="1"/>
          </p:cNvSpPr>
          <p:nvPr/>
        </p:nvSpPr>
        <p:spPr bwMode="auto">
          <a:xfrm>
            <a:off x="3552923" y="6097587"/>
            <a:ext cx="292100" cy="287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ru-RU" i="1">
                <a:latin typeface="Garamond" panose="02020404030301010803" pitchFamily="18" charset="0"/>
              </a:rPr>
              <a:t>Q</a:t>
            </a:r>
            <a:r>
              <a:rPr lang="en-US" altLang="ru-RU" baseline="-25000">
                <a:latin typeface="Garamond" panose="02020404030301010803" pitchFamily="18" charset="0"/>
              </a:rPr>
              <a:t>1</a:t>
            </a:r>
            <a:endParaRPr lang="ru-RU" altLang="ru-RU">
              <a:latin typeface="Garamond" panose="02020404030301010803" pitchFamily="18" charset="0"/>
            </a:endParaRPr>
          </a:p>
        </p:txBody>
      </p:sp>
      <p:sp>
        <p:nvSpPr>
          <p:cNvPr id="1094679" name="Line 23"/>
          <p:cNvSpPr>
            <a:spLocks noChangeShapeType="1"/>
          </p:cNvSpPr>
          <p:nvPr/>
        </p:nvSpPr>
        <p:spPr bwMode="auto">
          <a:xfrm>
            <a:off x="3635473" y="4518025"/>
            <a:ext cx="1554163" cy="0"/>
          </a:xfrm>
          <a:prstGeom prst="line">
            <a:avLst/>
          </a:prstGeom>
          <a:noFill/>
          <a:ln w="38100">
            <a:solidFill>
              <a:srgbClr val="000000"/>
            </a:solidFill>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2" name="Прямоугольник 1"/>
          <p:cNvSpPr/>
          <p:nvPr/>
        </p:nvSpPr>
        <p:spPr>
          <a:xfrm>
            <a:off x="3256961" y="6484841"/>
            <a:ext cx="4572000" cy="461665"/>
          </a:xfrm>
          <a:prstGeom prst="rect">
            <a:avLst/>
          </a:prstGeom>
        </p:spPr>
        <p:txBody>
          <a:bodyPr>
            <a:spAutoFit/>
          </a:bodyPr>
          <a:lstStyle/>
          <a:p>
            <a:r>
              <a:rPr lang="ru-RU" sz="1200" b="0" i="0" dirty="0" err="1" smtClean="0">
                <a:solidFill>
                  <a:srgbClr val="404040"/>
                </a:solidFill>
                <a:effectLst/>
                <a:latin typeface="Arial" panose="020B0604020202020204" pitchFamily="34" charset="0"/>
              </a:rPr>
              <a:t>Минг</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йил</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ўқисаму</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мендан</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нимани</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билдинг</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деб</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сўрасалар</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ҳаддимни</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билдим</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дейман</a:t>
            </a:r>
            <a:r>
              <a:rPr lang="ru-RU" sz="1200" b="0" i="0" dirty="0" smtClean="0">
                <a:solidFill>
                  <a:srgbClr val="404040"/>
                </a:solidFill>
                <a:effectLst/>
                <a:latin typeface="Arial" panose="020B0604020202020204" pitchFamily="34" charset="0"/>
              </a:rPr>
              <a:t>. </a:t>
            </a:r>
            <a:r>
              <a:rPr lang="ru-RU" sz="1200" b="1" i="1" dirty="0" err="1" smtClean="0">
                <a:solidFill>
                  <a:srgbClr val="404040"/>
                </a:solidFill>
                <a:effectLst/>
                <a:latin typeface="Arial" panose="020B0604020202020204" pitchFamily="34" charset="0"/>
              </a:rPr>
              <a:t>Ж.Румий</a:t>
            </a:r>
            <a:endParaRPr lang="ru-RU" sz="1200" b="1" i="1"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nodeType="afterEffect">
                                  <p:stCondLst>
                                    <p:cond delay="0"/>
                                  </p:stCondLst>
                                  <p:childTnLst>
                                    <p:set>
                                      <p:cBhvr>
                                        <p:cTn id="6" dur="1" fill="hold">
                                          <p:stCondLst>
                                            <p:cond delay="0"/>
                                          </p:stCondLst>
                                        </p:cTn>
                                        <p:tgtEl>
                                          <p:spTgt spid="1094666"/>
                                        </p:tgtEl>
                                        <p:attrNameLst>
                                          <p:attrName>style.visibility</p:attrName>
                                        </p:attrNameLst>
                                      </p:cBhvr>
                                      <p:to>
                                        <p:strVal val="visible"/>
                                      </p:to>
                                    </p:set>
                                    <p:anim calcmode="lin" valueType="num">
                                      <p:cBhvr>
                                        <p:cTn id="7" dur="500" decel="50000" fill="hold">
                                          <p:stCondLst>
                                            <p:cond delay="0"/>
                                          </p:stCondLst>
                                        </p:cTn>
                                        <p:tgtEl>
                                          <p:spTgt spid="1094666"/>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094666"/>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094666"/>
                                        </p:tgtEl>
                                        <p:attrNameLst>
                                          <p:attrName>ppt_w</p:attrName>
                                        </p:attrNameLst>
                                      </p:cBhvr>
                                      <p:tavLst>
                                        <p:tav tm="0">
                                          <p:val>
                                            <p:strVal val="#ppt_w*.05"/>
                                          </p:val>
                                        </p:tav>
                                        <p:tav tm="100000">
                                          <p:val>
                                            <p:strVal val="#ppt_w"/>
                                          </p:val>
                                        </p:tav>
                                      </p:tavLst>
                                    </p:anim>
                                    <p:anim calcmode="lin" valueType="num">
                                      <p:cBhvr>
                                        <p:cTn id="10" dur="1000" fill="hold"/>
                                        <p:tgtEl>
                                          <p:spTgt spid="1094666"/>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094666"/>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094666"/>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094666"/>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094666"/>
                                        </p:tgtEl>
                                      </p:cBhvr>
                                    </p:animEffect>
                                  </p:childTnLst>
                                </p:cTn>
                              </p:par>
                            </p:childTnLst>
                          </p:cTn>
                        </p:par>
                        <p:par>
                          <p:cTn id="15" fill="hold" nodeType="afterGroup">
                            <p:stCondLst>
                              <p:cond delay="1000"/>
                            </p:stCondLst>
                            <p:childTnLst>
                              <p:par>
                                <p:cTn id="16" presetID="25" presetClass="entr" presetSubtype="0" fill="hold" nodeType="afterEffect">
                                  <p:stCondLst>
                                    <p:cond delay="0"/>
                                  </p:stCondLst>
                                  <p:childTnLst>
                                    <p:set>
                                      <p:cBhvr>
                                        <p:cTn id="17" dur="1" fill="hold">
                                          <p:stCondLst>
                                            <p:cond delay="0"/>
                                          </p:stCondLst>
                                        </p:cTn>
                                        <p:tgtEl>
                                          <p:spTgt spid="1094667"/>
                                        </p:tgtEl>
                                        <p:attrNameLst>
                                          <p:attrName>style.visibility</p:attrName>
                                        </p:attrNameLst>
                                      </p:cBhvr>
                                      <p:to>
                                        <p:strVal val="visible"/>
                                      </p:to>
                                    </p:set>
                                    <p:anim calcmode="lin" valueType="num">
                                      <p:cBhvr>
                                        <p:cTn id="18" dur="500" decel="50000" fill="hold">
                                          <p:stCondLst>
                                            <p:cond delay="0"/>
                                          </p:stCondLst>
                                        </p:cTn>
                                        <p:tgtEl>
                                          <p:spTgt spid="1094667"/>
                                        </p:tgtEl>
                                        <p:attrNameLst>
                                          <p:attrName>style.rotation</p:attrName>
                                        </p:attrNameLst>
                                      </p:cBhvr>
                                      <p:tavLst>
                                        <p:tav tm="0">
                                          <p:val>
                                            <p:fltVal val="-90"/>
                                          </p:val>
                                        </p:tav>
                                        <p:tav tm="100000">
                                          <p:val>
                                            <p:fltVal val="0"/>
                                          </p:val>
                                        </p:tav>
                                      </p:tavLst>
                                    </p:anim>
                                    <p:anim calcmode="lin" valueType="num">
                                      <p:cBhvr>
                                        <p:cTn id="19" dur="500" decel="50000" fill="hold">
                                          <p:stCondLst>
                                            <p:cond delay="0"/>
                                          </p:stCondLst>
                                        </p:cTn>
                                        <p:tgtEl>
                                          <p:spTgt spid="1094667"/>
                                        </p:tgtEl>
                                        <p:attrNameLst>
                                          <p:attrName>ppt_w</p:attrName>
                                        </p:attrNameLst>
                                      </p:cBhvr>
                                      <p:tavLst>
                                        <p:tav tm="0">
                                          <p:val>
                                            <p:strVal val="#ppt_w"/>
                                          </p:val>
                                        </p:tav>
                                        <p:tav tm="100000">
                                          <p:val>
                                            <p:strVal val="#ppt_w*.05"/>
                                          </p:val>
                                        </p:tav>
                                      </p:tavLst>
                                    </p:anim>
                                    <p:anim calcmode="lin" valueType="num">
                                      <p:cBhvr>
                                        <p:cTn id="20" dur="500" accel="50000" fill="hold">
                                          <p:stCondLst>
                                            <p:cond delay="500"/>
                                          </p:stCondLst>
                                        </p:cTn>
                                        <p:tgtEl>
                                          <p:spTgt spid="1094667"/>
                                        </p:tgtEl>
                                        <p:attrNameLst>
                                          <p:attrName>ppt_w</p:attrName>
                                        </p:attrNameLst>
                                      </p:cBhvr>
                                      <p:tavLst>
                                        <p:tav tm="0">
                                          <p:val>
                                            <p:strVal val="#ppt_w*.05"/>
                                          </p:val>
                                        </p:tav>
                                        <p:tav tm="100000">
                                          <p:val>
                                            <p:strVal val="#ppt_w"/>
                                          </p:val>
                                        </p:tav>
                                      </p:tavLst>
                                    </p:anim>
                                    <p:anim calcmode="lin" valueType="num">
                                      <p:cBhvr>
                                        <p:cTn id="21" dur="1000" fill="hold"/>
                                        <p:tgtEl>
                                          <p:spTgt spid="1094667"/>
                                        </p:tgtEl>
                                        <p:attrNameLst>
                                          <p:attrName>ppt_h</p:attrName>
                                        </p:attrNameLst>
                                      </p:cBhvr>
                                      <p:tavLst>
                                        <p:tav tm="0">
                                          <p:val>
                                            <p:strVal val="#ppt_h"/>
                                          </p:val>
                                        </p:tav>
                                        <p:tav tm="100000">
                                          <p:val>
                                            <p:strVal val="#ppt_h"/>
                                          </p:val>
                                        </p:tav>
                                      </p:tavLst>
                                    </p:anim>
                                    <p:anim calcmode="lin" valueType="num">
                                      <p:cBhvr>
                                        <p:cTn id="22" dur="500" decel="50000" fill="hold">
                                          <p:stCondLst>
                                            <p:cond delay="0"/>
                                          </p:stCondLst>
                                        </p:cTn>
                                        <p:tgtEl>
                                          <p:spTgt spid="1094667"/>
                                        </p:tgtEl>
                                        <p:attrNameLst>
                                          <p:attrName>ppt_x</p:attrName>
                                        </p:attrNameLst>
                                      </p:cBhvr>
                                      <p:tavLst>
                                        <p:tav tm="0">
                                          <p:val>
                                            <p:strVal val="#ppt_x+.4"/>
                                          </p:val>
                                        </p:tav>
                                        <p:tav tm="100000">
                                          <p:val>
                                            <p:strVal val="#ppt_x"/>
                                          </p:val>
                                        </p:tav>
                                      </p:tavLst>
                                    </p:anim>
                                    <p:anim calcmode="lin" valueType="num">
                                      <p:cBhvr>
                                        <p:cTn id="23" dur="500" decel="50000" fill="hold">
                                          <p:stCondLst>
                                            <p:cond delay="0"/>
                                          </p:stCondLst>
                                        </p:cTn>
                                        <p:tgtEl>
                                          <p:spTgt spid="1094667"/>
                                        </p:tgtEl>
                                        <p:attrNameLst>
                                          <p:attrName>ppt_y</p:attrName>
                                        </p:attrNameLst>
                                      </p:cBhvr>
                                      <p:tavLst>
                                        <p:tav tm="0">
                                          <p:val>
                                            <p:strVal val="#ppt_y-.2"/>
                                          </p:val>
                                        </p:tav>
                                        <p:tav tm="100000">
                                          <p:val>
                                            <p:strVal val="#ppt_y+.1"/>
                                          </p:val>
                                        </p:tav>
                                      </p:tavLst>
                                    </p:anim>
                                    <p:anim calcmode="lin" valueType="num">
                                      <p:cBhvr>
                                        <p:cTn id="24" dur="500" accel="50000" fill="hold">
                                          <p:stCondLst>
                                            <p:cond delay="500"/>
                                          </p:stCondLst>
                                        </p:cTn>
                                        <p:tgtEl>
                                          <p:spTgt spid="1094667"/>
                                        </p:tgtEl>
                                        <p:attrNameLst>
                                          <p:attrName>ppt_y</p:attrName>
                                        </p:attrNameLst>
                                      </p:cBhvr>
                                      <p:tavLst>
                                        <p:tav tm="0">
                                          <p:val>
                                            <p:strVal val="#ppt_y+.1"/>
                                          </p:val>
                                        </p:tav>
                                        <p:tav tm="100000">
                                          <p:val>
                                            <p:strVal val="#ppt_y"/>
                                          </p:val>
                                        </p:tav>
                                      </p:tavLst>
                                    </p:anim>
                                    <p:animEffect transition="in" filter="fade">
                                      <p:cBhvr>
                                        <p:cTn id="25" dur="1000" decel="50000">
                                          <p:stCondLst>
                                            <p:cond delay="0"/>
                                          </p:stCondLst>
                                        </p:cTn>
                                        <p:tgtEl>
                                          <p:spTgt spid="1094667"/>
                                        </p:tgtEl>
                                      </p:cBhvr>
                                    </p:animEffect>
                                  </p:childTnLst>
                                </p:cTn>
                              </p:par>
                            </p:childTnLst>
                          </p:cTn>
                        </p:par>
                        <p:par>
                          <p:cTn id="26" fill="hold" nodeType="afterGroup">
                            <p:stCondLst>
                              <p:cond delay="2000"/>
                            </p:stCondLst>
                            <p:childTnLst>
                              <p:par>
                                <p:cTn id="27" presetID="20" presetClass="entr" presetSubtype="0" fill="hold" nodeType="afterEffect">
                                  <p:stCondLst>
                                    <p:cond delay="0"/>
                                  </p:stCondLst>
                                  <p:childTnLst>
                                    <p:set>
                                      <p:cBhvr>
                                        <p:cTn id="28" dur="1" fill="hold">
                                          <p:stCondLst>
                                            <p:cond delay="0"/>
                                          </p:stCondLst>
                                        </p:cTn>
                                        <p:tgtEl>
                                          <p:spTgt spid="1094668"/>
                                        </p:tgtEl>
                                        <p:attrNameLst>
                                          <p:attrName>style.visibility</p:attrName>
                                        </p:attrNameLst>
                                      </p:cBhvr>
                                      <p:to>
                                        <p:strVal val="visible"/>
                                      </p:to>
                                    </p:set>
                                    <p:animEffect transition="in" filter="wedge">
                                      <p:cBhvr>
                                        <p:cTn id="29" dur="2000"/>
                                        <p:tgtEl>
                                          <p:spTgt spid="1094668"/>
                                        </p:tgtEl>
                                      </p:cBhvr>
                                    </p:animEffect>
                                  </p:childTnLst>
                                </p:cTn>
                              </p:par>
                            </p:childTnLst>
                          </p:cTn>
                        </p:par>
                        <p:par>
                          <p:cTn id="30" fill="hold" nodeType="afterGroup">
                            <p:stCondLst>
                              <p:cond delay="4000"/>
                            </p:stCondLst>
                            <p:childTnLst>
                              <p:par>
                                <p:cTn id="31" presetID="20" presetClass="entr" presetSubtype="0" fill="hold" nodeType="afterEffect">
                                  <p:stCondLst>
                                    <p:cond delay="0"/>
                                  </p:stCondLst>
                                  <p:childTnLst>
                                    <p:set>
                                      <p:cBhvr>
                                        <p:cTn id="32" dur="1" fill="hold">
                                          <p:stCondLst>
                                            <p:cond delay="0"/>
                                          </p:stCondLst>
                                        </p:cTn>
                                        <p:tgtEl>
                                          <p:spTgt spid="1094679"/>
                                        </p:tgtEl>
                                        <p:attrNameLst>
                                          <p:attrName>style.visibility</p:attrName>
                                        </p:attrNameLst>
                                      </p:cBhvr>
                                      <p:to>
                                        <p:strVal val="visible"/>
                                      </p:to>
                                    </p:set>
                                    <p:animEffect transition="in" filter="wedge">
                                      <p:cBhvr>
                                        <p:cTn id="33" dur="2000"/>
                                        <p:tgtEl>
                                          <p:spTgt spid="1094679"/>
                                        </p:tgtEl>
                                      </p:cBhvr>
                                    </p:animEffect>
                                  </p:childTnLst>
                                </p:cTn>
                              </p:par>
                            </p:childTnLst>
                          </p:cTn>
                        </p:par>
                        <p:par>
                          <p:cTn id="34" fill="hold" nodeType="afterGroup">
                            <p:stCondLst>
                              <p:cond delay="6000"/>
                            </p:stCondLst>
                            <p:childTnLst>
                              <p:par>
                                <p:cTn id="35" presetID="20" presetClass="entr" presetSubtype="0" fill="hold" nodeType="afterEffect">
                                  <p:stCondLst>
                                    <p:cond delay="0"/>
                                  </p:stCondLst>
                                  <p:childTnLst>
                                    <p:set>
                                      <p:cBhvr>
                                        <p:cTn id="36" dur="1" fill="hold">
                                          <p:stCondLst>
                                            <p:cond delay="0"/>
                                          </p:stCondLst>
                                        </p:cTn>
                                        <p:tgtEl>
                                          <p:spTgt spid="1094669"/>
                                        </p:tgtEl>
                                        <p:attrNameLst>
                                          <p:attrName>style.visibility</p:attrName>
                                        </p:attrNameLst>
                                      </p:cBhvr>
                                      <p:to>
                                        <p:strVal val="visible"/>
                                      </p:to>
                                    </p:set>
                                    <p:animEffect transition="in" filter="wedge">
                                      <p:cBhvr>
                                        <p:cTn id="37" dur="2000"/>
                                        <p:tgtEl>
                                          <p:spTgt spid="1094669"/>
                                        </p:tgtEl>
                                      </p:cBhvr>
                                    </p:animEffect>
                                  </p:childTnLst>
                                </p:cTn>
                              </p:par>
                            </p:childTnLst>
                          </p:cTn>
                        </p:par>
                        <p:par>
                          <p:cTn id="38" fill="hold" nodeType="afterGroup">
                            <p:stCondLst>
                              <p:cond delay="8000"/>
                            </p:stCondLst>
                            <p:childTnLst>
                              <p:par>
                                <p:cTn id="39" presetID="3" presetClass="entr" presetSubtype="10" fill="hold" nodeType="afterEffect">
                                  <p:stCondLst>
                                    <p:cond delay="0"/>
                                  </p:stCondLst>
                                  <p:childTnLst>
                                    <p:set>
                                      <p:cBhvr>
                                        <p:cTn id="40" dur="1" fill="hold">
                                          <p:stCondLst>
                                            <p:cond delay="0"/>
                                          </p:stCondLst>
                                        </p:cTn>
                                        <p:tgtEl>
                                          <p:spTgt spid="1094670"/>
                                        </p:tgtEl>
                                        <p:attrNameLst>
                                          <p:attrName>style.visibility</p:attrName>
                                        </p:attrNameLst>
                                      </p:cBhvr>
                                      <p:to>
                                        <p:strVal val="visible"/>
                                      </p:to>
                                    </p:set>
                                    <p:animEffect transition="in" filter="blinds(horizontal)">
                                      <p:cBhvr>
                                        <p:cTn id="41" dur="500"/>
                                        <p:tgtEl>
                                          <p:spTgt spid="1094670"/>
                                        </p:tgtEl>
                                      </p:cBhvr>
                                    </p:animEffect>
                                  </p:childTnLst>
                                </p:cTn>
                              </p:par>
                            </p:childTnLst>
                          </p:cTn>
                        </p:par>
                        <p:par>
                          <p:cTn id="42" fill="hold" nodeType="afterGroup">
                            <p:stCondLst>
                              <p:cond delay="8500"/>
                            </p:stCondLst>
                            <p:childTnLst>
                              <p:par>
                                <p:cTn id="43" presetID="3" presetClass="entr" presetSubtype="10" fill="hold" nodeType="afterEffect">
                                  <p:stCondLst>
                                    <p:cond delay="0"/>
                                  </p:stCondLst>
                                  <p:childTnLst>
                                    <p:set>
                                      <p:cBhvr>
                                        <p:cTn id="44" dur="1" fill="hold">
                                          <p:stCondLst>
                                            <p:cond delay="0"/>
                                          </p:stCondLst>
                                        </p:cTn>
                                        <p:tgtEl>
                                          <p:spTgt spid="1094671"/>
                                        </p:tgtEl>
                                        <p:attrNameLst>
                                          <p:attrName>style.visibility</p:attrName>
                                        </p:attrNameLst>
                                      </p:cBhvr>
                                      <p:to>
                                        <p:strVal val="visible"/>
                                      </p:to>
                                    </p:set>
                                    <p:animEffect transition="in" filter="blinds(horizontal)">
                                      <p:cBhvr>
                                        <p:cTn id="45" dur="500"/>
                                        <p:tgtEl>
                                          <p:spTgt spid="1094671"/>
                                        </p:tgtEl>
                                      </p:cBhvr>
                                    </p:animEffect>
                                  </p:childTnLst>
                                </p:cTn>
                              </p:par>
                            </p:childTnLst>
                          </p:cTn>
                        </p:par>
                        <p:par>
                          <p:cTn id="46" fill="hold" nodeType="afterGroup">
                            <p:stCondLst>
                              <p:cond delay="9000"/>
                            </p:stCondLst>
                            <p:childTnLst>
                              <p:par>
                                <p:cTn id="47" presetID="3" presetClass="entr" presetSubtype="10" fill="hold" nodeType="afterEffect">
                                  <p:stCondLst>
                                    <p:cond delay="0"/>
                                  </p:stCondLst>
                                  <p:childTnLst>
                                    <p:set>
                                      <p:cBhvr>
                                        <p:cTn id="48" dur="1" fill="hold">
                                          <p:stCondLst>
                                            <p:cond delay="0"/>
                                          </p:stCondLst>
                                        </p:cTn>
                                        <p:tgtEl>
                                          <p:spTgt spid="1094672"/>
                                        </p:tgtEl>
                                        <p:attrNameLst>
                                          <p:attrName>style.visibility</p:attrName>
                                        </p:attrNameLst>
                                      </p:cBhvr>
                                      <p:to>
                                        <p:strVal val="visible"/>
                                      </p:to>
                                    </p:set>
                                    <p:animEffect transition="in" filter="blinds(horizontal)">
                                      <p:cBhvr>
                                        <p:cTn id="49" dur="500"/>
                                        <p:tgtEl>
                                          <p:spTgt spid="1094672"/>
                                        </p:tgtEl>
                                      </p:cBhvr>
                                    </p:animEffect>
                                  </p:childTnLst>
                                </p:cTn>
                              </p:par>
                            </p:childTnLst>
                          </p:cTn>
                        </p:par>
                        <p:par>
                          <p:cTn id="50" fill="hold" nodeType="afterGroup">
                            <p:stCondLst>
                              <p:cond delay="9500"/>
                            </p:stCondLst>
                            <p:childTnLst>
                              <p:par>
                                <p:cTn id="51" presetID="30" presetClass="entr" presetSubtype="0" fill="hold" grpId="0" nodeType="afterEffect">
                                  <p:stCondLst>
                                    <p:cond delay="0"/>
                                  </p:stCondLst>
                                  <p:childTnLst>
                                    <p:set>
                                      <p:cBhvr>
                                        <p:cTn id="52" dur="1" fill="hold">
                                          <p:stCondLst>
                                            <p:cond delay="0"/>
                                          </p:stCondLst>
                                        </p:cTn>
                                        <p:tgtEl>
                                          <p:spTgt spid="1094673"/>
                                        </p:tgtEl>
                                        <p:attrNameLst>
                                          <p:attrName>style.visibility</p:attrName>
                                        </p:attrNameLst>
                                      </p:cBhvr>
                                      <p:to>
                                        <p:strVal val="visible"/>
                                      </p:to>
                                    </p:set>
                                    <p:animEffect transition="in" filter="fade">
                                      <p:cBhvr>
                                        <p:cTn id="53" dur="800" decel="100000"/>
                                        <p:tgtEl>
                                          <p:spTgt spid="1094673"/>
                                        </p:tgtEl>
                                      </p:cBhvr>
                                    </p:animEffect>
                                    <p:anim calcmode="lin" valueType="num">
                                      <p:cBhvr>
                                        <p:cTn id="54" dur="800" decel="100000" fill="hold"/>
                                        <p:tgtEl>
                                          <p:spTgt spid="1094673"/>
                                        </p:tgtEl>
                                        <p:attrNameLst>
                                          <p:attrName>style.rotation</p:attrName>
                                        </p:attrNameLst>
                                      </p:cBhvr>
                                      <p:tavLst>
                                        <p:tav tm="0">
                                          <p:val>
                                            <p:fltVal val="-90"/>
                                          </p:val>
                                        </p:tav>
                                        <p:tav tm="100000">
                                          <p:val>
                                            <p:fltVal val="0"/>
                                          </p:val>
                                        </p:tav>
                                      </p:tavLst>
                                    </p:anim>
                                    <p:anim calcmode="lin" valueType="num">
                                      <p:cBhvr>
                                        <p:cTn id="55" dur="800" decel="100000" fill="hold"/>
                                        <p:tgtEl>
                                          <p:spTgt spid="1094673"/>
                                        </p:tgtEl>
                                        <p:attrNameLst>
                                          <p:attrName>ppt_x</p:attrName>
                                        </p:attrNameLst>
                                      </p:cBhvr>
                                      <p:tavLst>
                                        <p:tav tm="0">
                                          <p:val>
                                            <p:strVal val="#ppt_x+0.4"/>
                                          </p:val>
                                        </p:tav>
                                        <p:tav tm="100000">
                                          <p:val>
                                            <p:strVal val="#ppt_x-0.05"/>
                                          </p:val>
                                        </p:tav>
                                      </p:tavLst>
                                    </p:anim>
                                    <p:anim calcmode="lin" valueType="num">
                                      <p:cBhvr>
                                        <p:cTn id="56" dur="800" decel="100000" fill="hold"/>
                                        <p:tgtEl>
                                          <p:spTgt spid="1094673"/>
                                        </p:tgtEl>
                                        <p:attrNameLst>
                                          <p:attrName>ppt_y</p:attrName>
                                        </p:attrNameLst>
                                      </p:cBhvr>
                                      <p:tavLst>
                                        <p:tav tm="0">
                                          <p:val>
                                            <p:strVal val="#ppt_y-0.4"/>
                                          </p:val>
                                        </p:tav>
                                        <p:tav tm="100000">
                                          <p:val>
                                            <p:strVal val="#ppt_y+0.1"/>
                                          </p:val>
                                        </p:tav>
                                      </p:tavLst>
                                    </p:anim>
                                    <p:anim calcmode="lin" valueType="num">
                                      <p:cBhvr>
                                        <p:cTn id="57" dur="200" accel="100000" fill="hold">
                                          <p:stCondLst>
                                            <p:cond delay="800"/>
                                          </p:stCondLst>
                                        </p:cTn>
                                        <p:tgtEl>
                                          <p:spTgt spid="1094673"/>
                                        </p:tgtEl>
                                        <p:attrNameLst>
                                          <p:attrName>ppt_x</p:attrName>
                                        </p:attrNameLst>
                                      </p:cBhvr>
                                      <p:tavLst>
                                        <p:tav tm="0">
                                          <p:val>
                                            <p:strVal val="#ppt_x-0.05"/>
                                          </p:val>
                                        </p:tav>
                                        <p:tav tm="100000">
                                          <p:val>
                                            <p:strVal val="#ppt_x"/>
                                          </p:val>
                                        </p:tav>
                                      </p:tavLst>
                                    </p:anim>
                                    <p:anim calcmode="lin" valueType="num">
                                      <p:cBhvr>
                                        <p:cTn id="58" dur="200" accel="100000" fill="hold">
                                          <p:stCondLst>
                                            <p:cond delay="800"/>
                                          </p:stCondLst>
                                        </p:cTn>
                                        <p:tgtEl>
                                          <p:spTgt spid="1094673"/>
                                        </p:tgtEl>
                                        <p:attrNameLst>
                                          <p:attrName>ppt_y</p:attrName>
                                        </p:attrNameLst>
                                      </p:cBhvr>
                                      <p:tavLst>
                                        <p:tav tm="0">
                                          <p:val>
                                            <p:strVal val="#ppt_y+0.1"/>
                                          </p:val>
                                        </p:tav>
                                        <p:tav tm="100000">
                                          <p:val>
                                            <p:strVal val="#ppt_y"/>
                                          </p:val>
                                        </p:tav>
                                      </p:tavLst>
                                    </p:anim>
                                  </p:childTnLst>
                                </p:cTn>
                              </p:par>
                            </p:childTnLst>
                          </p:cTn>
                        </p:par>
                        <p:par>
                          <p:cTn id="59" fill="hold" nodeType="afterGroup">
                            <p:stCondLst>
                              <p:cond delay="10500"/>
                            </p:stCondLst>
                            <p:childTnLst>
                              <p:par>
                                <p:cTn id="60" presetID="30" presetClass="entr" presetSubtype="0" fill="hold" grpId="0" nodeType="afterEffect">
                                  <p:stCondLst>
                                    <p:cond delay="0"/>
                                  </p:stCondLst>
                                  <p:childTnLst>
                                    <p:set>
                                      <p:cBhvr>
                                        <p:cTn id="61" dur="1" fill="hold">
                                          <p:stCondLst>
                                            <p:cond delay="0"/>
                                          </p:stCondLst>
                                        </p:cTn>
                                        <p:tgtEl>
                                          <p:spTgt spid="1094678"/>
                                        </p:tgtEl>
                                        <p:attrNameLst>
                                          <p:attrName>style.visibility</p:attrName>
                                        </p:attrNameLst>
                                      </p:cBhvr>
                                      <p:to>
                                        <p:strVal val="visible"/>
                                      </p:to>
                                    </p:set>
                                    <p:animEffect transition="in" filter="fade">
                                      <p:cBhvr>
                                        <p:cTn id="62" dur="800" decel="100000"/>
                                        <p:tgtEl>
                                          <p:spTgt spid="1094678"/>
                                        </p:tgtEl>
                                      </p:cBhvr>
                                    </p:animEffect>
                                    <p:anim calcmode="lin" valueType="num">
                                      <p:cBhvr>
                                        <p:cTn id="63" dur="800" decel="100000" fill="hold"/>
                                        <p:tgtEl>
                                          <p:spTgt spid="1094678"/>
                                        </p:tgtEl>
                                        <p:attrNameLst>
                                          <p:attrName>style.rotation</p:attrName>
                                        </p:attrNameLst>
                                      </p:cBhvr>
                                      <p:tavLst>
                                        <p:tav tm="0">
                                          <p:val>
                                            <p:fltVal val="-90"/>
                                          </p:val>
                                        </p:tav>
                                        <p:tav tm="100000">
                                          <p:val>
                                            <p:fltVal val="0"/>
                                          </p:val>
                                        </p:tav>
                                      </p:tavLst>
                                    </p:anim>
                                    <p:anim calcmode="lin" valueType="num">
                                      <p:cBhvr>
                                        <p:cTn id="64" dur="800" decel="100000" fill="hold"/>
                                        <p:tgtEl>
                                          <p:spTgt spid="1094678"/>
                                        </p:tgtEl>
                                        <p:attrNameLst>
                                          <p:attrName>ppt_x</p:attrName>
                                        </p:attrNameLst>
                                      </p:cBhvr>
                                      <p:tavLst>
                                        <p:tav tm="0">
                                          <p:val>
                                            <p:strVal val="#ppt_x+0.4"/>
                                          </p:val>
                                        </p:tav>
                                        <p:tav tm="100000">
                                          <p:val>
                                            <p:strVal val="#ppt_x-0.05"/>
                                          </p:val>
                                        </p:tav>
                                      </p:tavLst>
                                    </p:anim>
                                    <p:anim calcmode="lin" valueType="num">
                                      <p:cBhvr>
                                        <p:cTn id="65" dur="800" decel="100000" fill="hold"/>
                                        <p:tgtEl>
                                          <p:spTgt spid="1094678"/>
                                        </p:tgtEl>
                                        <p:attrNameLst>
                                          <p:attrName>ppt_y</p:attrName>
                                        </p:attrNameLst>
                                      </p:cBhvr>
                                      <p:tavLst>
                                        <p:tav tm="0">
                                          <p:val>
                                            <p:strVal val="#ppt_y-0.4"/>
                                          </p:val>
                                        </p:tav>
                                        <p:tav tm="100000">
                                          <p:val>
                                            <p:strVal val="#ppt_y+0.1"/>
                                          </p:val>
                                        </p:tav>
                                      </p:tavLst>
                                    </p:anim>
                                    <p:anim calcmode="lin" valueType="num">
                                      <p:cBhvr>
                                        <p:cTn id="66" dur="200" accel="100000" fill="hold">
                                          <p:stCondLst>
                                            <p:cond delay="800"/>
                                          </p:stCondLst>
                                        </p:cTn>
                                        <p:tgtEl>
                                          <p:spTgt spid="1094678"/>
                                        </p:tgtEl>
                                        <p:attrNameLst>
                                          <p:attrName>ppt_x</p:attrName>
                                        </p:attrNameLst>
                                      </p:cBhvr>
                                      <p:tavLst>
                                        <p:tav tm="0">
                                          <p:val>
                                            <p:strVal val="#ppt_x-0.05"/>
                                          </p:val>
                                        </p:tav>
                                        <p:tav tm="100000">
                                          <p:val>
                                            <p:strVal val="#ppt_x"/>
                                          </p:val>
                                        </p:tav>
                                      </p:tavLst>
                                    </p:anim>
                                    <p:anim calcmode="lin" valueType="num">
                                      <p:cBhvr>
                                        <p:cTn id="67" dur="200" accel="100000" fill="hold">
                                          <p:stCondLst>
                                            <p:cond delay="800"/>
                                          </p:stCondLst>
                                        </p:cTn>
                                        <p:tgtEl>
                                          <p:spTgt spid="1094678"/>
                                        </p:tgtEl>
                                        <p:attrNameLst>
                                          <p:attrName>ppt_y</p:attrName>
                                        </p:attrNameLst>
                                      </p:cBhvr>
                                      <p:tavLst>
                                        <p:tav tm="0">
                                          <p:val>
                                            <p:strVal val="#ppt_y+0.1"/>
                                          </p:val>
                                        </p:tav>
                                        <p:tav tm="100000">
                                          <p:val>
                                            <p:strVal val="#ppt_y"/>
                                          </p:val>
                                        </p:tav>
                                      </p:tavLst>
                                    </p:anim>
                                  </p:childTnLst>
                                </p:cTn>
                              </p:par>
                            </p:childTnLst>
                          </p:cTn>
                        </p:par>
                        <p:par>
                          <p:cTn id="68" fill="hold" nodeType="afterGroup">
                            <p:stCondLst>
                              <p:cond delay="11500"/>
                            </p:stCondLst>
                            <p:childTnLst>
                              <p:par>
                                <p:cTn id="69" presetID="30" presetClass="entr" presetSubtype="0" fill="hold" grpId="0" nodeType="afterEffect">
                                  <p:stCondLst>
                                    <p:cond delay="0"/>
                                  </p:stCondLst>
                                  <p:childTnLst>
                                    <p:set>
                                      <p:cBhvr>
                                        <p:cTn id="70" dur="1" fill="hold">
                                          <p:stCondLst>
                                            <p:cond delay="0"/>
                                          </p:stCondLst>
                                        </p:cTn>
                                        <p:tgtEl>
                                          <p:spTgt spid="1094676"/>
                                        </p:tgtEl>
                                        <p:attrNameLst>
                                          <p:attrName>style.visibility</p:attrName>
                                        </p:attrNameLst>
                                      </p:cBhvr>
                                      <p:to>
                                        <p:strVal val="visible"/>
                                      </p:to>
                                    </p:set>
                                    <p:animEffect transition="in" filter="fade">
                                      <p:cBhvr>
                                        <p:cTn id="71" dur="800" decel="100000"/>
                                        <p:tgtEl>
                                          <p:spTgt spid="1094676"/>
                                        </p:tgtEl>
                                      </p:cBhvr>
                                    </p:animEffect>
                                    <p:anim calcmode="lin" valueType="num">
                                      <p:cBhvr>
                                        <p:cTn id="72" dur="800" decel="100000" fill="hold"/>
                                        <p:tgtEl>
                                          <p:spTgt spid="1094676"/>
                                        </p:tgtEl>
                                        <p:attrNameLst>
                                          <p:attrName>style.rotation</p:attrName>
                                        </p:attrNameLst>
                                      </p:cBhvr>
                                      <p:tavLst>
                                        <p:tav tm="0">
                                          <p:val>
                                            <p:fltVal val="-90"/>
                                          </p:val>
                                        </p:tav>
                                        <p:tav tm="100000">
                                          <p:val>
                                            <p:fltVal val="0"/>
                                          </p:val>
                                        </p:tav>
                                      </p:tavLst>
                                    </p:anim>
                                    <p:anim calcmode="lin" valueType="num">
                                      <p:cBhvr>
                                        <p:cTn id="73" dur="800" decel="100000" fill="hold"/>
                                        <p:tgtEl>
                                          <p:spTgt spid="1094676"/>
                                        </p:tgtEl>
                                        <p:attrNameLst>
                                          <p:attrName>ppt_x</p:attrName>
                                        </p:attrNameLst>
                                      </p:cBhvr>
                                      <p:tavLst>
                                        <p:tav tm="0">
                                          <p:val>
                                            <p:strVal val="#ppt_x+0.4"/>
                                          </p:val>
                                        </p:tav>
                                        <p:tav tm="100000">
                                          <p:val>
                                            <p:strVal val="#ppt_x-0.05"/>
                                          </p:val>
                                        </p:tav>
                                      </p:tavLst>
                                    </p:anim>
                                    <p:anim calcmode="lin" valueType="num">
                                      <p:cBhvr>
                                        <p:cTn id="74" dur="800" decel="100000" fill="hold"/>
                                        <p:tgtEl>
                                          <p:spTgt spid="1094676"/>
                                        </p:tgtEl>
                                        <p:attrNameLst>
                                          <p:attrName>ppt_y</p:attrName>
                                        </p:attrNameLst>
                                      </p:cBhvr>
                                      <p:tavLst>
                                        <p:tav tm="0">
                                          <p:val>
                                            <p:strVal val="#ppt_y-0.4"/>
                                          </p:val>
                                        </p:tav>
                                        <p:tav tm="100000">
                                          <p:val>
                                            <p:strVal val="#ppt_y+0.1"/>
                                          </p:val>
                                        </p:tav>
                                      </p:tavLst>
                                    </p:anim>
                                    <p:anim calcmode="lin" valueType="num">
                                      <p:cBhvr>
                                        <p:cTn id="75" dur="200" accel="100000" fill="hold">
                                          <p:stCondLst>
                                            <p:cond delay="800"/>
                                          </p:stCondLst>
                                        </p:cTn>
                                        <p:tgtEl>
                                          <p:spTgt spid="1094676"/>
                                        </p:tgtEl>
                                        <p:attrNameLst>
                                          <p:attrName>ppt_x</p:attrName>
                                        </p:attrNameLst>
                                      </p:cBhvr>
                                      <p:tavLst>
                                        <p:tav tm="0">
                                          <p:val>
                                            <p:strVal val="#ppt_x-0.05"/>
                                          </p:val>
                                        </p:tav>
                                        <p:tav tm="100000">
                                          <p:val>
                                            <p:strVal val="#ppt_x"/>
                                          </p:val>
                                        </p:tav>
                                      </p:tavLst>
                                    </p:anim>
                                    <p:anim calcmode="lin" valueType="num">
                                      <p:cBhvr>
                                        <p:cTn id="76" dur="200" accel="100000" fill="hold">
                                          <p:stCondLst>
                                            <p:cond delay="800"/>
                                          </p:stCondLst>
                                        </p:cTn>
                                        <p:tgtEl>
                                          <p:spTgt spid="1094676"/>
                                        </p:tgtEl>
                                        <p:attrNameLst>
                                          <p:attrName>ppt_y</p:attrName>
                                        </p:attrNameLst>
                                      </p:cBhvr>
                                      <p:tavLst>
                                        <p:tav tm="0">
                                          <p:val>
                                            <p:strVal val="#ppt_y+0.1"/>
                                          </p:val>
                                        </p:tav>
                                        <p:tav tm="100000">
                                          <p:val>
                                            <p:strVal val="#ppt_y"/>
                                          </p:val>
                                        </p:tav>
                                      </p:tavLst>
                                    </p:anim>
                                  </p:childTnLst>
                                </p:cTn>
                              </p:par>
                            </p:childTnLst>
                          </p:cTn>
                        </p:par>
                        <p:par>
                          <p:cTn id="77" fill="hold" nodeType="afterGroup">
                            <p:stCondLst>
                              <p:cond delay="12500"/>
                            </p:stCondLst>
                            <p:childTnLst>
                              <p:par>
                                <p:cTn id="78" presetID="30" presetClass="entr" presetSubtype="0" fill="hold" grpId="0" nodeType="afterEffect">
                                  <p:stCondLst>
                                    <p:cond delay="0"/>
                                  </p:stCondLst>
                                  <p:childTnLst>
                                    <p:set>
                                      <p:cBhvr>
                                        <p:cTn id="79" dur="1" fill="hold">
                                          <p:stCondLst>
                                            <p:cond delay="0"/>
                                          </p:stCondLst>
                                        </p:cTn>
                                        <p:tgtEl>
                                          <p:spTgt spid="1094677"/>
                                        </p:tgtEl>
                                        <p:attrNameLst>
                                          <p:attrName>style.visibility</p:attrName>
                                        </p:attrNameLst>
                                      </p:cBhvr>
                                      <p:to>
                                        <p:strVal val="visible"/>
                                      </p:to>
                                    </p:set>
                                    <p:animEffect transition="in" filter="fade">
                                      <p:cBhvr>
                                        <p:cTn id="80" dur="800" decel="100000"/>
                                        <p:tgtEl>
                                          <p:spTgt spid="1094677"/>
                                        </p:tgtEl>
                                      </p:cBhvr>
                                    </p:animEffect>
                                    <p:anim calcmode="lin" valueType="num">
                                      <p:cBhvr>
                                        <p:cTn id="81" dur="800" decel="100000" fill="hold"/>
                                        <p:tgtEl>
                                          <p:spTgt spid="1094677"/>
                                        </p:tgtEl>
                                        <p:attrNameLst>
                                          <p:attrName>style.rotation</p:attrName>
                                        </p:attrNameLst>
                                      </p:cBhvr>
                                      <p:tavLst>
                                        <p:tav tm="0">
                                          <p:val>
                                            <p:fltVal val="-90"/>
                                          </p:val>
                                        </p:tav>
                                        <p:tav tm="100000">
                                          <p:val>
                                            <p:fltVal val="0"/>
                                          </p:val>
                                        </p:tav>
                                      </p:tavLst>
                                    </p:anim>
                                    <p:anim calcmode="lin" valueType="num">
                                      <p:cBhvr>
                                        <p:cTn id="82" dur="800" decel="100000" fill="hold"/>
                                        <p:tgtEl>
                                          <p:spTgt spid="1094677"/>
                                        </p:tgtEl>
                                        <p:attrNameLst>
                                          <p:attrName>ppt_x</p:attrName>
                                        </p:attrNameLst>
                                      </p:cBhvr>
                                      <p:tavLst>
                                        <p:tav tm="0">
                                          <p:val>
                                            <p:strVal val="#ppt_x+0.4"/>
                                          </p:val>
                                        </p:tav>
                                        <p:tav tm="100000">
                                          <p:val>
                                            <p:strVal val="#ppt_x-0.05"/>
                                          </p:val>
                                        </p:tav>
                                      </p:tavLst>
                                    </p:anim>
                                    <p:anim calcmode="lin" valueType="num">
                                      <p:cBhvr>
                                        <p:cTn id="83" dur="800" decel="100000" fill="hold"/>
                                        <p:tgtEl>
                                          <p:spTgt spid="1094677"/>
                                        </p:tgtEl>
                                        <p:attrNameLst>
                                          <p:attrName>ppt_y</p:attrName>
                                        </p:attrNameLst>
                                      </p:cBhvr>
                                      <p:tavLst>
                                        <p:tav tm="0">
                                          <p:val>
                                            <p:strVal val="#ppt_y-0.4"/>
                                          </p:val>
                                        </p:tav>
                                        <p:tav tm="100000">
                                          <p:val>
                                            <p:strVal val="#ppt_y+0.1"/>
                                          </p:val>
                                        </p:tav>
                                      </p:tavLst>
                                    </p:anim>
                                    <p:anim calcmode="lin" valueType="num">
                                      <p:cBhvr>
                                        <p:cTn id="84" dur="200" accel="100000" fill="hold">
                                          <p:stCondLst>
                                            <p:cond delay="800"/>
                                          </p:stCondLst>
                                        </p:cTn>
                                        <p:tgtEl>
                                          <p:spTgt spid="1094677"/>
                                        </p:tgtEl>
                                        <p:attrNameLst>
                                          <p:attrName>ppt_x</p:attrName>
                                        </p:attrNameLst>
                                      </p:cBhvr>
                                      <p:tavLst>
                                        <p:tav tm="0">
                                          <p:val>
                                            <p:strVal val="#ppt_x-0.05"/>
                                          </p:val>
                                        </p:tav>
                                        <p:tav tm="100000">
                                          <p:val>
                                            <p:strVal val="#ppt_x"/>
                                          </p:val>
                                        </p:tav>
                                      </p:tavLst>
                                    </p:anim>
                                    <p:anim calcmode="lin" valueType="num">
                                      <p:cBhvr>
                                        <p:cTn id="85" dur="200" accel="100000" fill="hold">
                                          <p:stCondLst>
                                            <p:cond delay="800"/>
                                          </p:stCondLst>
                                        </p:cTn>
                                        <p:tgtEl>
                                          <p:spTgt spid="1094677"/>
                                        </p:tgtEl>
                                        <p:attrNameLst>
                                          <p:attrName>ppt_y</p:attrName>
                                        </p:attrNameLst>
                                      </p:cBhvr>
                                      <p:tavLst>
                                        <p:tav tm="0">
                                          <p:val>
                                            <p:strVal val="#ppt_y+0.1"/>
                                          </p:val>
                                        </p:tav>
                                        <p:tav tm="100000">
                                          <p:val>
                                            <p:strVal val="#ppt_y"/>
                                          </p:val>
                                        </p:tav>
                                      </p:tavLst>
                                    </p:anim>
                                  </p:childTnLst>
                                </p:cTn>
                              </p:par>
                            </p:childTnLst>
                          </p:cTn>
                        </p:par>
                        <p:par>
                          <p:cTn id="86" fill="hold" nodeType="afterGroup">
                            <p:stCondLst>
                              <p:cond delay="13500"/>
                            </p:stCondLst>
                            <p:childTnLst>
                              <p:par>
                                <p:cTn id="87" presetID="30" presetClass="entr" presetSubtype="0" fill="hold" grpId="0" nodeType="afterEffect">
                                  <p:stCondLst>
                                    <p:cond delay="0"/>
                                  </p:stCondLst>
                                  <p:childTnLst>
                                    <p:set>
                                      <p:cBhvr>
                                        <p:cTn id="88" dur="1" fill="hold">
                                          <p:stCondLst>
                                            <p:cond delay="0"/>
                                          </p:stCondLst>
                                        </p:cTn>
                                        <p:tgtEl>
                                          <p:spTgt spid="1094674"/>
                                        </p:tgtEl>
                                        <p:attrNameLst>
                                          <p:attrName>style.visibility</p:attrName>
                                        </p:attrNameLst>
                                      </p:cBhvr>
                                      <p:to>
                                        <p:strVal val="visible"/>
                                      </p:to>
                                    </p:set>
                                    <p:animEffect transition="in" filter="fade">
                                      <p:cBhvr>
                                        <p:cTn id="89" dur="800" decel="100000"/>
                                        <p:tgtEl>
                                          <p:spTgt spid="1094674"/>
                                        </p:tgtEl>
                                      </p:cBhvr>
                                    </p:animEffect>
                                    <p:anim calcmode="lin" valueType="num">
                                      <p:cBhvr>
                                        <p:cTn id="90" dur="800" decel="100000" fill="hold"/>
                                        <p:tgtEl>
                                          <p:spTgt spid="1094674"/>
                                        </p:tgtEl>
                                        <p:attrNameLst>
                                          <p:attrName>style.rotation</p:attrName>
                                        </p:attrNameLst>
                                      </p:cBhvr>
                                      <p:tavLst>
                                        <p:tav tm="0">
                                          <p:val>
                                            <p:fltVal val="-90"/>
                                          </p:val>
                                        </p:tav>
                                        <p:tav tm="100000">
                                          <p:val>
                                            <p:fltVal val="0"/>
                                          </p:val>
                                        </p:tav>
                                      </p:tavLst>
                                    </p:anim>
                                    <p:anim calcmode="lin" valueType="num">
                                      <p:cBhvr>
                                        <p:cTn id="91" dur="800" decel="100000" fill="hold"/>
                                        <p:tgtEl>
                                          <p:spTgt spid="1094674"/>
                                        </p:tgtEl>
                                        <p:attrNameLst>
                                          <p:attrName>ppt_x</p:attrName>
                                        </p:attrNameLst>
                                      </p:cBhvr>
                                      <p:tavLst>
                                        <p:tav tm="0">
                                          <p:val>
                                            <p:strVal val="#ppt_x+0.4"/>
                                          </p:val>
                                        </p:tav>
                                        <p:tav tm="100000">
                                          <p:val>
                                            <p:strVal val="#ppt_x-0.05"/>
                                          </p:val>
                                        </p:tav>
                                      </p:tavLst>
                                    </p:anim>
                                    <p:anim calcmode="lin" valueType="num">
                                      <p:cBhvr>
                                        <p:cTn id="92" dur="800" decel="100000" fill="hold"/>
                                        <p:tgtEl>
                                          <p:spTgt spid="1094674"/>
                                        </p:tgtEl>
                                        <p:attrNameLst>
                                          <p:attrName>ppt_y</p:attrName>
                                        </p:attrNameLst>
                                      </p:cBhvr>
                                      <p:tavLst>
                                        <p:tav tm="0">
                                          <p:val>
                                            <p:strVal val="#ppt_y-0.4"/>
                                          </p:val>
                                        </p:tav>
                                        <p:tav tm="100000">
                                          <p:val>
                                            <p:strVal val="#ppt_y+0.1"/>
                                          </p:val>
                                        </p:tav>
                                      </p:tavLst>
                                    </p:anim>
                                    <p:anim calcmode="lin" valueType="num">
                                      <p:cBhvr>
                                        <p:cTn id="93" dur="200" accel="100000" fill="hold">
                                          <p:stCondLst>
                                            <p:cond delay="800"/>
                                          </p:stCondLst>
                                        </p:cTn>
                                        <p:tgtEl>
                                          <p:spTgt spid="1094674"/>
                                        </p:tgtEl>
                                        <p:attrNameLst>
                                          <p:attrName>ppt_x</p:attrName>
                                        </p:attrNameLst>
                                      </p:cBhvr>
                                      <p:tavLst>
                                        <p:tav tm="0">
                                          <p:val>
                                            <p:strVal val="#ppt_x-0.05"/>
                                          </p:val>
                                        </p:tav>
                                        <p:tav tm="100000">
                                          <p:val>
                                            <p:strVal val="#ppt_x"/>
                                          </p:val>
                                        </p:tav>
                                      </p:tavLst>
                                    </p:anim>
                                    <p:anim calcmode="lin" valueType="num">
                                      <p:cBhvr>
                                        <p:cTn id="94" dur="200" accel="100000" fill="hold">
                                          <p:stCondLst>
                                            <p:cond delay="800"/>
                                          </p:stCondLst>
                                        </p:cTn>
                                        <p:tgtEl>
                                          <p:spTgt spid="1094674"/>
                                        </p:tgtEl>
                                        <p:attrNameLst>
                                          <p:attrName>ppt_y</p:attrName>
                                        </p:attrNameLst>
                                      </p:cBhvr>
                                      <p:tavLst>
                                        <p:tav tm="0">
                                          <p:val>
                                            <p:strVal val="#ppt_y+0.1"/>
                                          </p:val>
                                        </p:tav>
                                        <p:tav tm="100000">
                                          <p:val>
                                            <p:strVal val="#ppt_y"/>
                                          </p:val>
                                        </p:tav>
                                      </p:tavLst>
                                    </p:anim>
                                  </p:childTnLst>
                                </p:cTn>
                              </p:par>
                            </p:childTnLst>
                          </p:cTn>
                        </p:par>
                        <p:par>
                          <p:cTn id="95" fill="hold" nodeType="afterGroup">
                            <p:stCondLst>
                              <p:cond delay="14500"/>
                            </p:stCondLst>
                            <p:childTnLst>
                              <p:par>
                                <p:cTn id="96" presetID="30" presetClass="entr" presetSubtype="0" fill="hold" grpId="0" nodeType="afterEffect">
                                  <p:stCondLst>
                                    <p:cond delay="0"/>
                                  </p:stCondLst>
                                  <p:childTnLst>
                                    <p:set>
                                      <p:cBhvr>
                                        <p:cTn id="97" dur="1" fill="hold">
                                          <p:stCondLst>
                                            <p:cond delay="0"/>
                                          </p:stCondLst>
                                        </p:cTn>
                                        <p:tgtEl>
                                          <p:spTgt spid="1094675"/>
                                        </p:tgtEl>
                                        <p:attrNameLst>
                                          <p:attrName>style.visibility</p:attrName>
                                        </p:attrNameLst>
                                      </p:cBhvr>
                                      <p:to>
                                        <p:strVal val="visible"/>
                                      </p:to>
                                    </p:set>
                                    <p:animEffect transition="in" filter="fade">
                                      <p:cBhvr>
                                        <p:cTn id="98" dur="800" decel="100000"/>
                                        <p:tgtEl>
                                          <p:spTgt spid="1094675"/>
                                        </p:tgtEl>
                                      </p:cBhvr>
                                    </p:animEffect>
                                    <p:anim calcmode="lin" valueType="num">
                                      <p:cBhvr>
                                        <p:cTn id="99" dur="800" decel="100000" fill="hold"/>
                                        <p:tgtEl>
                                          <p:spTgt spid="1094675"/>
                                        </p:tgtEl>
                                        <p:attrNameLst>
                                          <p:attrName>style.rotation</p:attrName>
                                        </p:attrNameLst>
                                      </p:cBhvr>
                                      <p:tavLst>
                                        <p:tav tm="0">
                                          <p:val>
                                            <p:fltVal val="-90"/>
                                          </p:val>
                                        </p:tav>
                                        <p:tav tm="100000">
                                          <p:val>
                                            <p:fltVal val="0"/>
                                          </p:val>
                                        </p:tav>
                                      </p:tavLst>
                                    </p:anim>
                                    <p:anim calcmode="lin" valueType="num">
                                      <p:cBhvr>
                                        <p:cTn id="100" dur="800" decel="100000" fill="hold"/>
                                        <p:tgtEl>
                                          <p:spTgt spid="1094675"/>
                                        </p:tgtEl>
                                        <p:attrNameLst>
                                          <p:attrName>ppt_x</p:attrName>
                                        </p:attrNameLst>
                                      </p:cBhvr>
                                      <p:tavLst>
                                        <p:tav tm="0">
                                          <p:val>
                                            <p:strVal val="#ppt_x+0.4"/>
                                          </p:val>
                                        </p:tav>
                                        <p:tav tm="100000">
                                          <p:val>
                                            <p:strVal val="#ppt_x-0.05"/>
                                          </p:val>
                                        </p:tav>
                                      </p:tavLst>
                                    </p:anim>
                                    <p:anim calcmode="lin" valueType="num">
                                      <p:cBhvr>
                                        <p:cTn id="101" dur="800" decel="100000" fill="hold"/>
                                        <p:tgtEl>
                                          <p:spTgt spid="1094675"/>
                                        </p:tgtEl>
                                        <p:attrNameLst>
                                          <p:attrName>ppt_y</p:attrName>
                                        </p:attrNameLst>
                                      </p:cBhvr>
                                      <p:tavLst>
                                        <p:tav tm="0">
                                          <p:val>
                                            <p:strVal val="#ppt_y-0.4"/>
                                          </p:val>
                                        </p:tav>
                                        <p:tav tm="100000">
                                          <p:val>
                                            <p:strVal val="#ppt_y+0.1"/>
                                          </p:val>
                                        </p:tav>
                                      </p:tavLst>
                                    </p:anim>
                                    <p:anim calcmode="lin" valueType="num">
                                      <p:cBhvr>
                                        <p:cTn id="102" dur="200" accel="100000" fill="hold">
                                          <p:stCondLst>
                                            <p:cond delay="800"/>
                                          </p:stCondLst>
                                        </p:cTn>
                                        <p:tgtEl>
                                          <p:spTgt spid="1094675"/>
                                        </p:tgtEl>
                                        <p:attrNameLst>
                                          <p:attrName>ppt_x</p:attrName>
                                        </p:attrNameLst>
                                      </p:cBhvr>
                                      <p:tavLst>
                                        <p:tav tm="0">
                                          <p:val>
                                            <p:strVal val="#ppt_x-0.05"/>
                                          </p:val>
                                        </p:tav>
                                        <p:tav tm="100000">
                                          <p:val>
                                            <p:strVal val="#ppt_x"/>
                                          </p:val>
                                        </p:tav>
                                      </p:tavLst>
                                    </p:anim>
                                    <p:anim calcmode="lin" valueType="num">
                                      <p:cBhvr>
                                        <p:cTn id="103" dur="200" accel="100000" fill="hold">
                                          <p:stCondLst>
                                            <p:cond delay="800"/>
                                          </p:stCondLst>
                                        </p:cTn>
                                        <p:tgtEl>
                                          <p:spTgt spid="109467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4673" grpId="0"/>
      <p:bldP spid="1094674" grpId="0"/>
      <p:bldP spid="1094675" grpId="0"/>
      <p:bldP spid="1094676" grpId="0"/>
      <p:bldP spid="1094677" grpId="0"/>
      <p:bldP spid="1094678" grpId="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p:nvSpPr>
          <p:cNvPr id="1096706" name="Rectangle 2"/>
          <p:cNvSpPr>
            <a:spLocks noGrp="1" noChangeArrowheads="1"/>
          </p:cNvSpPr>
          <p:nvPr>
            <p:ph type="title"/>
          </p:nvPr>
        </p:nvSpPr>
        <p:spPr>
          <a:xfrm>
            <a:off x="742950" y="333375"/>
            <a:ext cx="7772400" cy="1463675"/>
          </a:xfrm>
          <a:extLst>
            <a:ext uri="{909E8E84-426E-40DD-AFC4-6F175D3DCCD1}">
              <a14:hiddenFill xmlns:a14="http://schemas.microsoft.com/office/drawing/2010/main">
                <a:solidFill>
                  <a:srgbClr val="B7C3C5"/>
                </a:solidFill>
              </a14:hiddenFill>
            </a:ext>
            <a:ext uri="{91240B29-F687-4F45-9708-019B960494DF}">
              <a14:hiddenLine xmlns:a14="http://schemas.microsoft.com/office/drawing/2010/main" w="25400">
                <a:solidFill>
                  <a:srgbClr val="FF0000"/>
                </a:solidFill>
                <a:miter lim="800000"/>
                <a:headEnd/>
                <a:tailEnd/>
              </a14:hiddenLine>
            </a:ext>
          </a:extLst>
        </p:spPr>
        <p:txBody>
          <a:bodyPr/>
          <a:lstStyle/>
          <a:p>
            <a:pPr indent="358775" algn="just" eaLnBrk="1" hangingPunct="1"/>
            <a:r>
              <a:rPr lang="ru-RU" altLang="ru-RU" sz="2400" smtClean="0">
                <a:latin typeface="Times New Roman" panose="02020603050405020304" pitchFamily="18" charset="0"/>
                <a:cs typeface="Times New Roman" panose="02020603050405020304" pitchFamily="18" charset="0"/>
              </a:rPr>
              <a:t>Узо</a:t>
            </a:r>
            <a:r>
              <a:rPr lang="uz-Cyrl-UZ" altLang="ru-RU" sz="2400" smtClean="0">
                <a:latin typeface="Times New Roman" panose="02020603050405020304" pitchFamily="18" charset="0"/>
                <a:cs typeface="Times New Roman" panose="02020603050405020304" pitchFamily="18" charset="0"/>
              </a:rPr>
              <a:t>қ</a:t>
            </a:r>
            <a:r>
              <a:rPr lang="ru-RU" altLang="ru-RU" sz="2400" smtClean="0">
                <a:latin typeface="Times New Roman" panose="02020603050405020304" pitchFamily="18" charset="0"/>
                <a:cs typeface="Times New Roman" panose="02020603050405020304" pitchFamily="18" charset="0"/>
              </a:rPr>
              <a:t> муддатли орали</a:t>
            </a:r>
            <a:r>
              <a:rPr lang="uz-Cyrl-UZ" altLang="ru-RU" sz="2400" smtClean="0">
                <a:latin typeface="Times New Roman" panose="02020603050405020304" pitchFamily="18" charset="0"/>
                <a:cs typeface="Times New Roman" panose="02020603050405020304" pitchFamily="18" charset="0"/>
              </a:rPr>
              <a:t>қ</a:t>
            </a:r>
            <a:r>
              <a:rPr lang="ru-RU" altLang="ru-RU" sz="2400" smtClean="0">
                <a:latin typeface="Times New Roman" panose="02020603050405020304" pitchFamily="18" charset="0"/>
                <a:cs typeface="Times New Roman" panose="02020603050405020304" pitchFamily="18" charset="0"/>
              </a:rPr>
              <a:t>да тармо</a:t>
            </a:r>
            <a:r>
              <a:rPr lang="uz-Cyrl-UZ" altLang="ru-RU" sz="2400" smtClean="0">
                <a:latin typeface="Times New Roman" panose="02020603050405020304" pitchFamily="18" charset="0"/>
                <a:cs typeface="Times New Roman" panose="02020603050405020304" pitchFamily="18" charset="0"/>
              </a:rPr>
              <a:t>қ</a:t>
            </a:r>
            <a:r>
              <a:rPr lang="ru-RU" altLang="ru-RU" sz="2400" smtClean="0">
                <a:latin typeface="Times New Roman" panose="02020603050405020304" pitchFamily="18" charset="0"/>
                <a:cs typeface="Times New Roman" panose="02020603050405020304" pitchFamily="18" charset="0"/>
              </a:rPr>
              <a:t> таркибидаги фирманинг мувозанат </a:t>
            </a:r>
            <a:r>
              <a:rPr lang="uz-Cyrl-UZ" altLang="ru-RU" sz="2400" smtClean="0">
                <a:latin typeface="Times New Roman" panose="02020603050405020304" pitchFamily="18" charset="0"/>
                <a:cs typeface="Times New Roman" panose="02020603050405020304" pitchFamily="18" charset="0"/>
              </a:rPr>
              <a:t>ҳ</a:t>
            </a:r>
            <a:r>
              <a:rPr lang="ru-RU" altLang="ru-RU" sz="2400" smtClean="0">
                <a:latin typeface="Times New Roman" panose="02020603050405020304" pitchFamily="18" charset="0"/>
                <a:cs typeface="Times New Roman" panose="02020603050405020304" pitchFamily="18" charset="0"/>
              </a:rPr>
              <a:t>олати бозорда шаклланган нархнинг ушбу фирманинг </a:t>
            </a:r>
            <a:r>
              <a:rPr lang="ru-RU" altLang="ru-RU" sz="2400" b="1" u="sng" smtClean="0">
                <a:solidFill>
                  <a:srgbClr val="7030A0"/>
                </a:solidFill>
                <a:latin typeface="Times New Roman" panose="02020603050405020304" pitchFamily="18" charset="0"/>
                <a:cs typeface="Times New Roman" panose="02020603050405020304" pitchFamily="18" charset="0"/>
              </a:rPr>
              <a:t>ўртача харажатлари минимумига тенглиги билан белгиланади:</a:t>
            </a:r>
          </a:p>
        </p:txBody>
      </p:sp>
      <p:sp>
        <p:nvSpPr>
          <p:cNvPr id="9219" name="Номер слайда 5"/>
          <p:cNvSpPr>
            <a:spLocks noGrp="1"/>
          </p:cNvSpPr>
          <p:nvPr>
            <p:ph type="sldNum" sz="quarter" idx="12"/>
          </p:nvPr>
        </p:nvSpPr>
        <p:spPr bwMode="auto">
          <a:xfrm>
            <a:off x="6973888" y="6750050"/>
            <a:ext cx="2057400" cy="3857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3A420A8-A2A4-4D74-9238-43D439F061CC}" type="slidenum">
              <a:rPr lang="ru-RU" altLang="ru-RU" smtClean="0">
                <a:solidFill>
                  <a:srgbClr val="898989"/>
                </a:solidFill>
                <a:latin typeface="Garamond" panose="02020404030301010803" pitchFamily="18" charset="0"/>
              </a:rPr>
              <a:pPr fontAlgn="base">
                <a:spcBef>
                  <a:spcPct val="0"/>
                </a:spcBef>
                <a:spcAft>
                  <a:spcPct val="0"/>
                </a:spcAft>
              </a:pPr>
              <a:t>5</a:t>
            </a:fld>
            <a:endParaRPr lang="ru-RU" altLang="ru-RU" smtClean="0">
              <a:solidFill>
                <a:srgbClr val="898989"/>
              </a:solidFill>
              <a:latin typeface="Garamond" panose="02020404030301010803" pitchFamily="18" charset="0"/>
            </a:endParaRPr>
          </a:p>
        </p:txBody>
      </p:sp>
      <p:sp>
        <p:nvSpPr>
          <p:cNvPr id="9220" name="Rectangle 25"/>
          <p:cNvSpPr>
            <a:spLocks noChangeArrowheads="1"/>
          </p:cNvSpPr>
          <p:nvPr/>
        </p:nvSpPr>
        <p:spPr bwMode="auto">
          <a:xfrm>
            <a:off x="0" y="3321050"/>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ru-RU" altLang="ru-RU">
              <a:latin typeface="Garamond" panose="02020404030301010803" pitchFamily="18" charset="0"/>
            </a:endParaRPr>
          </a:p>
        </p:txBody>
      </p:sp>
      <p:graphicFrame>
        <p:nvGraphicFramePr>
          <p:cNvPr id="1096728" name="Object 24"/>
          <p:cNvGraphicFramePr>
            <a:graphicFrameLocks noChangeAspect="1"/>
          </p:cNvGraphicFramePr>
          <p:nvPr/>
        </p:nvGraphicFramePr>
        <p:xfrm>
          <a:off x="2417763" y="2139950"/>
          <a:ext cx="4440237" cy="669925"/>
        </p:xfrm>
        <a:graphic>
          <a:graphicData uri="http://schemas.openxmlformats.org/presentationml/2006/ole">
            <mc:AlternateContent xmlns:mc="http://schemas.openxmlformats.org/markup-compatibility/2006">
              <mc:Choice xmlns:v="urn:schemas-microsoft-com:vml" Requires="v">
                <p:oleObj spid="_x0000_s9241" name="Формула" r:id="rId3" imgW="1168400" imgH="228600" progId="Equation.3">
                  <p:embed/>
                </p:oleObj>
              </mc:Choice>
              <mc:Fallback>
                <p:oleObj name="Формула" r:id="rId3" imgW="1168400" imgH="228600" progId="Equation.3">
                  <p:embed/>
                  <p:pic>
                    <p:nvPicPr>
                      <p:cNvPr id="0" name="Object 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7763" y="2139950"/>
                        <a:ext cx="4440237"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222" name="Rectangle 27"/>
          <p:cNvSpPr>
            <a:spLocks noChangeArrowheads="1"/>
          </p:cNvSpPr>
          <p:nvPr/>
        </p:nvSpPr>
        <p:spPr bwMode="auto">
          <a:xfrm>
            <a:off x="4818063" y="3948113"/>
            <a:ext cx="306387" cy="284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ru-RU" b="1">
                <a:latin typeface="Garamond" panose="02020404030301010803" pitchFamily="18" charset="0"/>
              </a:rPr>
              <a:t>E</a:t>
            </a:r>
            <a:endParaRPr lang="ru-RU" altLang="ru-RU" b="1">
              <a:latin typeface="Garamond" panose="02020404030301010803" pitchFamily="18" charset="0"/>
            </a:endParaRPr>
          </a:p>
        </p:txBody>
      </p:sp>
      <p:sp>
        <p:nvSpPr>
          <p:cNvPr id="1096732" name="Rectangle 28"/>
          <p:cNvSpPr>
            <a:spLocks noChangeArrowheads="1"/>
          </p:cNvSpPr>
          <p:nvPr/>
        </p:nvSpPr>
        <p:spPr bwMode="auto">
          <a:xfrm>
            <a:off x="7402513" y="5827713"/>
            <a:ext cx="306387" cy="282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ru-RU" b="1" i="1">
                <a:latin typeface="Garamond" panose="02020404030301010803" pitchFamily="18" charset="0"/>
              </a:rPr>
              <a:t>Q</a:t>
            </a:r>
            <a:endParaRPr lang="ru-RU" altLang="ru-RU" b="1">
              <a:latin typeface="Garamond" panose="02020404030301010803" pitchFamily="18" charset="0"/>
            </a:endParaRPr>
          </a:p>
        </p:txBody>
      </p:sp>
      <p:sp>
        <p:nvSpPr>
          <p:cNvPr id="1096734" name="Rectangle 30"/>
          <p:cNvSpPr>
            <a:spLocks noChangeArrowheads="1"/>
          </p:cNvSpPr>
          <p:nvPr/>
        </p:nvSpPr>
        <p:spPr bwMode="auto">
          <a:xfrm>
            <a:off x="6351588" y="3989388"/>
            <a:ext cx="2582862" cy="366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ru-RU" b="1">
                <a:latin typeface="Garamond" panose="02020404030301010803" pitchFamily="18" charset="0"/>
              </a:rPr>
              <a:t>P</a:t>
            </a:r>
            <a:r>
              <a:rPr lang="en-US" altLang="ru-RU" b="1" baseline="-25000">
                <a:latin typeface="Garamond" panose="02020404030301010803" pitchFamily="18" charset="0"/>
              </a:rPr>
              <a:t>e</a:t>
            </a:r>
            <a:r>
              <a:rPr lang="en-US" altLang="ru-RU" b="1">
                <a:latin typeface="Garamond" panose="02020404030301010803" pitchFamily="18" charset="0"/>
              </a:rPr>
              <a:t>=MR=MC=min(LAC)</a:t>
            </a:r>
            <a:endParaRPr lang="ru-RU" altLang="ru-RU" b="1">
              <a:latin typeface="Garamond" panose="02020404030301010803" pitchFamily="18" charset="0"/>
            </a:endParaRPr>
          </a:p>
        </p:txBody>
      </p:sp>
      <p:sp>
        <p:nvSpPr>
          <p:cNvPr id="1096735" name="Line 31"/>
          <p:cNvSpPr>
            <a:spLocks noChangeShapeType="1"/>
          </p:cNvSpPr>
          <p:nvPr/>
        </p:nvSpPr>
        <p:spPr bwMode="auto">
          <a:xfrm>
            <a:off x="1506538" y="2908300"/>
            <a:ext cx="0" cy="3346450"/>
          </a:xfrm>
          <a:prstGeom prst="line">
            <a:avLst/>
          </a:prstGeom>
          <a:noFill/>
          <a:ln w="38100">
            <a:solidFill>
              <a:srgbClr val="000000"/>
            </a:solidFill>
            <a:round/>
            <a:headEnd type="triangl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096736" name="Line 32"/>
          <p:cNvSpPr>
            <a:spLocks noChangeShapeType="1"/>
          </p:cNvSpPr>
          <p:nvPr/>
        </p:nvSpPr>
        <p:spPr bwMode="auto">
          <a:xfrm>
            <a:off x="1506538" y="6240463"/>
            <a:ext cx="6223000" cy="0"/>
          </a:xfrm>
          <a:prstGeom prst="line">
            <a:avLst/>
          </a:prstGeom>
          <a:noFill/>
          <a:ln w="38100">
            <a:solidFill>
              <a:srgbClr val="000000"/>
            </a:solidFill>
            <a:round/>
            <a:headEnd type="none" w="sm" len="med"/>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096737" name="Arc 33"/>
          <p:cNvSpPr>
            <a:spLocks/>
          </p:cNvSpPr>
          <p:nvPr/>
        </p:nvSpPr>
        <p:spPr bwMode="auto">
          <a:xfrm flipV="1">
            <a:off x="3092450" y="2908300"/>
            <a:ext cx="2652713" cy="2182813"/>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25400">
            <a:solidFill>
              <a:srgbClr val="FF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grpSp>
        <p:nvGrpSpPr>
          <p:cNvPr id="1096738" name="Group 34"/>
          <p:cNvGrpSpPr>
            <a:grpSpLocks/>
          </p:cNvGrpSpPr>
          <p:nvPr/>
        </p:nvGrpSpPr>
        <p:grpSpPr bwMode="auto">
          <a:xfrm>
            <a:off x="3825875" y="3379788"/>
            <a:ext cx="2593975" cy="946150"/>
            <a:chOff x="4004" y="864"/>
            <a:chExt cx="2538" cy="961"/>
          </a:xfrm>
        </p:grpSpPr>
        <p:sp>
          <p:nvSpPr>
            <p:cNvPr id="1096739" name="Arc 35"/>
            <p:cNvSpPr>
              <a:spLocks/>
            </p:cNvSpPr>
            <p:nvPr/>
          </p:nvSpPr>
          <p:spPr bwMode="auto">
            <a:xfrm flipH="1" flipV="1">
              <a:off x="4004" y="867"/>
              <a:ext cx="1286" cy="9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fontAlgn="auto" hangingPunct="1">
                <a:spcBef>
                  <a:spcPts val="0"/>
                </a:spcBef>
                <a:spcAft>
                  <a:spcPts val="0"/>
                </a:spcAft>
                <a:defRPr/>
              </a:pPr>
              <a:endParaRPr lang="ru-RU">
                <a:latin typeface="+mn-lt"/>
              </a:endParaRPr>
            </a:p>
          </p:txBody>
        </p:sp>
        <p:sp>
          <p:nvSpPr>
            <p:cNvPr id="1096740" name="Arc 36"/>
            <p:cNvSpPr>
              <a:spLocks/>
            </p:cNvSpPr>
            <p:nvPr/>
          </p:nvSpPr>
          <p:spPr bwMode="auto">
            <a:xfrm flipV="1">
              <a:off x="5257" y="864"/>
              <a:ext cx="1285" cy="9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fontAlgn="auto" hangingPunct="1">
                <a:spcBef>
                  <a:spcPts val="0"/>
                </a:spcBef>
                <a:spcAft>
                  <a:spcPts val="0"/>
                </a:spcAft>
                <a:defRPr/>
              </a:pPr>
              <a:endParaRPr lang="ru-RU">
                <a:latin typeface="+mn-lt"/>
              </a:endParaRPr>
            </a:p>
          </p:txBody>
        </p:sp>
      </p:grpSp>
      <p:sp>
        <p:nvSpPr>
          <p:cNvPr id="1096741" name="Line 37"/>
          <p:cNvSpPr>
            <a:spLocks noChangeShapeType="1"/>
          </p:cNvSpPr>
          <p:nvPr/>
        </p:nvSpPr>
        <p:spPr bwMode="auto">
          <a:xfrm>
            <a:off x="1520825" y="4327525"/>
            <a:ext cx="5287963" cy="0"/>
          </a:xfrm>
          <a:prstGeom prst="line">
            <a:avLst/>
          </a:prstGeom>
          <a:noFill/>
          <a:ln w="25400">
            <a:solidFill>
              <a:srgbClr val="000000"/>
            </a:solidFill>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096742" name="Rectangle 38"/>
          <p:cNvSpPr>
            <a:spLocks noChangeArrowheads="1"/>
          </p:cNvSpPr>
          <p:nvPr/>
        </p:nvSpPr>
        <p:spPr bwMode="auto">
          <a:xfrm>
            <a:off x="742950" y="2855913"/>
            <a:ext cx="666750" cy="4810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ru-RU" sz="2000" b="1">
                <a:latin typeface="Garamond" panose="02020404030301010803" pitchFamily="18" charset="0"/>
              </a:rPr>
              <a:t>LAC, P</a:t>
            </a:r>
            <a:endParaRPr lang="ru-RU" altLang="ru-RU" sz="2000" b="1">
              <a:latin typeface="Garamond" panose="02020404030301010803" pitchFamily="18" charset="0"/>
            </a:endParaRPr>
          </a:p>
        </p:txBody>
      </p:sp>
      <p:sp>
        <p:nvSpPr>
          <p:cNvPr id="1096743" name="Rectangle 39"/>
          <p:cNvSpPr>
            <a:spLocks noChangeArrowheads="1"/>
          </p:cNvSpPr>
          <p:nvPr/>
        </p:nvSpPr>
        <p:spPr bwMode="auto">
          <a:xfrm>
            <a:off x="6472238" y="3165475"/>
            <a:ext cx="501650" cy="282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ru-RU" b="1">
                <a:latin typeface="Garamond" panose="02020404030301010803" pitchFamily="18" charset="0"/>
              </a:rPr>
              <a:t>LAC</a:t>
            </a:r>
            <a:endParaRPr lang="ru-RU" altLang="ru-RU" b="1">
              <a:latin typeface="Garamond" panose="02020404030301010803" pitchFamily="18" charset="0"/>
            </a:endParaRPr>
          </a:p>
        </p:txBody>
      </p:sp>
      <p:sp>
        <p:nvSpPr>
          <p:cNvPr id="1096744" name="Rectangle 40"/>
          <p:cNvSpPr>
            <a:spLocks noChangeArrowheads="1"/>
          </p:cNvSpPr>
          <p:nvPr/>
        </p:nvSpPr>
        <p:spPr bwMode="auto">
          <a:xfrm>
            <a:off x="4949825" y="2927350"/>
            <a:ext cx="693738" cy="25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ru-RU" b="1">
                <a:latin typeface="Garamond" panose="02020404030301010803" pitchFamily="18" charset="0"/>
              </a:rPr>
              <a:t>LMC</a:t>
            </a:r>
            <a:endParaRPr lang="ru-RU" altLang="ru-RU" b="1">
              <a:latin typeface="Garamond" panose="02020404030301010803" pitchFamily="18" charset="0"/>
            </a:endParaRPr>
          </a:p>
        </p:txBody>
      </p:sp>
      <p:sp>
        <p:nvSpPr>
          <p:cNvPr id="1096745" name="Rectangle 41"/>
          <p:cNvSpPr>
            <a:spLocks noChangeArrowheads="1"/>
          </p:cNvSpPr>
          <p:nvPr/>
        </p:nvSpPr>
        <p:spPr bwMode="auto">
          <a:xfrm>
            <a:off x="1144588" y="4176713"/>
            <a:ext cx="307975" cy="284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ru-RU" sz="2000" b="1">
                <a:latin typeface="Garamond" panose="02020404030301010803" pitchFamily="18" charset="0"/>
              </a:rPr>
              <a:t>P</a:t>
            </a:r>
            <a:r>
              <a:rPr lang="en-US" altLang="ru-RU" sz="2000" baseline="-25000">
                <a:latin typeface="Garamond" panose="02020404030301010803" pitchFamily="18" charset="0"/>
              </a:rPr>
              <a:t>e</a:t>
            </a:r>
            <a:endParaRPr lang="ru-RU" altLang="ru-RU" sz="2000">
              <a:latin typeface="Garamond" panose="02020404030301010803" pitchFamily="18" charset="0"/>
            </a:endParaRPr>
          </a:p>
        </p:txBody>
      </p:sp>
      <p:sp>
        <p:nvSpPr>
          <p:cNvPr id="1096746" name="Rectangle 42"/>
          <p:cNvSpPr>
            <a:spLocks noChangeArrowheads="1"/>
          </p:cNvSpPr>
          <p:nvPr/>
        </p:nvSpPr>
        <p:spPr bwMode="auto">
          <a:xfrm>
            <a:off x="5218113" y="6257925"/>
            <a:ext cx="307975" cy="284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ru-RU" b="1">
                <a:latin typeface="Garamond" panose="02020404030301010803" pitchFamily="18" charset="0"/>
              </a:rPr>
              <a:t>Q</a:t>
            </a:r>
            <a:r>
              <a:rPr lang="en-US" altLang="ru-RU" b="1" baseline="-25000">
                <a:latin typeface="Garamond" panose="02020404030301010803" pitchFamily="18" charset="0"/>
              </a:rPr>
              <a:t>e</a:t>
            </a:r>
            <a:endParaRPr lang="ru-RU" altLang="ru-RU" b="1">
              <a:latin typeface="Garamond" panose="02020404030301010803" pitchFamily="18" charset="0"/>
            </a:endParaRPr>
          </a:p>
        </p:txBody>
      </p:sp>
      <p:sp>
        <p:nvSpPr>
          <p:cNvPr id="1096747" name="Rectangle 43"/>
          <p:cNvSpPr>
            <a:spLocks noChangeArrowheads="1"/>
          </p:cNvSpPr>
          <p:nvPr/>
        </p:nvSpPr>
        <p:spPr bwMode="auto">
          <a:xfrm>
            <a:off x="1214438" y="6102350"/>
            <a:ext cx="255587" cy="2714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ru-RU" sz="2000">
                <a:latin typeface="Garamond" panose="02020404030301010803" pitchFamily="18" charset="0"/>
              </a:rPr>
              <a:t>0</a:t>
            </a:r>
            <a:endParaRPr lang="ru-RU" altLang="ru-RU" sz="2000">
              <a:latin typeface="Garamond" panose="02020404030301010803" pitchFamily="18" charset="0"/>
            </a:endParaRPr>
          </a:p>
        </p:txBody>
      </p:sp>
      <p:sp>
        <p:nvSpPr>
          <p:cNvPr id="1096748" name="Line 44"/>
          <p:cNvSpPr>
            <a:spLocks noChangeShapeType="1"/>
          </p:cNvSpPr>
          <p:nvPr/>
        </p:nvSpPr>
        <p:spPr bwMode="auto">
          <a:xfrm>
            <a:off x="5087938" y="4327525"/>
            <a:ext cx="0" cy="1912938"/>
          </a:xfrm>
          <a:prstGeom prst="line">
            <a:avLst/>
          </a:prstGeom>
          <a:noFill/>
          <a:ln w="12700">
            <a:solidFill>
              <a:srgbClr val="000000"/>
            </a:solidFill>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9237" name="Oval 45"/>
          <p:cNvSpPr>
            <a:spLocks noChangeArrowheads="1"/>
          </p:cNvSpPr>
          <p:nvPr/>
        </p:nvSpPr>
        <p:spPr bwMode="auto">
          <a:xfrm>
            <a:off x="5045075" y="4286250"/>
            <a:ext cx="85725" cy="82550"/>
          </a:xfrm>
          <a:prstGeom prst="ellipse">
            <a:avLst/>
          </a:prstGeom>
          <a:solidFill>
            <a:srgbClr val="000000"/>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ru-RU" altLang="ru-RU">
              <a:latin typeface="Garamond" panose="02020404030301010803" pitchFamily="18" charset="0"/>
            </a:endParaRPr>
          </a:p>
        </p:txBody>
      </p:sp>
      <p:sp>
        <p:nvSpPr>
          <p:cNvPr id="2" name="Прямоугольник 1"/>
          <p:cNvSpPr/>
          <p:nvPr/>
        </p:nvSpPr>
        <p:spPr>
          <a:xfrm>
            <a:off x="3167406" y="6674148"/>
            <a:ext cx="4881774" cy="461665"/>
          </a:xfrm>
          <a:prstGeom prst="rect">
            <a:avLst/>
          </a:prstGeom>
        </p:spPr>
        <p:txBody>
          <a:bodyPr wrap="square">
            <a:spAutoFit/>
          </a:bodyPr>
          <a:lstStyle/>
          <a:p>
            <a:r>
              <a:rPr lang="ru-RU" sz="1200" b="0" i="0" dirty="0" err="1" smtClean="0">
                <a:solidFill>
                  <a:srgbClr val="404040"/>
                </a:solidFill>
                <a:effectLst/>
                <a:latin typeface="Arial" panose="020B0604020202020204" pitchFamily="34" charset="0"/>
              </a:rPr>
              <a:t>Одамлар</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суратини</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безатса</a:t>
            </a:r>
            <a:r>
              <a:rPr lang="ru-RU" sz="1200" b="0" i="0" dirty="0" smtClean="0">
                <a:solidFill>
                  <a:srgbClr val="404040"/>
                </a:solidFill>
                <a:effectLst/>
                <a:latin typeface="Arial" panose="020B0604020202020204" pitchFamily="34" charset="0"/>
              </a:rPr>
              <a:t>, сен </a:t>
            </a:r>
            <a:r>
              <a:rPr lang="ru-RU" sz="1200" b="0" i="0" dirty="0" err="1" smtClean="0">
                <a:solidFill>
                  <a:srgbClr val="404040"/>
                </a:solidFill>
                <a:effectLst/>
                <a:latin typeface="Arial" panose="020B0604020202020204" pitchFamily="34" charset="0"/>
              </a:rPr>
              <a:t>сийратингни</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беза</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Одамлар</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бошқалар</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айбидан</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сўз</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очса</a:t>
            </a:r>
            <a:r>
              <a:rPr lang="ru-RU" sz="1200" b="0" i="0" dirty="0" smtClean="0">
                <a:solidFill>
                  <a:srgbClr val="404040"/>
                </a:solidFill>
                <a:effectLst/>
                <a:latin typeface="Arial" panose="020B0604020202020204" pitchFamily="34" charset="0"/>
              </a:rPr>
              <a:t>, сен </a:t>
            </a:r>
            <a:r>
              <a:rPr lang="ru-RU" sz="1200" b="0" i="0" dirty="0" err="1" smtClean="0">
                <a:solidFill>
                  <a:srgbClr val="404040"/>
                </a:solidFill>
                <a:effectLst/>
                <a:latin typeface="Arial" panose="020B0604020202020204" pitchFamily="34" charset="0"/>
              </a:rPr>
              <a:t>ўз</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қусурингни</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ўйла</a:t>
            </a:r>
            <a:r>
              <a:rPr lang="ru-RU" sz="1200" b="0" i="0" dirty="0" smtClean="0">
                <a:solidFill>
                  <a:srgbClr val="404040"/>
                </a:solidFill>
                <a:effectLst/>
                <a:latin typeface="Arial" panose="020B0604020202020204" pitchFamily="34" charset="0"/>
              </a:rPr>
              <a:t>. </a:t>
            </a:r>
            <a:r>
              <a:rPr lang="ru-RU" sz="1200" b="1" i="1" dirty="0" err="1" smtClean="0">
                <a:solidFill>
                  <a:srgbClr val="404040"/>
                </a:solidFill>
                <a:effectLst/>
                <a:latin typeface="Arial" panose="020B0604020202020204" pitchFamily="34" charset="0"/>
              </a:rPr>
              <a:t>Ж.Румий</a:t>
            </a:r>
            <a:endParaRPr lang="ru-RU" sz="1200" b="1" i="1"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96706"/>
                                        </p:tgtEl>
                                        <p:attrNameLst>
                                          <p:attrName>style.visibility</p:attrName>
                                        </p:attrNameLst>
                                      </p:cBhvr>
                                      <p:to>
                                        <p:strVal val="visible"/>
                                      </p:to>
                                    </p:set>
                                    <p:animEffect transition="in" filter="fade">
                                      <p:cBhvr>
                                        <p:cTn id="7" dur="2000"/>
                                        <p:tgtEl>
                                          <p:spTgt spid="1096706"/>
                                        </p:tgtEl>
                                      </p:cBhvr>
                                    </p:animEffect>
                                  </p:childTnLst>
                                </p:cTn>
                              </p:par>
                            </p:childTnLst>
                          </p:cTn>
                        </p:par>
                        <p:par>
                          <p:cTn id="8" fill="hold" nodeType="afterGroup">
                            <p:stCondLst>
                              <p:cond delay="2000"/>
                            </p:stCondLst>
                            <p:childTnLst>
                              <p:par>
                                <p:cTn id="9" presetID="15" presetClass="entr" presetSubtype="0" fill="hold" nodeType="afterEffect">
                                  <p:stCondLst>
                                    <p:cond delay="0"/>
                                  </p:stCondLst>
                                  <p:childTnLst>
                                    <p:set>
                                      <p:cBhvr>
                                        <p:cTn id="10" dur="1" fill="hold">
                                          <p:stCondLst>
                                            <p:cond delay="0"/>
                                          </p:stCondLst>
                                        </p:cTn>
                                        <p:tgtEl>
                                          <p:spTgt spid="1096728"/>
                                        </p:tgtEl>
                                        <p:attrNameLst>
                                          <p:attrName>style.visibility</p:attrName>
                                        </p:attrNameLst>
                                      </p:cBhvr>
                                      <p:to>
                                        <p:strVal val="visible"/>
                                      </p:to>
                                    </p:set>
                                    <p:anim calcmode="lin" valueType="num">
                                      <p:cBhvr>
                                        <p:cTn id="11" dur="1000" fill="hold"/>
                                        <p:tgtEl>
                                          <p:spTgt spid="1096728"/>
                                        </p:tgtEl>
                                        <p:attrNameLst>
                                          <p:attrName>ppt_w</p:attrName>
                                        </p:attrNameLst>
                                      </p:cBhvr>
                                      <p:tavLst>
                                        <p:tav tm="0">
                                          <p:val>
                                            <p:fltVal val="0"/>
                                          </p:val>
                                        </p:tav>
                                        <p:tav tm="100000">
                                          <p:val>
                                            <p:strVal val="#ppt_w"/>
                                          </p:val>
                                        </p:tav>
                                      </p:tavLst>
                                    </p:anim>
                                    <p:anim calcmode="lin" valueType="num">
                                      <p:cBhvr>
                                        <p:cTn id="12" dur="1000" fill="hold"/>
                                        <p:tgtEl>
                                          <p:spTgt spid="1096728"/>
                                        </p:tgtEl>
                                        <p:attrNameLst>
                                          <p:attrName>ppt_h</p:attrName>
                                        </p:attrNameLst>
                                      </p:cBhvr>
                                      <p:tavLst>
                                        <p:tav tm="0">
                                          <p:val>
                                            <p:fltVal val="0"/>
                                          </p:val>
                                        </p:tav>
                                        <p:tav tm="100000">
                                          <p:val>
                                            <p:strVal val="#ppt_h"/>
                                          </p:val>
                                        </p:tav>
                                      </p:tavLst>
                                    </p:anim>
                                    <p:anim calcmode="lin" valueType="num">
                                      <p:cBhvr>
                                        <p:cTn id="13" dur="1000" fill="hold"/>
                                        <p:tgtEl>
                                          <p:spTgt spid="1096728"/>
                                        </p:tgtEl>
                                        <p:attrNameLst>
                                          <p:attrName>ppt_x</p:attrName>
                                        </p:attrNameLst>
                                      </p:cBhvr>
                                      <p:tavLst>
                                        <p:tav tm="0" fmla="#ppt_x+(cos(-2*pi*(1-$))*-#ppt_x-sin(-2*pi*(1-$))*(1-#ppt_y))*(1-$)">
                                          <p:val>
                                            <p:fltVal val="0"/>
                                          </p:val>
                                        </p:tav>
                                        <p:tav tm="100000">
                                          <p:val>
                                            <p:fltVal val="1"/>
                                          </p:val>
                                        </p:tav>
                                      </p:tavLst>
                                    </p:anim>
                                    <p:anim calcmode="lin" valueType="num">
                                      <p:cBhvr>
                                        <p:cTn id="14" dur="1000" fill="hold"/>
                                        <p:tgtEl>
                                          <p:spTgt spid="1096728"/>
                                        </p:tgtEl>
                                        <p:attrNameLst>
                                          <p:attrName>ppt_y</p:attrName>
                                        </p:attrNameLst>
                                      </p:cBhvr>
                                      <p:tavLst>
                                        <p:tav tm="0" fmla="#ppt_y+(sin(-2*pi*(1-$))*-#ppt_x+cos(-2*pi*(1-$))*(1-#ppt_y))*(1-$)">
                                          <p:val>
                                            <p:fltVal val="0"/>
                                          </p:val>
                                        </p:tav>
                                        <p:tav tm="100000">
                                          <p:val>
                                            <p:fltVal val="1"/>
                                          </p:val>
                                        </p:tav>
                                      </p:tavLst>
                                    </p:anim>
                                  </p:childTnLst>
                                </p:cTn>
                              </p:par>
                            </p:childTnLst>
                          </p:cTn>
                        </p:par>
                        <p:par>
                          <p:cTn id="15" fill="hold" nodeType="afterGroup">
                            <p:stCondLst>
                              <p:cond delay="3000"/>
                            </p:stCondLst>
                            <p:childTnLst>
                              <p:par>
                                <p:cTn id="16" presetID="26" presetClass="entr" presetSubtype="0" fill="hold" nodeType="afterEffect">
                                  <p:stCondLst>
                                    <p:cond delay="0"/>
                                  </p:stCondLst>
                                  <p:childTnLst>
                                    <p:set>
                                      <p:cBhvr>
                                        <p:cTn id="17" dur="1" fill="hold">
                                          <p:stCondLst>
                                            <p:cond delay="0"/>
                                          </p:stCondLst>
                                        </p:cTn>
                                        <p:tgtEl>
                                          <p:spTgt spid="1096748"/>
                                        </p:tgtEl>
                                        <p:attrNameLst>
                                          <p:attrName>style.visibility</p:attrName>
                                        </p:attrNameLst>
                                      </p:cBhvr>
                                      <p:to>
                                        <p:strVal val="visible"/>
                                      </p:to>
                                    </p:set>
                                    <p:animEffect transition="in" filter="wipe(down)">
                                      <p:cBhvr>
                                        <p:cTn id="18" dur="145">
                                          <p:stCondLst>
                                            <p:cond delay="0"/>
                                          </p:stCondLst>
                                        </p:cTn>
                                        <p:tgtEl>
                                          <p:spTgt spid="1096748"/>
                                        </p:tgtEl>
                                      </p:cBhvr>
                                    </p:animEffect>
                                    <p:anim calcmode="lin" valueType="num">
                                      <p:cBhvr>
                                        <p:cTn id="19" dur="456" tmFilter="0,0; 0.14,0.36; 0.43,0.73; 0.71,0.91; 1.0,1.0">
                                          <p:stCondLst>
                                            <p:cond delay="0"/>
                                          </p:stCondLst>
                                        </p:cTn>
                                        <p:tgtEl>
                                          <p:spTgt spid="1096748"/>
                                        </p:tgtEl>
                                        <p:attrNameLst>
                                          <p:attrName>ppt_x</p:attrName>
                                        </p:attrNameLst>
                                      </p:cBhvr>
                                      <p:tavLst>
                                        <p:tav tm="0">
                                          <p:val>
                                            <p:strVal val="#ppt_x-0.25"/>
                                          </p:val>
                                        </p:tav>
                                        <p:tav tm="100000">
                                          <p:val>
                                            <p:strVal val="#ppt_x"/>
                                          </p:val>
                                        </p:tav>
                                      </p:tavLst>
                                    </p:anim>
                                    <p:anim calcmode="lin" valueType="num">
                                      <p:cBhvr>
                                        <p:cTn id="20" dur="166" tmFilter="0.0,0.0; 0.25,0.07; 0.50,0.2; 0.75,0.467; 1.0,1.0">
                                          <p:stCondLst>
                                            <p:cond delay="0"/>
                                          </p:stCondLst>
                                        </p:cTn>
                                        <p:tgtEl>
                                          <p:spTgt spid="1096748"/>
                                        </p:tgtEl>
                                        <p:attrNameLst>
                                          <p:attrName>ppt_y</p:attrName>
                                        </p:attrNameLst>
                                      </p:cBhvr>
                                      <p:tavLst>
                                        <p:tav tm="0" fmla="#ppt_y-sin(pi*$)/3">
                                          <p:val>
                                            <p:fltVal val="0.5"/>
                                          </p:val>
                                        </p:tav>
                                        <p:tav tm="100000">
                                          <p:val>
                                            <p:fltVal val="1"/>
                                          </p:val>
                                        </p:tav>
                                      </p:tavLst>
                                    </p:anim>
                                    <p:anim calcmode="lin" valueType="num">
                                      <p:cBhvr>
                                        <p:cTn id="21" dur="166" tmFilter="0, 0; 0.125,0.2665; 0.25,0.4; 0.375,0.465; 0.5,0.5;  0.625,0.535; 0.75,0.6; 0.875,0.7335; 1,1">
                                          <p:stCondLst>
                                            <p:cond delay="166"/>
                                          </p:stCondLst>
                                        </p:cTn>
                                        <p:tgtEl>
                                          <p:spTgt spid="1096748"/>
                                        </p:tgtEl>
                                        <p:attrNameLst>
                                          <p:attrName>ppt_y</p:attrName>
                                        </p:attrNameLst>
                                      </p:cBhvr>
                                      <p:tavLst>
                                        <p:tav tm="0" fmla="#ppt_y-sin(pi*$)/9">
                                          <p:val>
                                            <p:fltVal val="0"/>
                                          </p:val>
                                        </p:tav>
                                        <p:tav tm="100000">
                                          <p:val>
                                            <p:fltVal val="1"/>
                                          </p:val>
                                        </p:tav>
                                      </p:tavLst>
                                    </p:anim>
                                    <p:anim calcmode="lin" valueType="num">
                                      <p:cBhvr>
                                        <p:cTn id="22" dur="83" tmFilter="0, 0; 0.125,0.2665; 0.25,0.4; 0.375,0.465; 0.5,0.5;  0.625,0.535; 0.75,0.6; 0.875,0.7335; 1,1">
                                          <p:stCondLst>
                                            <p:cond delay="331"/>
                                          </p:stCondLst>
                                        </p:cTn>
                                        <p:tgtEl>
                                          <p:spTgt spid="1096748"/>
                                        </p:tgtEl>
                                        <p:attrNameLst>
                                          <p:attrName>ppt_y</p:attrName>
                                        </p:attrNameLst>
                                      </p:cBhvr>
                                      <p:tavLst>
                                        <p:tav tm="0" fmla="#ppt_y-sin(pi*$)/27">
                                          <p:val>
                                            <p:fltVal val="0"/>
                                          </p:val>
                                        </p:tav>
                                        <p:tav tm="100000">
                                          <p:val>
                                            <p:fltVal val="1"/>
                                          </p:val>
                                        </p:tav>
                                      </p:tavLst>
                                    </p:anim>
                                    <p:anim calcmode="lin" valueType="num">
                                      <p:cBhvr>
                                        <p:cTn id="23" dur="41" tmFilter="0, 0; 0.125,0.2665; 0.25,0.4; 0.375,0.465; 0.5,0.5;  0.625,0.535; 0.75,0.6; 0.875,0.7335; 1,1">
                                          <p:stCondLst>
                                            <p:cond delay="414"/>
                                          </p:stCondLst>
                                        </p:cTn>
                                        <p:tgtEl>
                                          <p:spTgt spid="1096748"/>
                                        </p:tgtEl>
                                        <p:attrNameLst>
                                          <p:attrName>ppt_y</p:attrName>
                                        </p:attrNameLst>
                                      </p:cBhvr>
                                      <p:tavLst>
                                        <p:tav tm="0" fmla="#ppt_y-sin(pi*$)/81">
                                          <p:val>
                                            <p:fltVal val="0"/>
                                          </p:val>
                                        </p:tav>
                                        <p:tav tm="100000">
                                          <p:val>
                                            <p:fltVal val="1"/>
                                          </p:val>
                                        </p:tav>
                                      </p:tavLst>
                                    </p:anim>
                                    <p:animScale>
                                      <p:cBhvr>
                                        <p:cTn id="24" dur="7">
                                          <p:stCondLst>
                                            <p:cond delay="162"/>
                                          </p:stCondLst>
                                        </p:cTn>
                                        <p:tgtEl>
                                          <p:spTgt spid="1096748"/>
                                        </p:tgtEl>
                                      </p:cBhvr>
                                      <p:to x="100000" y="60000"/>
                                    </p:animScale>
                                    <p:animScale>
                                      <p:cBhvr>
                                        <p:cTn id="25" dur="41" decel="50000">
                                          <p:stCondLst>
                                            <p:cond delay="169"/>
                                          </p:stCondLst>
                                        </p:cTn>
                                        <p:tgtEl>
                                          <p:spTgt spid="1096748"/>
                                        </p:tgtEl>
                                      </p:cBhvr>
                                      <p:to x="100000" y="100000"/>
                                    </p:animScale>
                                    <p:animScale>
                                      <p:cBhvr>
                                        <p:cTn id="26" dur="7">
                                          <p:stCondLst>
                                            <p:cond delay="328"/>
                                          </p:stCondLst>
                                        </p:cTn>
                                        <p:tgtEl>
                                          <p:spTgt spid="1096748"/>
                                        </p:tgtEl>
                                      </p:cBhvr>
                                      <p:to x="100000" y="80000"/>
                                    </p:animScale>
                                    <p:animScale>
                                      <p:cBhvr>
                                        <p:cTn id="27" dur="41" decel="50000">
                                          <p:stCondLst>
                                            <p:cond delay="335"/>
                                          </p:stCondLst>
                                        </p:cTn>
                                        <p:tgtEl>
                                          <p:spTgt spid="1096748"/>
                                        </p:tgtEl>
                                      </p:cBhvr>
                                      <p:to x="100000" y="100000"/>
                                    </p:animScale>
                                    <p:animScale>
                                      <p:cBhvr>
                                        <p:cTn id="28" dur="7">
                                          <p:stCondLst>
                                            <p:cond delay="410"/>
                                          </p:stCondLst>
                                        </p:cTn>
                                        <p:tgtEl>
                                          <p:spTgt spid="1096748"/>
                                        </p:tgtEl>
                                      </p:cBhvr>
                                      <p:to x="100000" y="90000"/>
                                    </p:animScale>
                                    <p:animScale>
                                      <p:cBhvr>
                                        <p:cTn id="29" dur="41" decel="50000">
                                          <p:stCondLst>
                                            <p:cond delay="417"/>
                                          </p:stCondLst>
                                        </p:cTn>
                                        <p:tgtEl>
                                          <p:spTgt spid="1096748"/>
                                        </p:tgtEl>
                                      </p:cBhvr>
                                      <p:to x="100000" y="100000"/>
                                    </p:animScale>
                                    <p:animScale>
                                      <p:cBhvr>
                                        <p:cTn id="30" dur="7">
                                          <p:stCondLst>
                                            <p:cond delay="452"/>
                                          </p:stCondLst>
                                        </p:cTn>
                                        <p:tgtEl>
                                          <p:spTgt spid="1096748"/>
                                        </p:tgtEl>
                                      </p:cBhvr>
                                      <p:to x="100000" y="95000"/>
                                    </p:animScale>
                                    <p:animScale>
                                      <p:cBhvr>
                                        <p:cTn id="31" dur="41" decel="50000">
                                          <p:stCondLst>
                                            <p:cond delay="458"/>
                                          </p:stCondLst>
                                        </p:cTn>
                                        <p:tgtEl>
                                          <p:spTgt spid="1096748"/>
                                        </p:tgtEl>
                                      </p:cBhvr>
                                      <p:to x="100000" y="100000"/>
                                    </p:animScale>
                                  </p:childTnLst>
                                </p:cTn>
                              </p:par>
                            </p:childTnLst>
                          </p:cTn>
                        </p:par>
                        <p:par>
                          <p:cTn id="32" fill="hold" nodeType="afterGroup">
                            <p:stCondLst>
                              <p:cond delay="3500"/>
                            </p:stCondLst>
                            <p:childTnLst>
                              <p:par>
                                <p:cTn id="33" presetID="15" presetClass="entr" presetSubtype="0" fill="hold" nodeType="afterEffect">
                                  <p:stCondLst>
                                    <p:cond delay="0"/>
                                  </p:stCondLst>
                                  <p:childTnLst>
                                    <p:set>
                                      <p:cBhvr>
                                        <p:cTn id="34" dur="1" fill="hold">
                                          <p:stCondLst>
                                            <p:cond delay="0"/>
                                          </p:stCondLst>
                                        </p:cTn>
                                        <p:tgtEl>
                                          <p:spTgt spid="1096735"/>
                                        </p:tgtEl>
                                        <p:attrNameLst>
                                          <p:attrName>style.visibility</p:attrName>
                                        </p:attrNameLst>
                                      </p:cBhvr>
                                      <p:to>
                                        <p:strVal val="visible"/>
                                      </p:to>
                                    </p:set>
                                    <p:anim calcmode="lin" valueType="num">
                                      <p:cBhvr>
                                        <p:cTn id="35" dur="1000" fill="hold"/>
                                        <p:tgtEl>
                                          <p:spTgt spid="1096735"/>
                                        </p:tgtEl>
                                        <p:attrNameLst>
                                          <p:attrName>ppt_w</p:attrName>
                                        </p:attrNameLst>
                                      </p:cBhvr>
                                      <p:tavLst>
                                        <p:tav tm="0">
                                          <p:val>
                                            <p:fltVal val="0"/>
                                          </p:val>
                                        </p:tav>
                                        <p:tav tm="100000">
                                          <p:val>
                                            <p:strVal val="#ppt_w"/>
                                          </p:val>
                                        </p:tav>
                                      </p:tavLst>
                                    </p:anim>
                                    <p:anim calcmode="lin" valueType="num">
                                      <p:cBhvr>
                                        <p:cTn id="36" dur="1000" fill="hold"/>
                                        <p:tgtEl>
                                          <p:spTgt spid="1096735"/>
                                        </p:tgtEl>
                                        <p:attrNameLst>
                                          <p:attrName>ppt_h</p:attrName>
                                        </p:attrNameLst>
                                      </p:cBhvr>
                                      <p:tavLst>
                                        <p:tav tm="0">
                                          <p:val>
                                            <p:fltVal val="0"/>
                                          </p:val>
                                        </p:tav>
                                        <p:tav tm="100000">
                                          <p:val>
                                            <p:strVal val="#ppt_h"/>
                                          </p:val>
                                        </p:tav>
                                      </p:tavLst>
                                    </p:anim>
                                    <p:anim calcmode="lin" valueType="num">
                                      <p:cBhvr>
                                        <p:cTn id="37" dur="1000" fill="hold"/>
                                        <p:tgtEl>
                                          <p:spTgt spid="1096735"/>
                                        </p:tgtEl>
                                        <p:attrNameLst>
                                          <p:attrName>ppt_x</p:attrName>
                                        </p:attrNameLst>
                                      </p:cBhvr>
                                      <p:tavLst>
                                        <p:tav tm="0" fmla="#ppt_x+(cos(-2*pi*(1-$))*-#ppt_x-sin(-2*pi*(1-$))*(1-#ppt_y))*(1-$)">
                                          <p:val>
                                            <p:fltVal val="0"/>
                                          </p:val>
                                        </p:tav>
                                        <p:tav tm="100000">
                                          <p:val>
                                            <p:fltVal val="1"/>
                                          </p:val>
                                        </p:tav>
                                      </p:tavLst>
                                    </p:anim>
                                    <p:anim calcmode="lin" valueType="num">
                                      <p:cBhvr>
                                        <p:cTn id="38" dur="1000" fill="hold"/>
                                        <p:tgtEl>
                                          <p:spTgt spid="1096735"/>
                                        </p:tgtEl>
                                        <p:attrNameLst>
                                          <p:attrName>ppt_y</p:attrName>
                                        </p:attrNameLst>
                                      </p:cBhvr>
                                      <p:tavLst>
                                        <p:tav tm="0" fmla="#ppt_y+(sin(-2*pi*(1-$))*-#ppt_x+cos(-2*pi*(1-$))*(1-#ppt_y))*(1-$)">
                                          <p:val>
                                            <p:fltVal val="0"/>
                                          </p:val>
                                        </p:tav>
                                        <p:tav tm="100000">
                                          <p:val>
                                            <p:fltVal val="1"/>
                                          </p:val>
                                        </p:tav>
                                      </p:tavLst>
                                    </p:anim>
                                  </p:childTnLst>
                                </p:cTn>
                              </p:par>
                            </p:childTnLst>
                          </p:cTn>
                        </p:par>
                        <p:par>
                          <p:cTn id="39" fill="hold" nodeType="afterGroup">
                            <p:stCondLst>
                              <p:cond delay="4500"/>
                            </p:stCondLst>
                            <p:childTnLst>
                              <p:par>
                                <p:cTn id="40" presetID="15" presetClass="entr" presetSubtype="0" fill="hold" nodeType="afterEffect">
                                  <p:stCondLst>
                                    <p:cond delay="0"/>
                                  </p:stCondLst>
                                  <p:childTnLst>
                                    <p:set>
                                      <p:cBhvr>
                                        <p:cTn id="41" dur="1" fill="hold">
                                          <p:stCondLst>
                                            <p:cond delay="0"/>
                                          </p:stCondLst>
                                        </p:cTn>
                                        <p:tgtEl>
                                          <p:spTgt spid="1096736"/>
                                        </p:tgtEl>
                                        <p:attrNameLst>
                                          <p:attrName>style.visibility</p:attrName>
                                        </p:attrNameLst>
                                      </p:cBhvr>
                                      <p:to>
                                        <p:strVal val="visible"/>
                                      </p:to>
                                    </p:set>
                                    <p:anim calcmode="lin" valueType="num">
                                      <p:cBhvr>
                                        <p:cTn id="42" dur="1000" fill="hold"/>
                                        <p:tgtEl>
                                          <p:spTgt spid="1096736"/>
                                        </p:tgtEl>
                                        <p:attrNameLst>
                                          <p:attrName>ppt_w</p:attrName>
                                        </p:attrNameLst>
                                      </p:cBhvr>
                                      <p:tavLst>
                                        <p:tav tm="0">
                                          <p:val>
                                            <p:fltVal val="0"/>
                                          </p:val>
                                        </p:tav>
                                        <p:tav tm="100000">
                                          <p:val>
                                            <p:strVal val="#ppt_w"/>
                                          </p:val>
                                        </p:tav>
                                      </p:tavLst>
                                    </p:anim>
                                    <p:anim calcmode="lin" valueType="num">
                                      <p:cBhvr>
                                        <p:cTn id="43" dur="1000" fill="hold"/>
                                        <p:tgtEl>
                                          <p:spTgt spid="1096736"/>
                                        </p:tgtEl>
                                        <p:attrNameLst>
                                          <p:attrName>ppt_h</p:attrName>
                                        </p:attrNameLst>
                                      </p:cBhvr>
                                      <p:tavLst>
                                        <p:tav tm="0">
                                          <p:val>
                                            <p:fltVal val="0"/>
                                          </p:val>
                                        </p:tav>
                                        <p:tav tm="100000">
                                          <p:val>
                                            <p:strVal val="#ppt_h"/>
                                          </p:val>
                                        </p:tav>
                                      </p:tavLst>
                                    </p:anim>
                                    <p:anim calcmode="lin" valueType="num">
                                      <p:cBhvr>
                                        <p:cTn id="44" dur="1000" fill="hold"/>
                                        <p:tgtEl>
                                          <p:spTgt spid="1096736"/>
                                        </p:tgtEl>
                                        <p:attrNameLst>
                                          <p:attrName>ppt_x</p:attrName>
                                        </p:attrNameLst>
                                      </p:cBhvr>
                                      <p:tavLst>
                                        <p:tav tm="0" fmla="#ppt_x+(cos(-2*pi*(1-$))*-#ppt_x-sin(-2*pi*(1-$))*(1-#ppt_y))*(1-$)">
                                          <p:val>
                                            <p:fltVal val="0"/>
                                          </p:val>
                                        </p:tav>
                                        <p:tav tm="100000">
                                          <p:val>
                                            <p:fltVal val="1"/>
                                          </p:val>
                                        </p:tav>
                                      </p:tavLst>
                                    </p:anim>
                                    <p:anim calcmode="lin" valueType="num">
                                      <p:cBhvr>
                                        <p:cTn id="45" dur="1000" fill="hold"/>
                                        <p:tgtEl>
                                          <p:spTgt spid="1096736"/>
                                        </p:tgtEl>
                                        <p:attrNameLst>
                                          <p:attrName>ppt_y</p:attrName>
                                        </p:attrNameLst>
                                      </p:cBhvr>
                                      <p:tavLst>
                                        <p:tav tm="0" fmla="#ppt_y+(sin(-2*pi*(1-$))*-#ppt_x+cos(-2*pi*(1-$))*(1-#ppt_y))*(1-$)">
                                          <p:val>
                                            <p:fltVal val="0"/>
                                          </p:val>
                                        </p:tav>
                                        <p:tav tm="100000">
                                          <p:val>
                                            <p:fltVal val="1"/>
                                          </p:val>
                                        </p:tav>
                                      </p:tavLst>
                                    </p:anim>
                                  </p:childTnLst>
                                </p:cTn>
                              </p:par>
                            </p:childTnLst>
                          </p:cTn>
                        </p:par>
                        <p:par>
                          <p:cTn id="46" fill="hold" nodeType="afterGroup">
                            <p:stCondLst>
                              <p:cond delay="5500"/>
                            </p:stCondLst>
                            <p:childTnLst>
                              <p:par>
                                <p:cTn id="47" presetID="30" presetClass="entr" presetSubtype="0" fill="hold" nodeType="afterEffect">
                                  <p:stCondLst>
                                    <p:cond delay="0"/>
                                  </p:stCondLst>
                                  <p:childTnLst>
                                    <p:set>
                                      <p:cBhvr>
                                        <p:cTn id="48" dur="1" fill="hold">
                                          <p:stCondLst>
                                            <p:cond delay="0"/>
                                          </p:stCondLst>
                                        </p:cTn>
                                        <p:tgtEl>
                                          <p:spTgt spid="1096741"/>
                                        </p:tgtEl>
                                        <p:attrNameLst>
                                          <p:attrName>style.visibility</p:attrName>
                                        </p:attrNameLst>
                                      </p:cBhvr>
                                      <p:to>
                                        <p:strVal val="visible"/>
                                      </p:to>
                                    </p:set>
                                    <p:animEffect transition="in" filter="fade">
                                      <p:cBhvr>
                                        <p:cTn id="49" dur="800" decel="100000"/>
                                        <p:tgtEl>
                                          <p:spTgt spid="1096741"/>
                                        </p:tgtEl>
                                      </p:cBhvr>
                                    </p:animEffect>
                                    <p:anim calcmode="lin" valueType="num">
                                      <p:cBhvr>
                                        <p:cTn id="50" dur="800" decel="100000" fill="hold"/>
                                        <p:tgtEl>
                                          <p:spTgt spid="1096741"/>
                                        </p:tgtEl>
                                        <p:attrNameLst>
                                          <p:attrName>style.rotation</p:attrName>
                                        </p:attrNameLst>
                                      </p:cBhvr>
                                      <p:tavLst>
                                        <p:tav tm="0">
                                          <p:val>
                                            <p:fltVal val="-90"/>
                                          </p:val>
                                        </p:tav>
                                        <p:tav tm="100000">
                                          <p:val>
                                            <p:fltVal val="0"/>
                                          </p:val>
                                        </p:tav>
                                      </p:tavLst>
                                    </p:anim>
                                    <p:anim calcmode="lin" valueType="num">
                                      <p:cBhvr>
                                        <p:cTn id="51" dur="800" decel="100000" fill="hold"/>
                                        <p:tgtEl>
                                          <p:spTgt spid="1096741"/>
                                        </p:tgtEl>
                                        <p:attrNameLst>
                                          <p:attrName>ppt_x</p:attrName>
                                        </p:attrNameLst>
                                      </p:cBhvr>
                                      <p:tavLst>
                                        <p:tav tm="0">
                                          <p:val>
                                            <p:strVal val="#ppt_x+0.4"/>
                                          </p:val>
                                        </p:tav>
                                        <p:tav tm="100000">
                                          <p:val>
                                            <p:strVal val="#ppt_x-0.05"/>
                                          </p:val>
                                        </p:tav>
                                      </p:tavLst>
                                    </p:anim>
                                    <p:anim calcmode="lin" valueType="num">
                                      <p:cBhvr>
                                        <p:cTn id="52" dur="800" decel="100000" fill="hold"/>
                                        <p:tgtEl>
                                          <p:spTgt spid="1096741"/>
                                        </p:tgtEl>
                                        <p:attrNameLst>
                                          <p:attrName>ppt_y</p:attrName>
                                        </p:attrNameLst>
                                      </p:cBhvr>
                                      <p:tavLst>
                                        <p:tav tm="0">
                                          <p:val>
                                            <p:strVal val="#ppt_y-0.4"/>
                                          </p:val>
                                        </p:tav>
                                        <p:tav tm="100000">
                                          <p:val>
                                            <p:strVal val="#ppt_y+0.1"/>
                                          </p:val>
                                        </p:tav>
                                      </p:tavLst>
                                    </p:anim>
                                    <p:anim calcmode="lin" valueType="num">
                                      <p:cBhvr>
                                        <p:cTn id="53" dur="200" accel="100000" fill="hold">
                                          <p:stCondLst>
                                            <p:cond delay="800"/>
                                          </p:stCondLst>
                                        </p:cTn>
                                        <p:tgtEl>
                                          <p:spTgt spid="1096741"/>
                                        </p:tgtEl>
                                        <p:attrNameLst>
                                          <p:attrName>ppt_x</p:attrName>
                                        </p:attrNameLst>
                                      </p:cBhvr>
                                      <p:tavLst>
                                        <p:tav tm="0">
                                          <p:val>
                                            <p:strVal val="#ppt_x-0.05"/>
                                          </p:val>
                                        </p:tav>
                                        <p:tav tm="100000">
                                          <p:val>
                                            <p:strVal val="#ppt_x"/>
                                          </p:val>
                                        </p:tav>
                                      </p:tavLst>
                                    </p:anim>
                                    <p:anim calcmode="lin" valueType="num">
                                      <p:cBhvr>
                                        <p:cTn id="54" dur="200" accel="100000" fill="hold">
                                          <p:stCondLst>
                                            <p:cond delay="800"/>
                                          </p:stCondLst>
                                        </p:cTn>
                                        <p:tgtEl>
                                          <p:spTgt spid="1096741"/>
                                        </p:tgtEl>
                                        <p:attrNameLst>
                                          <p:attrName>ppt_y</p:attrName>
                                        </p:attrNameLst>
                                      </p:cBhvr>
                                      <p:tavLst>
                                        <p:tav tm="0">
                                          <p:val>
                                            <p:strVal val="#ppt_y+0.1"/>
                                          </p:val>
                                        </p:tav>
                                        <p:tav tm="100000">
                                          <p:val>
                                            <p:strVal val="#ppt_y"/>
                                          </p:val>
                                        </p:tav>
                                      </p:tavLst>
                                    </p:anim>
                                  </p:childTnLst>
                                </p:cTn>
                              </p:par>
                            </p:childTnLst>
                          </p:cTn>
                        </p:par>
                        <p:par>
                          <p:cTn id="55" fill="hold" nodeType="afterGroup">
                            <p:stCondLst>
                              <p:cond delay="6500"/>
                            </p:stCondLst>
                            <p:childTnLst>
                              <p:par>
                                <p:cTn id="56" presetID="20" presetClass="entr" presetSubtype="0" fill="hold" nodeType="afterEffect">
                                  <p:stCondLst>
                                    <p:cond delay="0"/>
                                  </p:stCondLst>
                                  <p:childTnLst>
                                    <p:set>
                                      <p:cBhvr>
                                        <p:cTn id="57" dur="1" fill="hold">
                                          <p:stCondLst>
                                            <p:cond delay="0"/>
                                          </p:stCondLst>
                                        </p:cTn>
                                        <p:tgtEl>
                                          <p:spTgt spid="1096738"/>
                                        </p:tgtEl>
                                        <p:attrNameLst>
                                          <p:attrName>style.visibility</p:attrName>
                                        </p:attrNameLst>
                                      </p:cBhvr>
                                      <p:to>
                                        <p:strVal val="visible"/>
                                      </p:to>
                                    </p:set>
                                    <p:animEffect transition="in" filter="wedge">
                                      <p:cBhvr>
                                        <p:cTn id="58" dur="2000"/>
                                        <p:tgtEl>
                                          <p:spTgt spid="1096738"/>
                                        </p:tgtEl>
                                      </p:cBhvr>
                                    </p:animEffect>
                                  </p:childTnLst>
                                </p:cTn>
                              </p:par>
                            </p:childTnLst>
                          </p:cTn>
                        </p:par>
                        <p:par>
                          <p:cTn id="59" fill="hold" nodeType="afterGroup">
                            <p:stCondLst>
                              <p:cond delay="8500"/>
                            </p:stCondLst>
                            <p:childTnLst>
                              <p:par>
                                <p:cTn id="60" presetID="20" presetClass="entr" presetSubtype="0" fill="hold" nodeType="afterEffect">
                                  <p:stCondLst>
                                    <p:cond delay="0"/>
                                  </p:stCondLst>
                                  <p:childTnLst>
                                    <p:set>
                                      <p:cBhvr>
                                        <p:cTn id="61" dur="1" fill="hold">
                                          <p:stCondLst>
                                            <p:cond delay="0"/>
                                          </p:stCondLst>
                                        </p:cTn>
                                        <p:tgtEl>
                                          <p:spTgt spid="1096737"/>
                                        </p:tgtEl>
                                        <p:attrNameLst>
                                          <p:attrName>style.visibility</p:attrName>
                                        </p:attrNameLst>
                                      </p:cBhvr>
                                      <p:to>
                                        <p:strVal val="visible"/>
                                      </p:to>
                                    </p:set>
                                    <p:animEffect transition="in" filter="wedge">
                                      <p:cBhvr>
                                        <p:cTn id="62" dur="2000"/>
                                        <p:tgtEl>
                                          <p:spTgt spid="1096737"/>
                                        </p:tgtEl>
                                      </p:cBhvr>
                                    </p:animEffect>
                                  </p:childTnLst>
                                </p:cTn>
                              </p:par>
                            </p:childTnLst>
                          </p:cTn>
                        </p:par>
                        <p:par>
                          <p:cTn id="63" fill="hold" nodeType="afterGroup">
                            <p:stCondLst>
                              <p:cond delay="10500"/>
                            </p:stCondLst>
                            <p:childTnLst>
                              <p:par>
                                <p:cTn id="64" presetID="51" presetClass="entr" presetSubtype="0" fill="hold" grpId="0" nodeType="afterEffect">
                                  <p:stCondLst>
                                    <p:cond delay="0"/>
                                  </p:stCondLst>
                                  <p:childTnLst>
                                    <p:set>
                                      <p:cBhvr>
                                        <p:cTn id="65" dur="1" fill="hold">
                                          <p:stCondLst>
                                            <p:cond delay="0"/>
                                          </p:stCondLst>
                                        </p:cTn>
                                        <p:tgtEl>
                                          <p:spTgt spid="1096744"/>
                                        </p:tgtEl>
                                        <p:attrNameLst>
                                          <p:attrName>style.visibility</p:attrName>
                                        </p:attrNameLst>
                                      </p:cBhvr>
                                      <p:to>
                                        <p:strVal val="visible"/>
                                      </p:to>
                                    </p:set>
                                    <p:animEffect transition="in" filter="fade">
                                      <p:cBhvr>
                                        <p:cTn id="66" dur="770" decel="100000"/>
                                        <p:tgtEl>
                                          <p:spTgt spid="1096744"/>
                                        </p:tgtEl>
                                      </p:cBhvr>
                                    </p:animEffect>
                                    <p:animScale>
                                      <p:cBhvr>
                                        <p:cTn id="67" dur="770" decel="100000"/>
                                        <p:tgtEl>
                                          <p:spTgt spid="1096744"/>
                                        </p:tgtEl>
                                      </p:cBhvr>
                                      <p:from x="10000" y="10000"/>
                                      <p:to x="200000" y="450000"/>
                                    </p:animScale>
                                    <p:animScale>
                                      <p:cBhvr>
                                        <p:cTn id="68" dur="1230" accel="100000" fill="hold">
                                          <p:stCondLst>
                                            <p:cond delay="770"/>
                                          </p:stCondLst>
                                        </p:cTn>
                                        <p:tgtEl>
                                          <p:spTgt spid="1096744"/>
                                        </p:tgtEl>
                                      </p:cBhvr>
                                      <p:from x="200000" y="450000"/>
                                      <p:to x="100000" y="100000"/>
                                    </p:animScale>
                                    <p:set>
                                      <p:cBhvr>
                                        <p:cTn id="69" dur="770" fill="hold"/>
                                        <p:tgtEl>
                                          <p:spTgt spid="1096744"/>
                                        </p:tgtEl>
                                        <p:attrNameLst>
                                          <p:attrName>ppt_x</p:attrName>
                                        </p:attrNameLst>
                                      </p:cBhvr>
                                      <p:to>
                                        <p:strVal val="(0.5)"/>
                                      </p:to>
                                    </p:set>
                                    <p:anim from="(0.5)" to="(#ppt_x)" calcmode="lin" valueType="num">
                                      <p:cBhvr>
                                        <p:cTn id="70" dur="1230" accel="100000" fill="hold">
                                          <p:stCondLst>
                                            <p:cond delay="770"/>
                                          </p:stCondLst>
                                        </p:cTn>
                                        <p:tgtEl>
                                          <p:spTgt spid="1096744"/>
                                        </p:tgtEl>
                                        <p:attrNameLst>
                                          <p:attrName>ppt_x</p:attrName>
                                        </p:attrNameLst>
                                      </p:cBhvr>
                                    </p:anim>
                                    <p:set>
                                      <p:cBhvr>
                                        <p:cTn id="71" dur="770" fill="hold"/>
                                        <p:tgtEl>
                                          <p:spTgt spid="1096744"/>
                                        </p:tgtEl>
                                        <p:attrNameLst>
                                          <p:attrName>ppt_y</p:attrName>
                                        </p:attrNameLst>
                                      </p:cBhvr>
                                      <p:to>
                                        <p:strVal val="(#ppt_y+0.4)"/>
                                      </p:to>
                                    </p:set>
                                    <p:anim from="(#ppt_y+0.4)" to="(#ppt_y)" calcmode="lin" valueType="num">
                                      <p:cBhvr>
                                        <p:cTn id="72" dur="1230" accel="100000" fill="hold">
                                          <p:stCondLst>
                                            <p:cond delay="770"/>
                                          </p:stCondLst>
                                        </p:cTn>
                                        <p:tgtEl>
                                          <p:spTgt spid="1096744"/>
                                        </p:tgtEl>
                                        <p:attrNameLst>
                                          <p:attrName>ppt_y</p:attrName>
                                        </p:attrNameLst>
                                      </p:cBhvr>
                                    </p:anim>
                                  </p:childTnLst>
                                </p:cTn>
                              </p:par>
                            </p:childTnLst>
                          </p:cTn>
                        </p:par>
                        <p:par>
                          <p:cTn id="73" fill="hold" nodeType="afterGroup">
                            <p:stCondLst>
                              <p:cond delay="12500"/>
                            </p:stCondLst>
                            <p:childTnLst>
                              <p:par>
                                <p:cTn id="74" presetID="51" presetClass="entr" presetSubtype="0" fill="hold" grpId="0" nodeType="afterEffect">
                                  <p:stCondLst>
                                    <p:cond delay="0"/>
                                  </p:stCondLst>
                                  <p:childTnLst>
                                    <p:set>
                                      <p:cBhvr>
                                        <p:cTn id="75" dur="1" fill="hold">
                                          <p:stCondLst>
                                            <p:cond delay="0"/>
                                          </p:stCondLst>
                                        </p:cTn>
                                        <p:tgtEl>
                                          <p:spTgt spid="1096743"/>
                                        </p:tgtEl>
                                        <p:attrNameLst>
                                          <p:attrName>style.visibility</p:attrName>
                                        </p:attrNameLst>
                                      </p:cBhvr>
                                      <p:to>
                                        <p:strVal val="visible"/>
                                      </p:to>
                                    </p:set>
                                    <p:animEffect transition="in" filter="fade">
                                      <p:cBhvr>
                                        <p:cTn id="76" dur="770" decel="100000"/>
                                        <p:tgtEl>
                                          <p:spTgt spid="1096743"/>
                                        </p:tgtEl>
                                      </p:cBhvr>
                                    </p:animEffect>
                                    <p:animScale>
                                      <p:cBhvr>
                                        <p:cTn id="77" dur="770" decel="100000"/>
                                        <p:tgtEl>
                                          <p:spTgt spid="1096743"/>
                                        </p:tgtEl>
                                      </p:cBhvr>
                                      <p:from x="10000" y="10000"/>
                                      <p:to x="200000" y="450000"/>
                                    </p:animScale>
                                    <p:animScale>
                                      <p:cBhvr>
                                        <p:cTn id="78" dur="1230" accel="100000" fill="hold">
                                          <p:stCondLst>
                                            <p:cond delay="770"/>
                                          </p:stCondLst>
                                        </p:cTn>
                                        <p:tgtEl>
                                          <p:spTgt spid="1096743"/>
                                        </p:tgtEl>
                                      </p:cBhvr>
                                      <p:from x="200000" y="450000"/>
                                      <p:to x="100000" y="100000"/>
                                    </p:animScale>
                                    <p:set>
                                      <p:cBhvr>
                                        <p:cTn id="79" dur="770" fill="hold"/>
                                        <p:tgtEl>
                                          <p:spTgt spid="1096743"/>
                                        </p:tgtEl>
                                        <p:attrNameLst>
                                          <p:attrName>ppt_x</p:attrName>
                                        </p:attrNameLst>
                                      </p:cBhvr>
                                      <p:to>
                                        <p:strVal val="(0.5)"/>
                                      </p:to>
                                    </p:set>
                                    <p:anim from="(0.5)" to="(#ppt_x)" calcmode="lin" valueType="num">
                                      <p:cBhvr>
                                        <p:cTn id="80" dur="1230" accel="100000" fill="hold">
                                          <p:stCondLst>
                                            <p:cond delay="770"/>
                                          </p:stCondLst>
                                        </p:cTn>
                                        <p:tgtEl>
                                          <p:spTgt spid="1096743"/>
                                        </p:tgtEl>
                                        <p:attrNameLst>
                                          <p:attrName>ppt_x</p:attrName>
                                        </p:attrNameLst>
                                      </p:cBhvr>
                                    </p:anim>
                                    <p:set>
                                      <p:cBhvr>
                                        <p:cTn id="81" dur="770" fill="hold"/>
                                        <p:tgtEl>
                                          <p:spTgt spid="1096743"/>
                                        </p:tgtEl>
                                        <p:attrNameLst>
                                          <p:attrName>ppt_y</p:attrName>
                                        </p:attrNameLst>
                                      </p:cBhvr>
                                      <p:to>
                                        <p:strVal val="(#ppt_y+0.4)"/>
                                      </p:to>
                                    </p:set>
                                    <p:anim from="(#ppt_y+0.4)" to="(#ppt_y)" calcmode="lin" valueType="num">
                                      <p:cBhvr>
                                        <p:cTn id="82" dur="1230" accel="100000" fill="hold">
                                          <p:stCondLst>
                                            <p:cond delay="770"/>
                                          </p:stCondLst>
                                        </p:cTn>
                                        <p:tgtEl>
                                          <p:spTgt spid="1096743"/>
                                        </p:tgtEl>
                                        <p:attrNameLst>
                                          <p:attrName>ppt_y</p:attrName>
                                        </p:attrNameLst>
                                      </p:cBhvr>
                                    </p:anim>
                                  </p:childTnLst>
                                </p:cTn>
                              </p:par>
                            </p:childTnLst>
                          </p:cTn>
                        </p:par>
                        <p:par>
                          <p:cTn id="83" fill="hold" nodeType="afterGroup">
                            <p:stCondLst>
                              <p:cond delay="14500"/>
                            </p:stCondLst>
                            <p:childTnLst>
                              <p:par>
                                <p:cTn id="84" presetID="51" presetClass="entr" presetSubtype="0" fill="hold" grpId="0" nodeType="afterEffect">
                                  <p:stCondLst>
                                    <p:cond delay="0"/>
                                  </p:stCondLst>
                                  <p:childTnLst>
                                    <p:set>
                                      <p:cBhvr>
                                        <p:cTn id="85" dur="1" fill="hold">
                                          <p:stCondLst>
                                            <p:cond delay="0"/>
                                          </p:stCondLst>
                                        </p:cTn>
                                        <p:tgtEl>
                                          <p:spTgt spid="1096734"/>
                                        </p:tgtEl>
                                        <p:attrNameLst>
                                          <p:attrName>style.visibility</p:attrName>
                                        </p:attrNameLst>
                                      </p:cBhvr>
                                      <p:to>
                                        <p:strVal val="visible"/>
                                      </p:to>
                                    </p:set>
                                    <p:animEffect transition="in" filter="fade">
                                      <p:cBhvr>
                                        <p:cTn id="86" dur="770" decel="100000"/>
                                        <p:tgtEl>
                                          <p:spTgt spid="1096734"/>
                                        </p:tgtEl>
                                      </p:cBhvr>
                                    </p:animEffect>
                                    <p:animScale>
                                      <p:cBhvr>
                                        <p:cTn id="87" dur="770" decel="100000"/>
                                        <p:tgtEl>
                                          <p:spTgt spid="1096734"/>
                                        </p:tgtEl>
                                      </p:cBhvr>
                                      <p:from x="10000" y="10000"/>
                                      <p:to x="200000" y="450000"/>
                                    </p:animScale>
                                    <p:animScale>
                                      <p:cBhvr>
                                        <p:cTn id="88" dur="1230" accel="100000" fill="hold">
                                          <p:stCondLst>
                                            <p:cond delay="770"/>
                                          </p:stCondLst>
                                        </p:cTn>
                                        <p:tgtEl>
                                          <p:spTgt spid="1096734"/>
                                        </p:tgtEl>
                                      </p:cBhvr>
                                      <p:from x="200000" y="450000"/>
                                      <p:to x="100000" y="100000"/>
                                    </p:animScale>
                                    <p:set>
                                      <p:cBhvr>
                                        <p:cTn id="89" dur="770" fill="hold"/>
                                        <p:tgtEl>
                                          <p:spTgt spid="1096734"/>
                                        </p:tgtEl>
                                        <p:attrNameLst>
                                          <p:attrName>ppt_x</p:attrName>
                                        </p:attrNameLst>
                                      </p:cBhvr>
                                      <p:to>
                                        <p:strVal val="(0.5)"/>
                                      </p:to>
                                    </p:set>
                                    <p:anim from="(0.5)" to="(#ppt_x)" calcmode="lin" valueType="num">
                                      <p:cBhvr>
                                        <p:cTn id="90" dur="1230" accel="100000" fill="hold">
                                          <p:stCondLst>
                                            <p:cond delay="770"/>
                                          </p:stCondLst>
                                        </p:cTn>
                                        <p:tgtEl>
                                          <p:spTgt spid="1096734"/>
                                        </p:tgtEl>
                                        <p:attrNameLst>
                                          <p:attrName>ppt_x</p:attrName>
                                        </p:attrNameLst>
                                      </p:cBhvr>
                                    </p:anim>
                                    <p:set>
                                      <p:cBhvr>
                                        <p:cTn id="91" dur="770" fill="hold"/>
                                        <p:tgtEl>
                                          <p:spTgt spid="1096734"/>
                                        </p:tgtEl>
                                        <p:attrNameLst>
                                          <p:attrName>ppt_y</p:attrName>
                                        </p:attrNameLst>
                                      </p:cBhvr>
                                      <p:to>
                                        <p:strVal val="(#ppt_y+0.4)"/>
                                      </p:to>
                                    </p:set>
                                    <p:anim from="(#ppt_y+0.4)" to="(#ppt_y)" calcmode="lin" valueType="num">
                                      <p:cBhvr>
                                        <p:cTn id="92" dur="1230" accel="100000" fill="hold">
                                          <p:stCondLst>
                                            <p:cond delay="770"/>
                                          </p:stCondLst>
                                        </p:cTn>
                                        <p:tgtEl>
                                          <p:spTgt spid="1096734"/>
                                        </p:tgtEl>
                                        <p:attrNameLst>
                                          <p:attrName>ppt_y</p:attrName>
                                        </p:attrNameLst>
                                      </p:cBhvr>
                                    </p:anim>
                                  </p:childTnLst>
                                </p:cTn>
                              </p:par>
                            </p:childTnLst>
                          </p:cTn>
                        </p:par>
                        <p:par>
                          <p:cTn id="93" fill="hold" nodeType="afterGroup">
                            <p:stCondLst>
                              <p:cond delay="16500"/>
                            </p:stCondLst>
                            <p:childTnLst>
                              <p:par>
                                <p:cTn id="94" presetID="51" presetClass="entr" presetSubtype="0" fill="hold" grpId="0" nodeType="afterEffect">
                                  <p:stCondLst>
                                    <p:cond delay="0"/>
                                  </p:stCondLst>
                                  <p:childTnLst>
                                    <p:set>
                                      <p:cBhvr>
                                        <p:cTn id="95" dur="1" fill="hold">
                                          <p:stCondLst>
                                            <p:cond delay="0"/>
                                          </p:stCondLst>
                                        </p:cTn>
                                        <p:tgtEl>
                                          <p:spTgt spid="1096732"/>
                                        </p:tgtEl>
                                        <p:attrNameLst>
                                          <p:attrName>style.visibility</p:attrName>
                                        </p:attrNameLst>
                                      </p:cBhvr>
                                      <p:to>
                                        <p:strVal val="visible"/>
                                      </p:to>
                                    </p:set>
                                    <p:animEffect transition="in" filter="fade">
                                      <p:cBhvr>
                                        <p:cTn id="96" dur="770" decel="100000"/>
                                        <p:tgtEl>
                                          <p:spTgt spid="1096732"/>
                                        </p:tgtEl>
                                      </p:cBhvr>
                                    </p:animEffect>
                                    <p:animScale>
                                      <p:cBhvr>
                                        <p:cTn id="97" dur="770" decel="100000"/>
                                        <p:tgtEl>
                                          <p:spTgt spid="1096732"/>
                                        </p:tgtEl>
                                      </p:cBhvr>
                                      <p:from x="10000" y="10000"/>
                                      <p:to x="200000" y="450000"/>
                                    </p:animScale>
                                    <p:animScale>
                                      <p:cBhvr>
                                        <p:cTn id="98" dur="1230" accel="100000" fill="hold">
                                          <p:stCondLst>
                                            <p:cond delay="770"/>
                                          </p:stCondLst>
                                        </p:cTn>
                                        <p:tgtEl>
                                          <p:spTgt spid="1096732"/>
                                        </p:tgtEl>
                                      </p:cBhvr>
                                      <p:from x="200000" y="450000"/>
                                      <p:to x="100000" y="100000"/>
                                    </p:animScale>
                                    <p:set>
                                      <p:cBhvr>
                                        <p:cTn id="99" dur="770" fill="hold"/>
                                        <p:tgtEl>
                                          <p:spTgt spid="1096732"/>
                                        </p:tgtEl>
                                        <p:attrNameLst>
                                          <p:attrName>ppt_x</p:attrName>
                                        </p:attrNameLst>
                                      </p:cBhvr>
                                      <p:to>
                                        <p:strVal val="(0.5)"/>
                                      </p:to>
                                    </p:set>
                                    <p:anim from="(0.5)" to="(#ppt_x)" calcmode="lin" valueType="num">
                                      <p:cBhvr>
                                        <p:cTn id="100" dur="1230" accel="100000" fill="hold">
                                          <p:stCondLst>
                                            <p:cond delay="770"/>
                                          </p:stCondLst>
                                        </p:cTn>
                                        <p:tgtEl>
                                          <p:spTgt spid="1096732"/>
                                        </p:tgtEl>
                                        <p:attrNameLst>
                                          <p:attrName>ppt_x</p:attrName>
                                        </p:attrNameLst>
                                      </p:cBhvr>
                                    </p:anim>
                                    <p:set>
                                      <p:cBhvr>
                                        <p:cTn id="101" dur="770" fill="hold"/>
                                        <p:tgtEl>
                                          <p:spTgt spid="1096732"/>
                                        </p:tgtEl>
                                        <p:attrNameLst>
                                          <p:attrName>ppt_y</p:attrName>
                                        </p:attrNameLst>
                                      </p:cBhvr>
                                      <p:to>
                                        <p:strVal val="(#ppt_y+0.4)"/>
                                      </p:to>
                                    </p:set>
                                    <p:anim from="(#ppt_y+0.4)" to="(#ppt_y)" calcmode="lin" valueType="num">
                                      <p:cBhvr>
                                        <p:cTn id="102" dur="1230" accel="100000" fill="hold">
                                          <p:stCondLst>
                                            <p:cond delay="770"/>
                                          </p:stCondLst>
                                        </p:cTn>
                                        <p:tgtEl>
                                          <p:spTgt spid="1096732"/>
                                        </p:tgtEl>
                                        <p:attrNameLst>
                                          <p:attrName>ppt_y</p:attrName>
                                        </p:attrNameLst>
                                      </p:cBhvr>
                                    </p:anim>
                                  </p:childTnLst>
                                </p:cTn>
                              </p:par>
                            </p:childTnLst>
                          </p:cTn>
                        </p:par>
                        <p:par>
                          <p:cTn id="103" fill="hold" nodeType="afterGroup">
                            <p:stCondLst>
                              <p:cond delay="18500"/>
                            </p:stCondLst>
                            <p:childTnLst>
                              <p:par>
                                <p:cTn id="104" presetID="51" presetClass="entr" presetSubtype="0" fill="hold" grpId="0" nodeType="afterEffect">
                                  <p:stCondLst>
                                    <p:cond delay="0"/>
                                  </p:stCondLst>
                                  <p:childTnLst>
                                    <p:set>
                                      <p:cBhvr>
                                        <p:cTn id="105" dur="1" fill="hold">
                                          <p:stCondLst>
                                            <p:cond delay="0"/>
                                          </p:stCondLst>
                                        </p:cTn>
                                        <p:tgtEl>
                                          <p:spTgt spid="1096746"/>
                                        </p:tgtEl>
                                        <p:attrNameLst>
                                          <p:attrName>style.visibility</p:attrName>
                                        </p:attrNameLst>
                                      </p:cBhvr>
                                      <p:to>
                                        <p:strVal val="visible"/>
                                      </p:to>
                                    </p:set>
                                    <p:animEffect transition="in" filter="fade">
                                      <p:cBhvr>
                                        <p:cTn id="106" dur="770" decel="100000"/>
                                        <p:tgtEl>
                                          <p:spTgt spid="1096746"/>
                                        </p:tgtEl>
                                      </p:cBhvr>
                                    </p:animEffect>
                                    <p:animScale>
                                      <p:cBhvr>
                                        <p:cTn id="107" dur="770" decel="100000"/>
                                        <p:tgtEl>
                                          <p:spTgt spid="1096746"/>
                                        </p:tgtEl>
                                      </p:cBhvr>
                                      <p:from x="10000" y="10000"/>
                                      <p:to x="200000" y="450000"/>
                                    </p:animScale>
                                    <p:animScale>
                                      <p:cBhvr>
                                        <p:cTn id="108" dur="1230" accel="100000" fill="hold">
                                          <p:stCondLst>
                                            <p:cond delay="770"/>
                                          </p:stCondLst>
                                        </p:cTn>
                                        <p:tgtEl>
                                          <p:spTgt spid="1096746"/>
                                        </p:tgtEl>
                                      </p:cBhvr>
                                      <p:from x="200000" y="450000"/>
                                      <p:to x="100000" y="100000"/>
                                    </p:animScale>
                                    <p:set>
                                      <p:cBhvr>
                                        <p:cTn id="109" dur="770" fill="hold"/>
                                        <p:tgtEl>
                                          <p:spTgt spid="1096746"/>
                                        </p:tgtEl>
                                        <p:attrNameLst>
                                          <p:attrName>ppt_x</p:attrName>
                                        </p:attrNameLst>
                                      </p:cBhvr>
                                      <p:to>
                                        <p:strVal val="(0.5)"/>
                                      </p:to>
                                    </p:set>
                                    <p:anim from="(0.5)" to="(#ppt_x)" calcmode="lin" valueType="num">
                                      <p:cBhvr>
                                        <p:cTn id="110" dur="1230" accel="100000" fill="hold">
                                          <p:stCondLst>
                                            <p:cond delay="770"/>
                                          </p:stCondLst>
                                        </p:cTn>
                                        <p:tgtEl>
                                          <p:spTgt spid="1096746"/>
                                        </p:tgtEl>
                                        <p:attrNameLst>
                                          <p:attrName>ppt_x</p:attrName>
                                        </p:attrNameLst>
                                      </p:cBhvr>
                                    </p:anim>
                                    <p:set>
                                      <p:cBhvr>
                                        <p:cTn id="111" dur="770" fill="hold"/>
                                        <p:tgtEl>
                                          <p:spTgt spid="1096746"/>
                                        </p:tgtEl>
                                        <p:attrNameLst>
                                          <p:attrName>ppt_y</p:attrName>
                                        </p:attrNameLst>
                                      </p:cBhvr>
                                      <p:to>
                                        <p:strVal val="(#ppt_y+0.4)"/>
                                      </p:to>
                                    </p:set>
                                    <p:anim from="(#ppt_y+0.4)" to="(#ppt_y)" calcmode="lin" valueType="num">
                                      <p:cBhvr>
                                        <p:cTn id="112" dur="1230" accel="100000" fill="hold">
                                          <p:stCondLst>
                                            <p:cond delay="770"/>
                                          </p:stCondLst>
                                        </p:cTn>
                                        <p:tgtEl>
                                          <p:spTgt spid="1096746"/>
                                        </p:tgtEl>
                                        <p:attrNameLst>
                                          <p:attrName>ppt_y</p:attrName>
                                        </p:attrNameLst>
                                      </p:cBhvr>
                                    </p:anim>
                                  </p:childTnLst>
                                </p:cTn>
                              </p:par>
                            </p:childTnLst>
                          </p:cTn>
                        </p:par>
                        <p:par>
                          <p:cTn id="113" fill="hold" nodeType="afterGroup">
                            <p:stCondLst>
                              <p:cond delay="20500"/>
                            </p:stCondLst>
                            <p:childTnLst>
                              <p:par>
                                <p:cTn id="114" presetID="51" presetClass="entr" presetSubtype="0" fill="hold" grpId="0" nodeType="afterEffect">
                                  <p:stCondLst>
                                    <p:cond delay="0"/>
                                  </p:stCondLst>
                                  <p:childTnLst>
                                    <p:set>
                                      <p:cBhvr>
                                        <p:cTn id="115" dur="1" fill="hold">
                                          <p:stCondLst>
                                            <p:cond delay="0"/>
                                          </p:stCondLst>
                                        </p:cTn>
                                        <p:tgtEl>
                                          <p:spTgt spid="1096747"/>
                                        </p:tgtEl>
                                        <p:attrNameLst>
                                          <p:attrName>style.visibility</p:attrName>
                                        </p:attrNameLst>
                                      </p:cBhvr>
                                      <p:to>
                                        <p:strVal val="visible"/>
                                      </p:to>
                                    </p:set>
                                    <p:animEffect transition="in" filter="fade">
                                      <p:cBhvr>
                                        <p:cTn id="116" dur="770" decel="100000"/>
                                        <p:tgtEl>
                                          <p:spTgt spid="1096747"/>
                                        </p:tgtEl>
                                      </p:cBhvr>
                                    </p:animEffect>
                                    <p:animScale>
                                      <p:cBhvr>
                                        <p:cTn id="117" dur="770" decel="100000"/>
                                        <p:tgtEl>
                                          <p:spTgt spid="1096747"/>
                                        </p:tgtEl>
                                      </p:cBhvr>
                                      <p:from x="10000" y="10000"/>
                                      <p:to x="200000" y="450000"/>
                                    </p:animScale>
                                    <p:animScale>
                                      <p:cBhvr>
                                        <p:cTn id="118" dur="1230" accel="100000" fill="hold">
                                          <p:stCondLst>
                                            <p:cond delay="770"/>
                                          </p:stCondLst>
                                        </p:cTn>
                                        <p:tgtEl>
                                          <p:spTgt spid="1096747"/>
                                        </p:tgtEl>
                                      </p:cBhvr>
                                      <p:from x="200000" y="450000"/>
                                      <p:to x="100000" y="100000"/>
                                    </p:animScale>
                                    <p:set>
                                      <p:cBhvr>
                                        <p:cTn id="119" dur="770" fill="hold"/>
                                        <p:tgtEl>
                                          <p:spTgt spid="1096747"/>
                                        </p:tgtEl>
                                        <p:attrNameLst>
                                          <p:attrName>ppt_x</p:attrName>
                                        </p:attrNameLst>
                                      </p:cBhvr>
                                      <p:to>
                                        <p:strVal val="(0.5)"/>
                                      </p:to>
                                    </p:set>
                                    <p:anim from="(0.5)" to="(#ppt_x)" calcmode="lin" valueType="num">
                                      <p:cBhvr>
                                        <p:cTn id="120" dur="1230" accel="100000" fill="hold">
                                          <p:stCondLst>
                                            <p:cond delay="770"/>
                                          </p:stCondLst>
                                        </p:cTn>
                                        <p:tgtEl>
                                          <p:spTgt spid="1096747"/>
                                        </p:tgtEl>
                                        <p:attrNameLst>
                                          <p:attrName>ppt_x</p:attrName>
                                        </p:attrNameLst>
                                      </p:cBhvr>
                                    </p:anim>
                                    <p:set>
                                      <p:cBhvr>
                                        <p:cTn id="121" dur="770" fill="hold"/>
                                        <p:tgtEl>
                                          <p:spTgt spid="1096747"/>
                                        </p:tgtEl>
                                        <p:attrNameLst>
                                          <p:attrName>ppt_y</p:attrName>
                                        </p:attrNameLst>
                                      </p:cBhvr>
                                      <p:to>
                                        <p:strVal val="(#ppt_y+0.4)"/>
                                      </p:to>
                                    </p:set>
                                    <p:anim from="(#ppt_y+0.4)" to="(#ppt_y)" calcmode="lin" valueType="num">
                                      <p:cBhvr>
                                        <p:cTn id="122" dur="1230" accel="100000" fill="hold">
                                          <p:stCondLst>
                                            <p:cond delay="770"/>
                                          </p:stCondLst>
                                        </p:cTn>
                                        <p:tgtEl>
                                          <p:spTgt spid="1096747"/>
                                        </p:tgtEl>
                                        <p:attrNameLst>
                                          <p:attrName>ppt_y</p:attrName>
                                        </p:attrNameLst>
                                      </p:cBhvr>
                                    </p:anim>
                                  </p:childTnLst>
                                </p:cTn>
                              </p:par>
                            </p:childTnLst>
                          </p:cTn>
                        </p:par>
                        <p:par>
                          <p:cTn id="123" fill="hold" nodeType="afterGroup">
                            <p:stCondLst>
                              <p:cond delay="22500"/>
                            </p:stCondLst>
                            <p:childTnLst>
                              <p:par>
                                <p:cTn id="124" presetID="51" presetClass="entr" presetSubtype="0" fill="hold" grpId="0" nodeType="afterEffect">
                                  <p:stCondLst>
                                    <p:cond delay="0"/>
                                  </p:stCondLst>
                                  <p:childTnLst>
                                    <p:set>
                                      <p:cBhvr>
                                        <p:cTn id="125" dur="1" fill="hold">
                                          <p:stCondLst>
                                            <p:cond delay="0"/>
                                          </p:stCondLst>
                                        </p:cTn>
                                        <p:tgtEl>
                                          <p:spTgt spid="1096745"/>
                                        </p:tgtEl>
                                        <p:attrNameLst>
                                          <p:attrName>style.visibility</p:attrName>
                                        </p:attrNameLst>
                                      </p:cBhvr>
                                      <p:to>
                                        <p:strVal val="visible"/>
                                      </p:to>
                                    </p:set>
                                    <p:animEffect transition="in" filter="fade">
                                      <p:cBhvr>
                                        <p:cTn id="126" dur="770" decel="100000"/>
                                        <p:tgtEl>
                                          <p:spTgt spid="1096745"/>
                                        </p:tgtEl>
                                      </p:cBhvr>
                                    </p:animEffect>
                                    <p:animScale>
                                      <p:cBhvr>
                                        <p:cTn id="127" dur="770" decel="100000"/>
                                        <p:tgtEl>
                                          <p:spTgt spid="1096745"/>
                                        </p:tgtEl>
                                      </p:cBhvr>
                                      <p:from x="10000" y="10000"/>
                                      <p:to x="200000" y="450000"/>
                                    </p:animScale>
                                    <p:animScale>
                                      <p:cBhvr>
                                        <p:cTn id="128" dur="1230" accel="100000" fill="hold">
                                          <p:stCondLst>
                                            <p:cond delay="770"/>
                                          </p:stCondLst>
                                        </p:cTn>
                                        <p:tgtEl>
                                          <p:spTgt spid="1096745"/>
                                        </p:tgtEl>
                                      </p:cBhvr>
                                      <p:from x="200000" y="450000"/>
                                      <p:to x="100000" y="100000"/>
                                    </p:animScale>
                                    <p:set>
                                      <p:cBhvr>
                                        <p:cTn id="129" dur="770" fill="hold"/>
                                        <p:tgtEl>
                                          <p:spTgt spid="1096745"/>
                                        </p:tgtEl>
                                        <p:attrNameLst>
                                          <p:attrName>ppt_x</p:attrName>
                                        </p:attrNameLst>
                                      </p:cBhvr>
                                      <p:to>
                                        <p:strVal val="(0.5)"/>
                                      </p:to>
                                    </p:set>
                                    <p:anim from="(0.5)" to="(#ppt_x)" calcmode="lin" valueType="num">
                                      <p:cBhvr>
                                        <p:cTn id="130" dur="1230" accel="100000" fill="hold">
                                          <p:stCondLst>
                                            <p:cond delay="770"/>
                                          </p:stCondLst>
                                        </p:cTn>
                                        <p:tgtEl>
                                          <p:spTgt spid="1096745"/>
                                        </p:tgtEl>
                                        <p:attrNameLst>
                                          <p:attrName>ppt_x</p:attrName>
                                        </p:attrNameLst>
                                      </p:cBhvr>
                                    </p:anim>
                                    <p:set>
                                      <p:cBhvr>
                                        <p:cTn id="131" dur="770" fill="hold"/>
                                        <p:tgtEl>
                                          <p:spTgt spid="1096745"/>
                                        </p:tgtEl>
                                        <p:attrNameLst>
                                          <p:attrName>ppt_y</p:attrName>
                                        </p:attrNameLst>
                                      </p:cBhvr>
                                      <p:to>
                                        <p:strVal val="(#ppt_y+0.4)"/>
                                      </p:to>
                                    </p:set>
                                    <p:anim from="(#ppt_y+0.4)" to="(#ppt_y)" calcmode="lin" valueType="num">
                                      <p:cBhvr>
                                        <p:cTn id="132" dur="1230" accel="100000" fill="hold">
                                          <p:stCondLst>
                                            <p:cond delay="770"/>
                                          </p:stCondLst>
                                        </p:cTn>
                                        <p:tgtEl>
                                          <p:spTgt spid="1096745"/>
                                        </p:tgtEl>
                                        <p:attrNameLst>
                                          <p:attrName>ppt_y</p:attrName>
                                        </p:attrNameLst>
                                      </p:cBhvr>
                                    </p:anim>
                                  </p:childTnLst>
                                </p:cTn>
                              </p:par>
                            </p:childTnLst>
                          </p:cTn>
                        </p:par>
                        <p:par>
                          <p:cTn id="133" fill="hold" nodeType="afterGroup">
                            <p:stCondLst>
                              <p:cond delay="24500"/>
                            </p:stCondLst>
                            <p:childTnLst>
                              <p:par>
                                <p:cTn id="134" presetID="51" presetClass="entr" presetSubtype="0" fill="hold" grpId="0" nodeType="afterEffect">
                                  <p:stCondLst>
                                    <p:cond delay="0"/>
                                  </p:stCondLst>
                                  <p:childTnLst>
                                    <p:set>
                                      <p:cBhvr>
                                        <p:cTn id="135" dur="1" fill="hold">
                                          <p:stCondLst>
                                            <p:cond delay="0"/>
                                          </p:stCondLst>
                                        </p:cTn>
                                        <p:tgtEl>
                                          <p:spTgt spid="1096742"/>
                                        </p:tgtEl>
                                        <p:attrNameLst>
                                          <p:attrName>style.visibility</p:attrName>
                                        </p:attrNameLst>
                                      </p:cBhvr>
                                      <p:to>
                                        <p:strVal val="visible"/>
                                      </p:to>
                                    </p:set>
                                    <p:animEffect transition="in" filter="fade">
                                      <p:cBhvr>
                                        <p:cTn id="136" dur="770" decel="100000"/>
                                        <p:tgtEl>
                                          <p:spTgt spid="1096742"/>
                                        </p:tgtEl>
                                      </p:cBhvr>
                                    </p:animEffect>
                                    <p:animScale>
                                      <p:cBhvr>
                                        <p:cTn id="137" dur="770" decel="100000"/>
                                        <p:tgtEl>
                                          <p:spTgt spid="1096742"/>
                                        </p:tgtEl>
                                      </p:cBhvr>
                                      <p:from x="10000" y="10000"/>
                                      <p:to x="200000" y="450000"/>
                                    </p:animScale>
                                    <p:animScale>
                                      <p:cBhvr>
                                        <p:cTn id="138" dur="1230" accel="100000" fill="hold">
                                          <p:stCondLst>
                                            <p:cond delay="770"/>
                                          </p:stCondLst>
                                        </p:cTn>
                                        <p:tgtEl>
                                          <p:spTgt spid="1096742"/>
                                        </p:tgtEl>
                                      </p:cBhvr>
                                      <p:from x="200000" y="450000"/>
                                      <p:to x="100000" y="100000"/>
                                    </p:animScale>
                                    <p:set>
                                      <p:cBhvr>
                                        <p:cTn id="139" dur="770" fill="hold"/>
                                        <p:tgtEl>
                                          <p:spTgt spid="1096742"/>
                                        </p:tgtEl>
                                        <p:attrNameLst>
                                          <p:attrName>ppt_x</p:attrName>
                                        </p:attrNameLst>
                                      </p:cBhvr>
                                      <p:to>
                                        <p:strVal val="(0.5)"/>
                                      </p:to>
                                    </p:set>
                                    <p:anim from="(0.5)" to="(#ppt_x)" calcmode="lin" valueType="num">
                                      <p:cBhvr>
                                        <p:cTn id="140" dur="1230" accel="100000" fill="hold">
                                          <p:stCondLst>
                                            <p:cond delay="770"/>
                                          </p:stCondLst>
                                        </p:cTn>
                                        <p:tgtEl>
                                          <p:spTgt spid="1096742"/>
                                        </p:tgtEl>
                                        <p:attrNameLst>
                                          <p:attrName>ppt_x</p:attrName>
                                        </p:attrNameLst>
                                      </p:cBhvr>
                                    </p:anim>
                                    <p:set>
                                      <p:cBhvr>
                                        <p:cTn id="141" dur="770" fill="hold"/>
                                        <p:tgtEl>
                                          <p:spTgt spid="1096742"/>
                                        </p:tgtEl>
                                        <p:attrNameLst>
                                          <p:attrName>ppt_y</p:attrName>
                                        </p:attrNameLst>
                                      </p:cBhvr>
                                      <p:to>
                                        <p:strVal val="(#ppt_y+0.4)"/>
                                      </p:to>
                                    </p:set>
                                    <p:anim from="(#ppt_y+0.4)" to="(#ppt_y)" calcmode="lin" valueType="num">
                                      <p:cBhvr>
                                        <p:cTn id="142" dur="1230" accel="100000" fill="hold">
                                          <p:stCondLst>
                                            <p:cond delay="770"/>
                                          </p:stCondLst>
                                        </p:cTn>
                                        <p:tgtEl>
                                          <p:spTgt spid="1096742"/>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6706" grpId="0"/>
      <p:bldP spid="1096732" grpId="0"/>
      <p:bldP spid="1096734" grpId="0"/>
      <p:bldP spid="1096742" grpId="0"/>
      <p:bldP spid="1096743" grpId="0"/>
      <p:bldP spid="1096744" grpId="0"/>
      <p:bldP spid="1096745" grpId="0"/>
      <p:bldP spid="1096746" grpId="0"/>
      <p:bldP spid="1096747" grpId="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p:nvSpPr>
          <p:cNvPr id="1105924" name="Rectangle 4"/>
          <p:cNvSpPr>
            <a:spLocks noGrp="1" noChangeArrowheads="1"/>
          </p:cNvSpPr>
          <p:nvPr>
            <p:ph type="title"/>
          </p:nvPr>
        </p:nvSpPr>
        <p:spPr>
          <a:xfrm>
            <a:off x="511175" y="554038"/>
            <a:ext cx="8229600" cy="1203325"/>
          </a:xfrm>
        </p:spPr>
        <p:txBody>
          <a:bodyPr rtlCol="0">
            <a:normAutofit fontScale="90000"/>
          </a:bodyPr>
          <a:lstStyle/>
          <a:p>
            <a:pPr algn="ctr" eaLnBrk="1" fontAlgn="auto" hangingPunct="1">
              <a:spcAft>
                <a:spcPts val="0"/>
              </a:spcAft>
              <a:defRPr/>
            </a:pPr>
            <a:r>
              <a:rPr lang="ru-RU" sz="2400" dirty="0" err="1" smtClean="0">
                <a:latin typeface="Times New Roman" panose="02020603050405020304" pitchFamily="18" charset="0"/>
                <a:cs typeface="Times New Roman" panose="02020603050405020304" pitchFamily="18" charset="0"/>
              </a:rPr>
              <a:t>Узо</a:t>
            </a:r>
            <a:r>
              <a:rPr lang="uz-Cyrl-UZ" sz="2400" dirty="0" smtClean="0">
                <a:latin typeface="Times New Roman" panose="02020603050405020304" pitchFamily="18" charset="0"/>
                <a:cs typeface="Times New Roman" panose="02020603050405020304" pitchFamily="18" charset="0"/>
              </a:rPr>
              <a:t>қ</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муддатли</a:t>
            </a:r>
            <a:r>
              <a:rPr lang="ru-RU" sz="2400" dirty="0" smtClean="0">
                <a:latin typeface="Times New Roman" panose="02020603050405020304" pitchFamily="18" charset="0"/>
                <a:cs typeface="Times New Roman" panose="02020603050405020304" pitchFamily="18" charset="0"/>
              </a:rPr>
              <a:t> орали</a:t>
            </a:r>
            <a:r>
              <a:rPr lang="uz-Cyrl-UZ" sz="2400" dirty="0" smtClean="0">
                <a:latin typeface="Times New Roman" panose="02020603050405020304" pitchFamily="18" charset="0"/>
                <a:cs typeface="Times New Roman" panose="02020603050405020304" pitchFamily="18" charset="0"/>
              </a:rPr>
              <a:t>қ</a:t>
            </a:r>
            <a:r>
              <a:rPr lang="ru-RU" sz="2400" dirty="0" smtClean="0">
                <a:latin typeface="Times New Roman" panose="02020603050405020304" pitchFamily="18" charset="0"/>
                <a:cs typeface="Times New Roman" panose="02020603050405020304" pitchFamily="18" charset="0"/>
              </a:rPr>
              <a:t>да </a:t>
            </a:r>
            <a:r>
              <a:rPr lang="ru-RU" sz="2400" dirty="0" err="1" smtClean="0">
                <a:latin typeface="Times New Roman" panose="02020603050405020304" pitchFamily="18" charset="0"/>
                <a:cs typeface="Times New Roman" panose="02020603050405020304" pitchFamily="18" charset="0"/>
              </a:rPr>
              <a:t>тармо</a:t>
            </a:r>
            <a:r>
              <a:rPr lang="uz-Cyrl-UZ" sz="2400" dirty="0" smtClean="0">
                <a:latin typeface="Times New Roman" panose="02020603050405020304" pitchFamily="18" charset="0"/>
                <a:cs typeface="Times New Roman" panose="02020603050405020304" pitchFamily="18" charset="0"/>
              </a:rPr>
              <a:t>қ</a:t>
            </a:r>
            <a:r>
              <a:rPr lang="ru-RU" sz="2400" dirty="0" smtClean="0">
                <a:latin typeface="Times New Roman" panose="02020603050405020304" pitchFamily="18" charset="0"/>
                <a:cs typeface="Times New Roman" panose="02020603050405020304" pitchFamily="18" charset="0"/>
              </a:rPr>
              <a:t>ни</a:t>
            </a:r>
            <a:r>
              <a:rPr lang="en-US" sz="2400" dirty="0" smtClean="0">
                <a:latin typeface="Times New Roman" panose="02020603050405020304" pitchFamily="18" charset="0"/>
                <a:cs typeface="Times New Roman" panose="02020603050405020304" pitchFamily="18" charset="0"/>
              </a:rPr>
              <a:t>н</a:t>
            </a:r>
            <a:r>
              <a:rPr lang="ru-RU" sz="2400" dirty="0" smtClean="0">
                <a:latin typeface="Times New Roman" panose="02020603050405020304" pitchFamily="18" charset="0"/>
                <a:cs typeface="Times New Roman" panose="02020603050405020304" pitchFamily="18" charset="0"/>
              </a:rPr>
              <a:t>г типик </a:t>
            </a:r>
            <a:r>
              <a:rPr lang="ru-RU" sz="2400" dirty="0" err="1" smtClean="0">
                <a:latin typeface="Times New Roman" panose="02020603050405020304" pitchFamily="18" charset="0"/>
                <a:cs typeface="Times New Roman" panose="02020603050405020304" pitchFamily="18" charset="0"/>
              </a:rPr>
              <a:t>вакили</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бўлган</a:t>
            </a:r>
            <a:r>
              <a:rPr lang="ru-RU" sz="2400" dirty="0" smtClean="0">
                <a:latin typeface="Times New Roman" panose="02020603050405020304" pitchFamily="18" charset="0"/>
                <a:cs typeface="Times New Roman" panose="02020603050405020304" pitchFamily="18" charset="0"/>
              </a:rPr>
              <a:t> фирма </a:t>
            </a:r>
            <a:r>
              <a:rPr lang="ru-RU" sz="2400" dirty="0" err="1" smtClean="0">
                <a:latin typeface="Times New Roman" panose="02020603050405020304" pitchFamily="18" charset="0"/>
                <a:cs typeface="Times New Roman" panose="02020603050405020304" pitchFamily="18" charset="0"/>
              </a:rPr>
              <a:t>ўз</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фойдасини</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шундай</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ишлаб</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чи</a:t>
            </a:r>
            <a:r>
              <a:rPr lang="uz-Cyrl-UZ" sz="2400" dirty="0" smtClean="0">
                <a:latin typeface="Times New Roman" panose="02020603050405020304" pitchFamily="18" charset="0"/>
                <a:cs typeface="Times New Roman" panose="02020603050405020304" pitchFamily="18" charset="0"/>
              </a:rPr>
              <a:t>қ</a:t>
            </a:r>
            <a:r>
              <a:rPr lang="ru-RU" sz="2400" dirty="0" err="1" smtClean="0">
                <a:latin typeface="Times New Roman" panose="02020603050405020304" pitchFamily="18" charset="0"/>
                <a:cs typeface="Times New Roman" panose="02020603050405020304" pitchFamily="18" charset="0"/>
              </a:rPr>
              <a:t>ариш</a:t>
            </a:r>
            <a:r>
              <a:rPr lang="ru-RU" sz="2400" dirty="0" smtClean="0">
                <a:latin typeface="Times New Roman" panose="02020603050405020304" pitchFamily="18" charset="0"/>
                <a:cs typeface="Times New Roman" panose="02020603050405020304" pitchFamily="18" charset="0"/>
              </a:rPr>
              <a:t> </a:t>
            </a:r>
            <a:r>
              <a:rPr lang="uz-Cyrl-UZ" sz="2400" dirty="0" smtClean="0">
                <a:latin typeface="Times New Roman" panose="02020603050405020304" pitchFamily="18" charset="0"/>
                <a:cs typeface="Times New Roman" panose="02020603050405020304" pitchFamily="18" charset="0"/>
              </a:rPr>
              <a:t>ҳ</a:t>
            </a:r>
            <a:r>
              <a:rPr lang="ru-RU" sz="2400" dirty="0" err="1" smtClean="0">
                <a:latin typeface="Times New Roman" panose="02020603050405020304" pitchFamily="18" charset="0"/>
                <a:cs typeface="Times New Roman" panose="02020603050405020304" pitchFamily="18" charset="0"/>
              </a:rPr>
              <a:t>ажмида</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максималлаштирадики</a:t>
            </a:r>
            <a:r>
              <a:rPr lang="ru-RU" sz="2400" dirty="0" smtClean="0">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бу</a:t>
            </a:r>
            <a:r>
              <a:rPr lang="ru-RU" sz="2400" b="1" dirty="0" smtClean="0">
                <a:solidFill>
                  <a:srgbClr val="002060"/>
                </a:solidFill>
                <a:latin typeface="Times New Roman" panose="02020603050405020304" pitchFamily="18" charset="0"/>
                <a:cs typeface="Times New Roman" panose="02020603050405020304" pitchFamily="18" charset="0"/>
              </a:rPr>
              <a:t> </a:t>
            </a:r>
            <a:r>
              <a:rPr lang="uz-Cyrl-UZ" sz="2400" b="1" dirty="0" smtClean="0">
                <a:solidFill>
                  <a:srgbClr val="002060"/>
                </a:solidFill>
                <a:latin typeface="Times New Roman" panose="02020603050405020304" pitchFamily="18" charset="0"/>
                <a:cs typeface="Times New Roman" panose="02020603050405020304" pitchFamily="18" charset="0"/>
              </a:rPr>
              <a:t>ҳ</a:t>
            </a:r>
            <a:r>
              <a:rPr lang="ru-RU" sz="2400" b="1" dirty="0" err="1" smtClean="0">
                <a:solidFill>
                  <a:srgbClr val="002060"/>
                </a:solidFill>
                <a:latin typeface="Times New Roman" panose="02020603050405020304" pitchFamily="18" charset="0"/>
                <a:cs typeface="Times New Roman" panose="02020603050405020304" pitchFamily="18" charset="0"/>
              </a:rPr>
              <a:t>ажмда</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узо</a:t>
            </a:r>
            <a:r>
              <a:rPr lang="uz-Cyrl-UZ" sz="2400" b="1" dirty="0" smtClean="0">
                <a:solidFill>
                  <a:srgbClr val="002060"/>
                </a:solidFill>
                <a:latin typeface="Times New Roman" panose="02020603050405020304" pitchFamily="18" charset="0"/>
                <a:cs typeface="Times New Roman" panose="02020603050405020304" pitchFamily="18" charset="0"/>
              </a:rPr>
              <a:t>қ</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муддатли</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чекли</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харажат</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ма</a:t>
            </a:r>
            <a:r>
              <a:rPr lang="uz-Cyrl-UZ" sz="2400" b="1" dirty="0" smtClean="0">
                <a:solidFill>
                  <a:srgbClr val="002060"/>
                </a:solidFill>
                <a:latin typeface="Times New Roman" panose="02020603050405020304" pitchFamily="18" charset="0"/>
                <a:cs typeface="Times New Roman" panose="02020603050405020304" pitchFamily="18" charset="0"/>
              </a:rPr>
              <a:t>ҳ</a:t>
            </a:r>
            <a:r>
              <a:rPr lang="ru-RU" sz="2400" b="1" dirty="0" err="1" smtClean="0">
                <a:solidFill>
                  <a:srgbClr val="002060"/>
                </a:solidFill>
                <a:latin typeface="Times New Roman" panose="02020603050405020304" pitchFamily="18" charset="0"/>
                <a:cs typeface="Times New Roman" panose="02020603050405020304" pitchFamily="18" charset="0"/>
              </a:rPr>
              <a:t>сулот</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нархига</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тенг</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smtClean="0">
                <a:solidFill>
                  <a:srgbClr val="002060"/>
                </a:solidFill>
                <a:latin typeface="Times New Roman" panose="02020603050405020304" pitchFamily="18" charset="0"/>
                <a:cs typeface="Times New Roman" panose="02020603050405020304" pitchFamily="18" charset="0"/>
              </a:rPr>
              <a:t>бўл</a:t>
            </a:r>
            <a:r>
              <a:rPr lang="uz-Cyrl-UZ" sz="2400" b="1" dirty="0" smtClean="0">
                <a:solidFill>
                  <a:srgbClr val="002060"/>
                </a:solidFill>
                <a:latin typeface="Times New Roman" panose="02020603050405020304" pitchFamily="18" charset="0"/>
                <a:cs typeface="Times New Roman" panose="02020603050405020304" pitchFamily="18" charset="0"/>
              </a:rPr>
              <a:t>ганда</a:t>
            </a:r>
            <a:endParaRPr lang="ru-RU" sz="4000" b="1" dirty="0" smtClean="0">
              <a:solidFill>
                <a:srgbClr val="002060"/>
              </a:solidFill>
              <a:latin typeface="Times New Roman" panose="02020603050405020304" pitchFamily="18" charset="0"/>
              <a:cs typeface="Times New Roman" panose="02020603050405020304" pitchFamily="18" charset="0"/>
            </a:endParaRPr>
          </a:p>
        </p:txBody>
      </p:sp>
      <p:sp>
        <p:nvSpPr>
          <p:cNvPr id="10243" name="Номер слайда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E2DA4DC0-010C-4B68-A8C1-87618EFEA463}" type="slidenum">
              <a:rPr lang="ru-RU" altLang="ru-RU" smtClean="0">
                <a:latin typeface="Arial" panose="020B0604020202020204" pitchFamily="34" charset="0"/>
              </a:rPr>
              <a:pPr fontAlgn="base">
                <a:spcBef>
                  <a:spcPct val="0"/>
                </a:spcBef>
                <a:spcAft>
                  <a:spcPct val="0"/>
                </a:spcAft>
              </a:pPr>
              <a:t>6</a:t>
            </a:fld>
            <a:endParaRPr lang="ru-RU" altLang="ru-RU" smtClean="0">
              <a:latin typeface="Arial" panose="020B0604020202020204" pitchFamily="34" charset="0"/>
            </a:endParaRPr>
          </a:p>
        </p:txBody>
      </p:sp>
      <p:sp>
        <p:nvSpPr>
          <p:cNvPr id="2" name="Прямоугольник 1"/>
          <p:cNvSpPr/>
          <p:nvPr/>
        </p:nvSpPr>
        <p:spPr>
          <a:xfrm>
            <a:off x="1655763" y="3146425"/>
            <a:ext cx="2640012" cy="2730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grpSp>
        <p:nvGrpSpPr>
          <p:cNvPr id="1105957" name="Group 37"/>
          <p:cNvGrpSpPr>
            <a:grpSpLocks/>
          </p:cNvGrpSpPr>
          <p:nvPr/>
        </p:nvGrpSpPr>
        <p:grpSpPr bwMode="auto">
          <a:xfrm>
            <a:off x="1196975" y="2051050"/>
            <a:ext cx="6745288" cy="4538663"/>
            <a:chOff x="634" y="1276"/>
            <a:chExt cx="4249" cy="2859"/>
          </a:xfrm>
        </p:grpSpPr>
        <p:sp>
          <p:nvSpPr>
            <p:cNvPr id="10246" name="Rectangle 16"/>
            <p:cNvSpPr>
              <a:spLocks noChangeArrowheads="1"/>
            </p:cNvSpPr>
            <p:nvPr/>
          </p:nvSpPr>
          <p:spPr bwMode="auto">
            <a:xfrm>
              <a:off x="2940" y="3920"/>
              <a:ext cx="256" cy="2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q</a:t>
              </a:r>
              <a:r>
                <a:rPr lang="en-US" altLang="ru-RU" baseline="-25000">
                  <a:latin typeface="Arial" panose="020B0604020202020204" pitchFamily="34" charset="0"/>
                </a:rPr>
                <a:t>3</a:t>
              </a:r>
              <a:endParaRPr lang="ru-RU" altLang="ru-RU">
                <a:latin typeface="Arial" panose="020B0604020202020204" pitchFamily="34" charset="0"/>
              </a:endParaRPr>
            </a:p>
          </p:txBody>
        </p:sp>
        <p:sp>
          <p:nvSpPr>
            <p:cNvPr id="10247" name="Rectangle 17"/>
            <p:cNvSpPr>
              <a:spLocks noChangeArrowheads="1"/>
            </p:cNvSpPr>
            <p:nvPr/>
          </p:nvSpPr>
          <p:spPr bwMode="auto">
            <a:xfrm>
              <a:off x="2619" y="3920"/>
              <a:ext cx="300" cy="2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sz="2000">
                  <a:latin typeface="Arial" panose="020B0604020202020204" pitchFamily="34" charset="0"/>
                </a:rPr>
                <a:t>q</a:t>
              </a:r>
              <a:r>
                <a:rPr lang="en-US" altLang="ru-RU" sz="2000" baseline="-25000">
                  <a:latin typeface="Arial" panose="020B0604020202020204" pitchFamily="34" charset="0"/>
                </a:rPr>
                <a:t>2</a:t>
              </a:r>
              <a:endParaRPr lang="ru-RU" altLang="ru-RU" sz="2000">
                <a:latin typeface="Arial" panose="020B0604020202020204" pitchFamily="34" charset="0"/>
              </a:endParaRPr>
            </a:p>
          </p:txBody>
        </p:sp>
        <p:grpSp>
          <p:nvGrpSpPr>
            <p:cNvPr id="10248" name="Group 36"/>
            <p:cNvGrpSpPr>
              <a:grpSpLocks/>
            </p:cNvGrpSpPr>
            <p:nvPr/>
          </p:nvGrpSpPr>
          <p:grpSpPr bwMode="auto">
            <a:xfrm>
              <a:off x="634" y="1276"/>
              <a:ext cx="4249" cy="2692"/>
              <a:chOff x="634" y="1276"/>
              <a:chExt cx="4249" cy="2692"/>
            </a:xfrm>
          </p:grpSpPr>
          <p:sp>
            <p:nvSpPr>
              <p:cNvPr id="10250" name="Rectangle 7"/>
              <p:cNvSpPr>
                <a:spLocks noChangeArrowheads="1"/>
              </p:cNvSpPr>
              <p:nvPr/>
            </p:nvSpPr>
            <p:spPr bwMode="auto">
              <a:xfrm>
                <a:off x="690" y="1491"/>
                <a:ext cx="189" cy="2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sz="2000">
                    <a:latin typeface="Arial" panose="020B0604020202020204" pitchFamily="34" charset="0"/>
                  </a:rPr>
                  <a:t>P</a:t>
                </a:r>
                <a:endParaRPr lang="ru-RU" altLang="ru-RU" sz="2000">
                  <a:latin typeface="Arial" panose="020B0604020202020204" pitchFamily="34" charset="0"/>
                </a:endParaRPr>
              </a:p>
            </p:txBody>
          </p:sp>
          <p:sp>
            <p:nvSpPr>
              <p:cNvPr id="10251" name="Rectangle 8"/>
              <p:cNvSpPr>
                <a:spLocks noChangeArrowheads="1"/>
              </p:cNvSpPr>
              <p:nvPr/>
            </p:nvSpPr>
            <p:spPr bwMode="auto">
              <a:xfrm>
                <a:off x="4029" y="1736"/>
                <a:ext cx="453" cy="1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P=MR</a:t>
                </a:r>
                <a:endParaRPr lang="ru-RU" altLang="ru-RU">
                  <a:latin typeface="Arial" panose="020B0604020202020204" pitchFamily="34" charset="0"/>
                </a:endParaRPr>
              </a:p>
            </p:txBody>
          </p:sp>
          <p:sp>
            <p:nvSpPr>
              <p:cNvPr id="10252" name="Rectangle 9"/>
              <p:cNvSpPr>
                <a:spLocks noChangeArrowheads="1"/>
              </p:cNvSpPr>
              <p:nvPr/>
            </p:nvSpPr>
            <p:spPr bwMode="auto">
              <a:xfrm>
                <a:off x="3111" y="1784"/>
                <a:ext cx="189" cy="1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E</a:t>
                </a:r>
                <a:endParaRPr lang="ru-RU" altLang="ru-RU">
                  <a:latin typeface="Arial" panose="020B0604020202020204" pitchFamily="34" charset="0"/>
                </a:endParaRPr>
              </a:p>
            </p:txBody>
          </p:sp>
          <p:sp>
            <p:nvSpPr>
              <p:cNvPr id="10253" name="Rectangle 10"/>
              <p:cNvSpPr>
                <a:spLocks noChangeArrowheads="1"/>
              </p:cNvSpPr>
              <p:nvPr/>
            </p:nvSpPr>
            <p:spPr bwMode="auto">
              <a:xfrm>
                <a:off x="634" y="1838"/>
                <a:ext cx="245" cy="2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40</a:t>
                </a:r>
                <a:endParaRPr lang="ru-RU" altLang="ru-RU">
                  <a:latin typeface="Arial" panose="020B0604020202020204" pitchFamily="34" charset="0"/>
                </a:endParaRPr>
              </a:p>
            </p:txBody>
          </p:sp>
          <p:sp>
            <p:nvSpPr>
              <p:cNvPr id="10254" name="Rectangle 11"/>
              <p:cNvSpPr>
                <a:spLocks noChangeArrowheads="1"/>
              </p:cNvSpPr>
              <p:nvPr/>
            </p:nvSpPr>
            <p:spPr bwMode="auto">
              <a:xfrm>
                <a:off x="3070" y="2326"/>
                <a:ext cx="189"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F</a:t>
                </a:r>
                <a:endParaRPr lang="ru-RU" altLang="ru-RU">
                  <a:latin typeface="Arial" panose="020B0604020202020204" pitchFamily="34" charset="0"/>
                </a:endParaRPr>
              </a:p>
            </p:txBody>
          </p:sp>
          <p:sp>
            <p:nvSpPr>
              <p:cNvPr id="10255" name="Rectangle 12"/>
              <p:cNvSpPr>
                <a:spLocks noChangeArrowheads="1"/>
              </p:cNvSpPr>
              <p:nvPr/>
            </p:nvSpPr>
            <p:spPr bwMode="auto">
              <a:xfrm>
                <a:off x="2443" y="1781"/>
                <a:ext cx="189" cy="1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sz="1600">
                    <a:latin typeface="Arial" panose="020B0604020202020204" pitchFamily="34" charset="0"/>
                  </a:rPr>
                  <a:t>A</a:t>
                </a:r>
                <a:endParaRPr lang="ru-RU" altLang="ru-RU" sz="1600">
                  <a:latin typeface="Arial" panose="020B0604020202020204" pitchFamily="34" charset="0"/>
                </a:endParaRPr>
              </a:p>
            </p:txBody>
          </p:sp>
          <p:sp>
            <p:nvSpPr>
              <p:cNvPr id="10256" name="Rectangle 13"/>
              <p:cNvSpPr>
                <a:spLocks noChangeArrowheads="1"/>
              </p:cNvSpPr>
              <p:nvPr/>
            </p:nvSpPr>
            <p:spPr bwMode="auto">
              <a:xfrm>
                <a:off x="944" y="2112"/>
                <a:ext cx="188" cy="1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C</a:t>
                </a:r>
                <a:endParaRPr lang="ru-RU" altLang="ru-RU">
                  <a:latin typeface="Arial" panose="020B0604020202020204" pitchFamily="34" charset="0"/>
                </a:endParaRPr>
              </a:p>
            </p:txBody>
          </p:sp>
          <p:sp>
            <p:nvSpPr>
              <p:cNvPr id="10257" name="Rectangle 14"/>
              <p:cNvSpPr>
                <a:spLocks noChangeArrowheads="1"/>
              </p:cNvSpPr>
              <p:nvPr/>
            </p:nvSpPr>
            <p:spPr bwMode="auto">
              <a:xfrm>
                <a:off x="663" y="2516"/>
                <a:ext cx="230" cy="1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sz="1600">
                    <a:latin typeface="Arial" panose="020B0604020202020204" pitchFamily="34" charset="0"/>
                  </a:rPr>
                  <a:t>30</a:t>
                </a:r>
                <a:endParaRPr lang="ru-RU" altLang="ru-RU" sz="1600">
                  <a:latin typeface="Arial" panose="020B0604020202020204" pitchFamily="34" charset="0"/>
                </a:endParaRPr>
              </a:p>
            </p:txBody>
          </p:sp>
          <p:sp>
            <p:nvSpPr>
              <p:cNvPr id="10258" name="Rectangle 15"/>
              <p:cNvSpPr>
                <a:spLocks noChangeArrowheads="1"/>
              </p:cNvSpPr>
              <p:nvPr/>
            </p:nvSpPr>
            <p:spPr bwMode="auto">
              <a:xfrm>
                <a:off x="4694" y="3753"/>
                <a:ext cx="189" cy="2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Q</a:t>
                </a:r>
                <a:endParaRPr lang="ru-RU" altLang="ru-RU">
                  <a:latin typeface="Arial" panose="020B0604020202020204" pitchFamily="34" charset="0"/>
                </a:endParaRPr>
              </a:p>
            </p:txBody>
          </p:sp>
          <p:sp>
            <p:nvSpPr>
              <p:cNvPr id="10259" name="Line 20"/>
              <p:cNvSpPr>
                <a:spLocks noChangeShapeType="1"/>
              </p:cNvSpPr>
              <p:nvPr/>
            </p:nvSpPr>
            <p:spPr bwMode="auto">
              <a:xfrm>
                <a:off x="923" y="1577"/>
                <a:ext cx="0" cy="2355"/>
              </a:xfrm>
              <a:prstGeom prst="line">
                <a:avLst/>
              </a:prstGeom>
              <a:noFill/>
              <a:ln w="38100">
                <a:solidFill>
                  <a:srgbClr val="000000"/>
                </a:solidFill>
                <a:round/>
                <a:headEnd type="triangl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0260" name="Line 21"/>
              <p:cNvSpPr>
                <a:spLocks noChangeShapeType="1"/>
              </p:cNvSpPr>
              <p:nvPr/>
            </p:nvSpPr>
            <p:spPr bwMode="auto">
              <a:xfrm>
                <a:off x="914" y="3922"/>
                <a:ext cx="3747" cy="1"/>
              </a:xfrm>
              <a:prstGeom prst="line">
                <a:avLst/>
              </a:prstGeom>
              <a:noFill/>
              <a:ln w="38100">
                <a:solidFill>
                  <a:srgbClr val="000000"/>
                </a:solidFill>
                <a:round/>
                <a:headEnd type="none" w="sm" len="med"/>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0261" name="Arc 22"/>
              <p:cNvSpPr>
                <a:spLocks/>
              </p:cNvSpPr>
              <p:nvPr/>
            </p:nvSpPr>
            <p:spPr bwMode="auto">
              <a:xfrm flipV="1">
                <a:off x="1460" y="1439"/>
                <a:ext cx="1651" cy="1676"/>
              </a:xfrm>
              <a:custGeom>
                <a:avLst/>
                <a:gdLst>
                  <a:gd name="T0" fmla="*/ 0 w 21600"/>
                  <a:gd name="T1" fmla="*/ 0 h 21600"/>
                  <a:gd name="T2" fmla="*/ 1 w 21600"/>
                  <a:gd name="T3" fmla="*/ 1 h 21600"/>
                  <a:gd name="T4" fmla="*/ 0 w 21600"/>
                  <a:gd name="T5" fmla="*/ 1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rgbClr val="FF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grpSp>
            <p:nvGrpSpPr>
              <p:cNvPr id="10262" name="Group 23"/>
              <p:cNvGrpSpPr>
                <a:grpSpLocks/>
              </p:cNvGrpSpPr>
              <p:nvPr/>
            </p:nvGrpSpPr>
            <p:grpSpPr bwMode="auto">
              <a:xfrm>
                <a:off x="1488" y="1447"/>
                <a:ext cx="2447" cy="1125"/>
                <a:chOff x="2675" y="595"/>
                <a:chExt cx="3709" cy="1571"/>
              </a:xfrm>
            </p:grpSpPr>
            <p:sp>
              <p:nvSpPr>
                <p:cNvPr id="10280" name="Arc 24"/>
                <p:cNvSpPr>
                  <a:spLocks/>
                </p:cNvSpPr>
                <p:nvPr/>
              </p:nvSpPr>
              <p:spPr bwMode="auto">
                <a:xfrm flipH="1" flipV="1">
                  <a:off x="2675" y="683"/>
                  <a:ext cx="1856" cy="1483"/>
                </a:xfrm>
                <a:custGeom>
                  <a:avLst/>
                  <a:gdLst>
                    <a:gd name="T0" fmla="*/ 0 w 21600"/>
                    <a:gd name="T1" fmla="*/ 0 h 21600"/>
                    <a:gd name="T2" fmla="*/ 1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0281" name="Arc 25"/>
                <p:cNvSpPr>
                  <a:spLocks/>
                </p:cNvSpPr>
                <p:nvPr/>
              </p:nvSpPr>
              <p:spPr bwMode="auto">
                <a:xfrm flipV="1">
                  <a:off x="4528" y="679"/>
                  <a:ext cx="1856" cy="1483"/>
                </a:xfrm>
                <a:custGeom>
                  <a:avLst/>
                  <a:gdLst>
                    <a:gd name="T0" fmla="*/ 0 w 21600"/>
                    <a:gd name="T1" fmla="*/ 0 h 21600"/>
                    <a:gd name="T2" fmla="*/ 1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34" name="Arc 25"/>
                <p:cNvSpPr>
                  <a:spLocks/>
                </p:cNvSpPr>
                <p:nvPr/>
              </p:nvSpPr>
              <p:spPr bwMode="auto">
                <a:xfrm rot="2647737" flipV="1">
                  <a:off x="3134" y="595"/>
                  <a:ext cx="1376" cy="1315"/>
                </a:xfrm>
                <a:custGeom>
                  <a:avLst/>
                  <a:gdLst>
                    <a:gd name="T0" fmla="*/ 0 w 21600"/>
                    <a:gd name="T1" fmla="*/ 0 h 21600"/>
                    <a:gd name="T2" fmla="*/ 14 w 21600"/>
                    <a:gd name="T3" fmla="*/ 7 h 21600"/>
                    <a:gd name="T4" fmla="*/ 0 w 21600"/>
                    <a:gd name="T5" fmla="*/ 7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tx1">
                      <a:lumMod val="50000"/>
                      <a:lumOff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ru-RU"/>
                </a:p>
              </p:txBody>
            </p:sp>
          </p:grpSp>
          <p:sp>
            <p:nvSpPr>
              <p:cNvPr id="10263" name="Line 26"/>
              <p:cNvSpPr>
                <a:spLocks noChangeShapeType="1"/>
              </p:cNvSpPr>
              <p:nvPr/>
            </p:nvSpPr>
            <p:spPr bwMode="auto">
              <a:xfrm>
                <a:off x="914" y="1966"/>
                <a:ext cx="3281" cy="1"/>
              </a:xfrm>
              <a:prstGeom prst="line">
                <a:avLst/>
              </a:prstGeom>
              <a:noFill/>
              <a:ln w="28575">
                <a:solidFill>
                  <a:srgbClr val="000000"/>
                </a:solidFill>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0264" name="Line 27"/>
              <p:cNvSpPr>
                <a:spLocks noChangeShapeType="1"/>
              </p:cNvSpPr>
              <p:nvPr/>
            </p:nvSpPr>
            <p:spPr bwMode="auto">
              <a:xfrm>
                <a:off x="915" y="2579"/>
                <a:ext cx="3280" cy="2"/>
              </a:xfrm>
              <a:prstGeom prst="line">
                <a:avLst/>
              </a:prstGeom>
              <a:noFill/>
              <a:ln w="28575">
                <a:solidFill>
                  <a:srgbClr val="000000"/>
                </a:solidFill>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0265" name="Line 28"/>
              <p:cNvSpPr>
                <a:spLocks noChangeShapeType="1"/>
              </p:cNvSpPr>
              <p:nvPr/>
            </p:nvSpPr>
            <p:spPr bwMode="auto">
              <a:xfrm>
                <a:off x="3047" y="1966"/>
                <a:ext cx="0" cy="1966"/>
              </a:xfrm>
              <a:prstGeom prst="line">
                <a:avLst/>
              </a:prstGeom>
              <a:noFill/>
              <a:ln w="3175" cap="rnd">
                <a:solidFill>
                  <a:srgbClr val="000000"/>
                </a:solidFill>
                <a:prstDash val="sysDot"/>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4360" name="Line 29"/>
              <p:cNvSpPr>
                <a:spLocks noChangeShapeType="1"/>
              </p:cNvSpPr>
              <p:nvPr/>
            </p:nvSpPr>
            <p:spPr bwMode="auto">
              <a:xfrm>
                <a:off x="2688" y="2579"/>
                <a:ext cx="1" cy="1344"/>
              </a:xfrm>
              <a:prstGeom prst="line">
                <a:avLst/>
              </a:prstGeom>
              <a:noFill/>
              <a:ln w="3175" cap="rnd">
                <a:solidFill>
                  <a:srgbClr val="000000"/>
                </a:solidFill>
                <a:prstDash val="sysDot"/>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fontAlgn="auto" hangingPunct="1">
                  <a:spcBef>
                    <a:spcPts val="0"/>
                  </a:spcBef>
                  <a:spcAft>
                    <a:spcPts val="0"/>
                  </a:spcAft>
                  <a:defRPr/>
                </a:pPr>
                <a:endParaRPr lang="ru-RU">
                  <a:ln w="3175">
                    <a:solidFill>
                      <a:schemeClr val="tx1"/>
                    </a:solidFill>
                  </a:ln>
                  <a:latin typeface="+mn-lt"/>
                </a:endParaRPr>
              </a:p>
            </p:txBody>
          </p:sp>
          <p:sp>
            <p:nvSpPr>
              <p:cNvPr id="10267" name="Line 30"/>
              <p:cNvSpPr>
                <a:spLocks noChangeShapeType="1"/>
              </p:cNvSpPr>
              <p:nvPr/>
            </p:nvSpPr>
            <p:spPr bwMode="auto">
              <a:xfrm>
                <a:off x="923" y="2511"/>
                <a:ext cx="2125" cy="1"/>
              </a:xfrm>
              <a:prstGeom prst="line">
                <a:avLst/>
              </a:prstGeom>
              <a:noFill/>
              <a:ln w="3175">
                <a:solidFill>
                  <a:srgbClr val="000000"/>
                </a:solidFill>
                <a:prstDash val="sysDot"/>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0268" name="Oval 31"/>
              <p:cNvSpPr>
                <a:spLocks noChangeArrowheads="1"/>
              </p:cNvSpPr>
              <p:nvPr/>
            </p:nvSpPr>
            <p:spPr bwMode="auto">
              <a:xfrm>
                <a:off x="2661" y="2540"/>
                <a:ext cx="46" cy="59"/>
              </a:xfrm>
              <a:prstGeom prst="ellipse">
                <a:avLst/>
              </a:prstGeom>
              <a:solidFill>
                <a:srgbClr val="000000"/>
              </a:solidFill>
              <a:ln w="3810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ru-RU" altLang="ru-RU">
                  <a:latin typeface="Garamond" panose="02020404030301010803" pitchFamily="18" charset="0"/>
                </a:endParaRPr>
              </a:p>
            </p:txBody>
          </p:sp>
          <p:sp>
            <p:nvSpPr>
              <p:cNvPr id="10269" name="Oval 32"/>
              <p:cNvSpPr>
                <a:spLocks noChangeArrowheads="1"/>
              </p:cNvSpPr>
              <p:nvPr/>
            </p:nvSpPr>
            <p:spPr bwMode="auto">
              <a:xfrm>
                <a:off x="3020" y="1939"/>
                <a:ext cx="46" cy="59"/>
              </a:xfrm>
              <a:prstGeom prst="ellipse">
                <a:avLst/>
              </a:prstGeom>
              <a:solidFill>
                <a:srgbClr val="000000"/>
              </a:solidFill>
              <a:ln w="3810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ru-RU" altLang="ru-RU">
                  <a:latin typeface="Garamond" panose="02020404030301010803" pitchFamily="18" charset="0"/>
                </a:endParaRPr>
              </a:p>
            </p:txBody>
          </p:sp>
          <p:sp>
            <p:nvSpPr>
              <p:cNvPr id="10270" name="Rectangle 34"/>
              <p:cNvSpPr>
                <a:spLocks noChangeArrowheads="1"/>
              </p:cNvSpPr>
              <p:nvPr/>
            </p:nvSpPr>
            <p:spPr bwMode="auto">
              <a:xfrm>
                <a:off x="3786" y="1334"/>
                <a:ext cx="323" cy="1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LAC</a:t>
                </a:r>
                <a:endParaRPr lang="ru-RU" altLang="ru-RU">
                  <a:latin typeface="Arial" panose="020B0604020202020204" pitchFamily="34" charset="0"/>
                </a:endParaRPr>
              </a:p>
            </p:txBody>
          </p:sp>
          <p:sp>
            <p:nvSpPr>
              <p:cNvPr id="10271" name="Rectangle 35"/>
              <p:cNvSpPr>
                <a:spLocks noChangeArrowheads="1"/>
              </p:cNvSpPr>
              <p:nvPr/>
            </p:nvSpPr>
            <p:spPr bwMode="auto">
              <a:xfrm>
                <a:off x="2970" y="1276"/>
                <a:ext cx="323" cy="1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LMC</a:t>
                </a:r>
                <a:endParaRPr lang="ru-RU" altLang="ru-RU">
                  <a:latin typeface="Arial" panose="020B0604020202020204" pitchFamily="34" charset="0"/>
                </a:endParaRPr>
              </a:p>
            </p:txBody>
          </p:sp>
          <p:sp>
            <p:nvSpPr>
              <p:cNvPr id="10272" name="Arc 22"/>
              <p:cNvSpPr>
                <a:spLocks/>
              </p:cNvSpPr>
              <p:nvPr/>
            </p:nvSpPr>
            <p:spPr bwMode="auto">
              <a:xfrm flipV="1">
                <a:off x="955" y="1726"/>
                <a:ext cx="1651" cy="1596"/>
              </a:xfrm>
              <a:custGeom>
                <a:avLst/>
                <a:gdLst>
                  <a:gd name="T0" fmla="*/ 0 w 21600"/>
                  <a:gd name="T1" fmla="*/ 0 h 21600"/>
                  <a:gd name="T2" fmla="*/ 1 w 21600"/>
                  <a:gd name="T3" fmla="*/ 1 h 21600"/>
                  <a:gd name="T4" fmla="*/ 0 w 21600"/>
                  <a:gd name="T5" fmla="*/ 1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rgbClr val="FF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0273" name="Rectangle 35"/>
              <p:cNvSpPr>
                <a:spLocks noChangeArrowheads="1"/>
              </p:cNvSpPr>
              <p:nvPr/>
            </p:nvSpPr>
            <p:spPr bwMode="auto">
              <a:xfrm>
                <a:off x="2409" y="1550"/>
                <a:ext cx="445" cy="1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SMC</a:t>
                </a:r>
                <a:endParaRPr lang="ru-RU" altLang="ru-RU">
                  <a:latin typeface="Arial" panose="020B0604020202020204" pitchFamily="34" charset="0"/>
                </a:endParaRPr>
              </a:p>
            </p:txBody>
          </p:sp>
          <p:sp>
            <p:nvSpPr>
              <p:cNvPr id="10274" name="Rectangle 35"/>
              <p:cNvSpPr>
                <a:spLocks noChangeArrowheads="1"/>
              </p:cNvSpPr>
              <p:nvPr/>
            </p:nvSpPr>
            <p:spPr bwMode="auto">
              <a:xfrm>
                <a:off x="2733" y="1704"/>
                <a:ext cx="445" cy="1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SAC</a:t>
                </a:r>
                <a:endParaRPr lang="ru-RU" altLang="ru-RU">
                  <a:latin typeface="Arial" panose="020B0604020202020204" pitchFamily="34" charset="0"/>
                </a:endParaRPr>
              </a:p>
            </p:txBody>
          </p:sp>
          <p:sp>
            <p:nvSpPr>
              <p:cNvPr id="10275" name="Line 30"/>
              <p:cNvSpPr>
                <a:spLocks noChangeShapeType="1"/>
              </p:cNvSpPr>
              <p:nvPr/>
            </p:nvSpPr>
            <p:spPr bwMode="auto">
              <a:xfrm flipV="1">
                <a:off x="906" y="2119"/>
                <a:ext cx="1686" cy="19"/>
              </a:xfrm>
              <a:prstGeom prst="line">
                <a:avLst/>
              </a:prstGeom>
              <a:noFill/>
              <a:ln w="3175">
                <a:solidFill>
                  <a:srgbClr val="000000"/>
                </a:solidFill>
                <a:prstDash val="sysDot"/>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0276" name="Line 28"/>
              <p:cNvSpPr>
                <a:spLocks noChangeShapeType="1"/>
              </p:cNvSpPr>
              <p:nvPr/>
            </p:nvSpPr>
            <p:spPr bwMode="auto">
              <a:xfrm>
                <a:off x="2586" y="1954"/>
                <a:ext cx="0" cy="1966"/>
              </a:xfrm>
              <a:prstGeom prst="line">
                <a:avLst/>
              </a:prstGeom>
              <a:noFill/>
              <a:ln w="3175" cap="rnd">
                <a:solidFill>
                  <a:srgbClr val="000000"/>
                </a:solidFill>
                <a:prstDash val="sysDot"/>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0277" name="Rectangle 13"/>
              <p:cNvSpPr>
                <a:spLocks noChangeArrowheads="1"/>
              </p:cNvSpPr>
              <p:nvPr/>
            </p:nvSpPr>
            <p:spPr bwMode="auto">
              <a:xfrm>
                <a:off x="931" y="2357"/>
                <a:ext cx="188" cy="1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G</a:t>
                </a:r>
                <a:endParaRPr lang="ru-RU" altLang="ru-RU">
                  <a:latin typeface="Arial" panose="020B0604020202020204" pitchFamily="34" charset="0"/>
                </a:endParaRPr>
              </a:p>
            </p:txBody>
          </p:sp>
          <p:sp>
            <p:nvSpPr>
              <p:cNvPr id="10278" name="Rectangle 12"/>
              <p:cNvSpPr>
                <a:spLocks noChangeArrowheads="1"/>
              </p:cNvSpPr>
              <p:nvPr/>
            </p:nvSpPr>
            <p:spPr bwMode="auto">
              <a:xfrm>
                <a:off x="2603" y="2094"/>
                <a:ext cx="189" cy="1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sz="1600">
                    <a:latin typeface="Arial" panose="020B0604020202020204" pitchFamily="34" charset="0"/>
                  </a:rPr>
                  <a:t>B</a:t>
                </a:r>
                <a:endParaRPr lang="ru-RU" altLang="ru-RU" sz="1600">
                  <a:latin typeface="Arial" panose="020B0604020202020204" pitchFamily="34" charset="0"/>
                </a:endParaRPr>
              </a:p>
            </p:txBody>
          </p:sp>
          <p:sp>
            <p:nvSpPr>
              <p:cNvPr id="10279" name="Rectangle 12"/>
              <p:cNvSpPr>
                <a:spLocks noChangeArrowheads="1"/>
              </p:cNvSpPr>
              <p:nvPr/>
            </p:nvSpPr>
            <p:spPr bwMode="auto">
              <a:xfrm>
                <a:off x="964" y="1805"/>
                <a:ext cx="189" cy="1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sz="1600">
                    <a:latin typeface="Arial" panose="020B0604020202020204" pitchFamily="34" charset="0"/>
                  </a:rPr>
                  <a:t>D</a:t>
                </a:r>
                <a:endParaRPr lang="ru-RU" altLang="ru-RU" sz="1600">
                  <a:latin typeface="Arial" panose="020B0604020202020204" pitchFamily="34" charset="0"/>
                </a:endParaRPr>
              </a:p>
            </p:txBody>
          </p:sp>
        </p:grpSp>
        <p:sp>
          <p:nvSpPr>
            <p:cNvPr id="10249" name="Rectangle 17"/>
            <p:cNvSpPr>
              <a:spLocks noChangeArrowheads="1"/>
            </p:cNvSpPr>
            <p:nvPr/>
          </p:nvSpPr>
          <p:spPr bwMode="auto">
            <a:xfrm>
              <a:off x="2461" y="3920"/>
              <a:ext cx="300" cy="2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sz="2000">
                  <a:latin typeface="Arial" panose="020B0604020202020204" pitchFamily="34" charset="0"/>
                </a:rPr>
                <a:t>q</a:t>
              </a:r>
              <a:r>
                <a:rPr lang="en-US" altLang="ru-RU" sz="2000" baseline="-25000">
                  <a:latin typeface="Arial" panose="020B0604020202020204" pitchFamily="34" charset="0"/>
                </a:rPr>
                <a:t>1</a:t>
              </a:r>
              <a:endParaRPr lang="ru-RU" altLang="ru-RU" sz="2000">
                <a:latin typeface="Arial" panose="020B0604020202020204" pitchFamily="34" charset="0"/>
              </a:endParaRPr>
            </a:p>
          </p:txBody>
        </p:sp>
      </p:grpSp>
      <p:sp>
        <p:nvSpPr>
          <p:cNvPr id="3" name="Прямоугольник 2"/>
          <p:cNvSpPr/>
          <p:nvPr/>
        </p:nvSpPr>
        <p:spPr>
          <a:xfrm>
            <a:off x="3386319" y="6718598"/>
            <a:ext cx="4572000" cy="461665"/>
          </a:xfrm>
          <a:prstGeom prst="rect">
            <a:avLst/>
          </a:prstGeom>
        </p:spPr>
        <p:txBody>
          <a:bodyPr>
            <a:spAutoFit/>
          </a:bodyPr>
          <a:lstStyle/>
          <a:p>
            <a:r>
              <a:rPr lang="ru-RU" sz="1200" b="0" i="0" dirty="0" err="1" smtClean="0">
                <a:solidFill>
                  <a:srgbClr val="404040"/>
                </a:solidFill>
                <a:effectLst/>
                <a:latin typeface="Arial" panose="020B0604020202020204" pitchFamily="34" charset="0"/>
              </a:rPr>
              <a:t>Тилингдан</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олдин</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қалбингни</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тарбия</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қил</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Чунки</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сўз</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қалбдан</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келиб</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тилдан</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чиқади</a:t>
            </a:r>
            <a:r>
              <a:rPr lang="ru-RU" sz="1200" b="0" i="0" dirty="0" smtClean="0">
                <a:solidFill>
                  <a:srgbClr val="404040"/>
                </a:solidFill>
                <a:effectLst/>
                <a:latin typeface="Arial" panose="020B0604020202020204" pitchFamily="34" charset="0"/>
              </a:rPr>
              <a:t>. </a:t>
            </a:r>
            <a:r>
              <a:rPr lang="ru-RU" sz="1200" b="1" i="1" dirty="0" err="1" smtClean="0">
                <a:solidFill>
                  <a:srgbClr val="404040"/>
                </a:solidFill>
                <a:effectLst/>
                <a:latin typeface="Arial" panose="020B0604020202020204" pitchFamily="34" charset="0"/>
              </a:rPr>
              <a:t>Ж.Румий</a:t>
            </a:r>
            <a:endParaRPr lang="ru-RU" sz="1200" b="1" i="1"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withEffect">
                                  <p:stCondLst>
                                    <p:cond delay="0"/>
                                  </p:stCondLst>
                                  <p:childTnLst>
                                    <p:set>
                                      <p:cBhvr>
                                        <p:cTn id="6" dur="1" fill="hold">
                                          <p:stCondLst>
                                            <p:cond delay="0"/>
                                          </p:stCondLst>
                                        </p:cTn>
                                        <p:tgtEl>
                                          <p:spTgt spid="1105924"/>
                                        </p:tgtEl>
                                        <p:attrNameLst>
                                          <p:attrName>style.visibility</p:attrName>
                                        </p:attrNameLst>
                                      </p:cBhvr>
                                      <p:to>
                                        <p:strVal val="visible"/>
                                      </p:to>
                                    </p:set>
                                    <p:anim calcmode="lin" valueType="num">
                                      <p:cBhvr>
                                        <p:cTn id="7" dur="500" decel="50000" fill="hold">
                                          <p:stCondLst>
                                            <p:cond delay="0"/>
                                          </p:stCondLst>
                                        </p:cTn>
                                        <p:tgtEl>
                                          <p:spTgt spid="1105924"/>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10592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105924"/>
                                        </p:tgtEl>
                                        <p:attrNameLst>
                                          <p:attrName>ppt_w</p:attrName>
                                        </p:attrNameLst>
                                      </p:cBhvr>
                                      <p:tavLst>
                                        <p:tav tm="0">
                                          <p:val>
                                            <p:strVal val="#ppt_w*.05"/>
                                          </p:val>
                                        </p:tav>
                                        <p:tav tm="100000">
                                          <p:val>
                                            <p:strVal val="#ppt_w"/>
                                          </p:val>
                                        </p:tav>
                                      </p:tavLst>
                                    </p:anim>
                                    <p:anim calcmode="lin" valueType="num">
                                      <p:cBhvr>
                                        <p:cTn id="10" dur="1000" fill="hold"/>
                                        <p:tgtEl>
                                          <p:spTgt spid="110592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10592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10592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10592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105924"/>
                                        </p:tgtEl>
                                      </p:cBhvr>
                                    </p:animEffect>
                                  </p:childTnLst>
                                </p:cTn>
                              </p:par>
                            </p:childTnLst>
                          </p:cTn>
                        </p:par>
                        <p:par>
                          <p:cTn id="15" fill="hold" nodeType="afterGroup">
                            <p:stCondLst>
                              <p:cond delay="1000"/>
                            </p:stCondLst>
                            <p:childTnLst>
                              <p:par>
                                <p:cTn id="16" presetID="13" presetClass="entr" presetSubtype="16" fill="hold" nodeType="afterEffect">
                                  <p:stCondLst>
                                    <p:cond delay="0"/>
                                  </p:stCondLst>
                                  <p:childTnLst>
                                    <p:set>
                                      <p:cBhvr>
                                        <p:cTn id="17" dur="1" fill="hold">
                                          <p:stCondLst>
                                            <p:cond delay="0"/>
                                          </p:stCondLst>
                                        </p:cTn>
                                        <p:tgtEl>
                                          <p:spTgt spid="1105957"/>
                                        </p:tgtEl>
                                        <p:attrNameLst>
                                          <p:attrName>style.visibility</p:attrName>
                                        </p:attrNameLst>
                                      </p:cBhvr>
                                      <p:to>
                                        <p:strVal val="visible"/>
                                      </p:to>
                                    </p:set>
                                    <p:animEffect transition="in" filter="plus(in)">
                                      <p:cBhvr>
                                        <p:cTn id="18" dur="2000"/>
                                        <p:tgtEl>
                                          <p:spTgt spid="11059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2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Номер слайда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739990E4-71E0-4667-9F28-EF0B3FDDA631}" type="slidenum">
              <a:rPr lang="ru-RU" altLang="ru-RU" smtClean="0">
                <a:latin typeface="Arial" panose="020B0604020202020204" pitchFamily="34" charset="0"/>
              </a:rPr>
              <a:pPr fontAlgn="base">
                <a:spcBef>
                  <a:spcPct val="0"/>
                </a:spcBef>
                <a:spcAft>
                  <a:spcPct val="0"/>
                </a:spcAft>
              </a:pPr>
              <a:t>7</a:t>
            </a:fld>
            <a:endParaRPr lang="ru-RU" altLang="ru-RU" dirty="0" smtClean="0">
              <a:latin typeface="Arial" panose="020B0604020202020204" pitchFamily="34" charset="0"/>
            </a:endParaRPr>
          </a:p>
        </p:txBody>
      </p:sp>
      <p:sp>
        <p:nvSpPr>
          <p:cNvPr id="1107970" name="Rectangle 2"/>
          <p:cNvSpPr>
            <a:spLocks noChangeArrowheads="1"/>
          </p:cNvSpPr>
          <p:nvPr/>
        </p:nvSpPr>
        <p:spPr bwMode="auto">
          <a:xfrm>
            <a:off x="455613" y="384175"/>
            <a:ext cx="8415337" cy="86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812800" indent="-8128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buClr>
                <a:schemeClr val="hlink"/>
              </a:buClr>
              <a:buSzPct val="80000"/>
              <a:buFont typeface="Wingdings" panose="05000000000000000000" pitchFamily="2" charset="2"/>
              <a:buNone/>
            </a:pPr>
            <a:r>
              <a:rPr lang="ru-RU" altLang="ru-RU" sz="2400">
                <a:latin typeface="Times New Roman" panose="02020603050405020304" pitchFamily="18" charset="0"/>
                <a:cs typeface="Times New Roman" panose="02020603050405020304" pitchFamily="18" charset="0"/>
              </a:rPr>
              <a:t>Типик фирманинг узо</a:t>
            </a:r>
            <a:r>
              <a:rPr lang="uz-Cyrl-UZ" altLang="ru-RU" sz="2400">
                <a:latin typeface="Times New Roman" panose="02020603050405020304" pitchFamily="18" charset="0"/>
                <a:cs typeface="Times New Roman" panose="02020603050405020304" pitchFamily="18" charset="0"/>
              </a:rPr>
              <a:t>қ</a:t>
            </a:r>
            <a:r>
              <a:rPr lang="ru-RU" altLang="ru-RU" sz="2400">
                <a:latin typeface="Times New Roman" panose="02020603050405020304" pitchFamily="18" charset="0"/>
                <a:cs typeface="Times New Roman" panose="02020603050405020304" pitchFamily="18" charset="0"/>
              </a:rPr>
              <a:t> муддатли мувозанати </a:t>
            </a:r>
            <a:r>
              <a:rPr lang="ru-RU" altLang="ru-RU" sz="2400" b="1">
                <a:solidFill>
                  <a:srgbClr val="7030A0"/>
                </a:solidFill>
                <a:latin typeface="Times New Roman" panose="02020603050405020304" pitchFamily="18" charset="0"/>
                <a:cs typeface="Times New Roman" panose="02020603050405020304" pitchFamily="18" charset="0"/>
              </a:rPr>
              <a:t>(а), </a:t>
            </a:r>
          </a:p>
          <a:p>
            <a:pPr algn="ctr" eaLnBrk="1" hangingPunct="1">
              <a:buClr>
                <a:schemeClr val="hlink"/>
              </a:buClr>
              <a:buSzPct val="80000"/>
              <a:buFont typeface="Wingdings" panose="05000000000000000000" pitchFamily="2" charset="2"/>
              <a:buNone/>
            </a:pPr>
            <a:r>
              <a:rPr lang="ru-RU" altLang="ru-RU" sz="2400">
                <a:latin typeface="Times New Roman" panose="02020603050405020304" pitchFamily="18" charset="0"/>
                <a:cs typeface="Times New Roman" panose="02020603050405020304" pitchFamily="18" charset="0"/>
              </a:rPr>
              <a:t>узо</a:t>
            </a:r>
            <a:r>
              <a:rPr lang="uz-Cyrl-UZ" altLang="ru-RU" sz="2400">
                <a:latin typeface="Times New Roman" panose="02020603050405020304" pitchFamily="18" charset="0"/>
                <a:cs typeface="Times New Roman" panose="02020603050405020304" pitchFamily="18" charset="0"/>
              </a:rPr>
              <a:t>қ</a:t>
            </a:r>
            <a:r>
              <a:rPr lang="ru-RU" altLang="ru-RU" sz="2400">
                <a:latin typeface="Times New Roman" panose="02020603050405020304" pitchFamily="18" charset="0"/>
                <a:cs typeface="Times New Roman" panose="02020603050405020304" pitchFamily="18" charset="0"/>
              </a:rPr>
              <a:t> муддатли орали</a:t>
            </a:r>
            <a:r>
              <a:rPr lang="uz-Cyrl-UZ" altLang="ru-RU" sz="2400">
                <a:latin typeface="Times New Roman" panose="02020603050405020304" pitchFamily="18" charset="0"/>
                <a:cs typeface="Times New Roman" panose="02020603050405020304" pitchFamily="18" charset="0"/>
              </a:rPr>
              <a:t>қ</a:t>
            </a:r>
            <a:r>
              <a:rPr lang="ru-RU" altLang="ru-RU" sz="2400">
                <a:latin typeface="Times New Roman" panose="02020603050405020304" pitchFamily="18" charset="0"/>
                <a:cs typeface="Times New Roman" panose="02020603050405020304" pitchFamily="18" charset="0"/>
              </a:rPr>
              <a:t>да тармо</a:t>
            </a:r>
            <a:r>
              <a:rPr lang="uz-Cyrl-UZ" altLang="ru-RU" sz="2400">
                <a:latin typeface="Times New Roman" panose="02020603050405020304" pitchFamily="18" charset="0"/>
                <a:cs typeface="Times New Roman" panose="02020603050405020304" pitchFamily="18" charset="0"/>
              </a:rPr>
              <a:t>қ</a:t>
            </a:r>
            <a:r>
              <a:rPr lang="ru-RU" altLang="ru-RU" sz="2400">
                <a:latin typeface="Times New Roman" panose="02020603050405020304" pitchFamily="18" charset="0"/>
                <a:cs typeface="Times New Roman" panose="02020603050405020304" pitchFamily="18" charset="0"/>
              </a:rPr>
              <a:t> мувозанатининг ўзгариши </a:t>
            </a:r>
            <a:r>
              <a:rPr lang="ru-RU" altLang="ru-RU" sz="2400" b="1">
                <a:solidFill>
                  <a:srgbClr val="7030A0"/>
                </a:solidFill>
                <a:latin typeface="Times New Roman" panose="02020603050405020304" pitchFamily="18" charset="0"/>
                <a:cs typeface="Times New Roman" panose="02020603050405020304" pitchFamily="18" charset="0"/>
              </a:rPr>
              <a:t>(б).</a:t>
            </a:r>
          </a:p>
        </p:txBody>
      </p:sp>
      <p:grpSp>
        <p:nvGrpSpPr>
          <p:cNvPr id="1108039" name="Group 71"/>
          <p:cNvGrpSpPr>
            <a:grpSpLocks/>
          </p:cNvGrpSpPr>
          <p:nvPr/>
        </p:nvGrpSpPr>
        <p:grpSpPr bwMode="auto">
          <a:xfrm>
            <a:off x="271463" y="1660525"/>
            <a:ext cx="8599487" cy="4924425"/>
            <a:chOff x="123" y="709"/>
            <a:chExt cx="5323" cy="3102"/>
          </a:xfrm>
        </p:grpSpPr>
        <p:sp>
          <p:nvSpPr>
            <p:cNvPr id="12293" name="Rectangle 18"/>
            <p:cNvSpPr>
              <a:spLocks noChangeArrowheads="1"/>
            </p:cNvSpPr>
            <p:nvPr/>
          </p:nvSpPr>
          <p:spPr bwMode="auto">
            <a:xfrm>
              <a:off x="275" y="1023"/>
              <a:ext cx="113" cy="2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P</a:t>
              </a:r>
              <a:endParaRPr lang="ru-RU" altLang="ru-RU">
                <a:latin typeface="Arial" panose="020B0604020202020204" pitchFamily="34" charset="0"/>
              </a:endParaRPr>
            </a:p>
          </p:txBody>
        </p:sp>
        <p:sp>
          <p:nvSpPr>
            <p:cNvPr id="12294" name="Rectangle 19"/>
            <p:cNvSpPr>
              <a:spLocks noChangeArrowheads="1"/>
            </p:cNvSpPr>
            <p:nvPr/>
          </p:nvSpPr>
          <p:spPr bwMode="auto">
            <a:xfrm>
              <a:off x="1934" y="1211"/>
              <a:ext cx="354" cy="2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LMC</a:t>
              </a:r>
              <a:endParaRPr lang="ru-RU" altLang="ru-RU">
                <a:latin typeface="Arial" panose="020B0604020202020204" pitchFamily="34" charset="0"/>
              </a:endParaRPr>
            </a:p>
          </p:txBody>
        </p:sp>
        <p:sp>
          <p:nvSpPr>
            <p:cNvPr id="12295" name="Rectangle 20"/>
            <p:cNvSpPr>
              <a:spLocks noChangeArrowheads="1"/>
            </p:cNvSpPr>
            <p:nvPr/>
          </p:nvSpPr>
          <p:spPr bwMode="auto">
            <a:xfrm>
              <a:off x="2159" y="1533"/>
              <a:ext cx="317"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LAC</a:t>
              </a:r>
              <a:endParaRPr lang="ru-RU" altLang="ru-RU">
                <a:latin typeface="Arial" panose="020B0604020202020204" pitchFamily="34" charset="0"/>
              </a:endParaRPr>
            </a:p>
          </p:txBody>
        </p:sp>
        <p:sp>
          <p:nvSpPr>
            <p:cNvPr id="12296" name="Rectangle 21"/>
            <p:cNvSpPr>
              <a:spLocks noChangeArrowheads="1"/>
            </p:cNvSpPr>
            <p:nvPr/>
          </p:nvSpPr>
          <p:spPr bwMode="auto">
            <a:xfrm>
              <a:off x="2440" y="1960"/>
              <a:ext cx="242" cy="2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sz="1600">
                  <a:latin typeface="Arial" panose="020B0604020202020204" pitchFamily="34" charset="0"/>
                </a:rPr>
                <a:t>P</a:t>
              </a:r>
              <a:r>
                <a:rPr lang="en-US" altLang="ru-RU" sz="1600" baseline="-25000">
                  <a:latin typeface="Arial" panose="020B0604020202020204" pitchFamily="34" charset="0"/>
                </a:rPr>
                <a:t>1</a:t>
              </a:r>
              <a:endParaRPr lang="ru-RU" altLang="ru-RU" sz="1600">
                <a:latin typeface="Arial" panose="020B0604020202020204" pitchFamily="34" charset="0"/>
              </a:endParaRPr>
            </a:p>
          </p:txBody>
        </p:sp>
        <p:sp>
          <p:nvSpPr>
            <p:cNvPr id="12297" name="Rectangle 23"/>
            <p:cNvSpPr>
              <a:spLocks noChangeArrowheads="1"/>
            </p:cNvSpPr>
            <p:nvPr/>
          </p:nvSpPr>
          <p:spPr bwMode="auto">
            <a:xfrm>
              <a:off x="123" y="1956"/>
              <a:ext cx="243"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uz-Cyrl-UZ" altLang="ru-RU">
                  <a:latin typeface="Arial" panose="020B0604020202020204" pitchFamily="34" charset="0"/>
                </a:rPr>
                <a:t>40</a:t>
              </a:r>
              <a:endParaRPr lang="ru-RU" altLang="ru-RU">
                <a:latin typeface="Arial" panose="020B0604020202020204" pitchFamily="34" charset="0"/>
              </a:endParaRPr>
            </a:p>
          </p:txBody>
        </p:sp>
        <p:sp>
          <p:nvSpPr>
            <p:cNvPr id="12298" name="Rectangle 24"/>
            <p:cNvSpPr>
              <a:spLocks noChangeArrowheads="1"/>
            </p:cNvSpPr>
            <p:nvPr/>
          </p:nvSpPr>
          <p:spPr bwMode="auto">
            <a:xfrm>
              <a:off x="127" y="2447"/>
              <a:ext cx="261" cy="2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uz-Cyrl-UZ" altLang="ru-RU">
                  <a:latin typeface="Arial" panose="020B0604020202020204" pitchFamily="34" charset="0"/>
                </a:rPr>
                <a:t>30</a:t>
              </a:r>
              <a:endParaRPr lang="ru-RU" altLang="ru-RU">
                <a:latin typeface="Arial" panose="020B0604020202020204" pitchFamily="34" charset="0"/>
              </a:endParaRPr>
            </a:p>
          </p:txBody>
        </p:sp>
        <p:sp>
          <p:nvSpPr>
            <p:cNvPr id="12299" name="Rectangle 25"/>
            <p:cNvSpPr>
              <a:spLocks noChangeArrowheads="1"/>
            </p:cNvSpPr>
            <p:nvPr/>
          </p:nvSpPr>
          <p:spPr bwMode="auto">
            <a:xfrm>
              <a:off x="2285" y="3455"/>
              <a:ext cx="113" cy="2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Q</a:t>
              </a:r>
              <a:endParaRPr lang="ru-RU" altLang="ru-RU">
                <a:latin typeface="Arial" panose="020B0604020202020204" pitchFamily="34" charset="0"/>
              </a:endParaRPr>
            </a:p>
          </p:txBody>
        </p:sp>
        <p:sp>
          <p:nvSpPr>
            <p:cNvPr id="12300" name="Rectangle 27"/>
            <p:cNvSpPr>
              <a:spLocks noChangeArrowheads="1"/>
            </p:cNvSpPr>
            <p:nvPr/>
          </p:nvSpPr>
          <p:spPr bwMode="auto">
            <a:xfrm>
              <a:off x="1353" y="3561"/>
              <a:ext cx="253" cy="2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q</a:t>
              </a:r>
              <a:r>
                <a:rPr lang="en-US" altLang="ru-RU" baseline="-25000">
                  <a:latin typeface="Arial" panose="020B0604020202020204" pitchFamily="34" charset="0"/>
                </a:rPr>
                <a:t>2</a:t>
              </a:r>
              <a:endParaRPr lang="ru-RU" altLang="ru-RU">
                <a:latin typeface="Arial" panose="020B0604020202020204" pitchFamily="34" charset="0"/>
              </a:endParaRPr>
            </a:p>
          </p:txBody>
        </p:sp>
        <p:sp>
          <p:nvSpPr>
            <p:cNvPr id="12301" name="Line 29"/>
            <p:cNvSpPr>
              <a:spLocks noChangeShapeType="1"/>
            </p:cNvSpPr>
            <p:nvPr/>
          </p:nvSpPr>
          <p:spPr bwMode="auto">
            <a:xfrm>
              <a:off x="407" y="1124"/>
              <a:ext cx="0" cy="2431"/>
            </a:xfrm>
            <a:prstGeom prst="line">
              <a:avLst/>
            </a:prstGeom>
            <a:noFill/>
            <a:ln w="38100">
              <a:solidFill>
                <a:srgbClr val="000000"/>
              </a:solidFill>
              <a:round/>
              <a:headEnd type="triangl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2302" name="Line 30"/>
            <p:cNvSpPr>
              <a:spLocks noChangeShapeType="1"/>
            </p:cNvSpPr>
            <p:nvPr/>
          </p:nvSpPr>
          <p:spPr bwMode="auto">
            <a:xfrm flipH="1">
              <a:off x="402" y="3554"/>
              <a:ext cx="1845" cy="1"/>
            </a:xfrm>
            <a:prstGeom prst="line">
              <a:avLst/>
            </a:prstGeom>
            <a:noFill/>
            <a:ln w="38100">
              <a:solidFill>
                <a:srgbClr val="000000"/>
              </a:solidFill>
              <a:round/>
              <a:headEnd type="triangl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grpSp>
          <p:nvGrpSpPr>
            <p:cNvPr id="12303" name="Group 31"/>
            <p:cNvGrpSpPr>
              <a:grpSpLocks/>
            </p:cNvGrpSpPr>
            <p:nvPr/>
          </p:nvGrpSpPr>
          <p:grpSpPr bwMode="auto">
            <a:xfrm>
              <a:off x="672" y="2146"/>
              <a:ext cx="1709" cy="412"/>
              <a:chOff x="857" y="167"/>
              <a:chExt cx="3070" cy="557"/>
            </a:xfrm>
          </p:grpSpPr>
          <p:sp>
            <p:nvSpPr>
              <p:cNvPr id="12337" name="Arc 32"/>
              <p:cNvSpPr>
                <a:spLocks/>
              </p:cNvSpPr>
              <p:nvPr/>
            </p:nvSpPr>
            <p:spPr bwMode="auto">
              <a:xfrm flipV="1">
                <a:off x="2251" y="191"/>
                <a:ext cx="1676" cy="533"/>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25400">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2338" name="Arc 33"/>
              <p:cNvSpPr>
                <a:spLocks/>
              </p:cNvSpPr>
              <p:nvPr/>
            </p:nvSpPr>
            <p:spPr bwMode="auto">
              <a:xfrm flipH="1" flipV="1">
                <a:off x="857" y="167"/>
                <a:ext cx="1387" cy="555"/>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25400">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grpSp>
        <p:grpSp>
          <p:nvGrpSpPr>
            <p:cNvPr id="12304" name="Group 34"/>
            <p:cNvGrpSpPr>
              <a:grpSpLocks/>
            </p:cNvGrpSpPr>
            <p:nvPr/>
          </p:nvGrpSpPr>
          <p:grpSpPr bwMode="auto">
            <a:xfrm>
              <a:off x="770" y="1295"/>
              <a:ext cx="1154" cy="1828"/>
              <a:chOff x="1032" y="-985"/>
              <a:chExt cx="2073" cy="2474"/>
            </a:xfrm>
          </p:grpSpPr>
          <p:sp>
            <p:nvSpPr>
              <p:cNvPr id="12335" name="Line 35"/>
              <p:cNvSpPr>
                <a:spLocks noChangeShapeType="1"/>
              </p:cNvSpPr>
              <p:nvPr/>
            </p:nvSpPr>
            <p:spPr bwMode="auto">
              <a:xfrm flipV="1">
                <a:off x="2165" y="-985"/>
                <a:ext cx="940" cy="1837"/>
              </a:xfrm>
              <a:prstGeom prst="line">
                <a:avLst/>
              </a:prstGeom>
              <a:noFill/>
              <a:ln w="25400">
                <a:solidFill>
                  <a:srgbClr val="FF0000"/>
                </a:solidFill>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2336" name="Freeform 36"/>
              <p:cNvSpPr>
                <a:spLocks/>
              </p:cNvSpPr>
              <p:nvPr/>
            </p:nvSpPr>
            <p:spPr bwMode="auto">
              <a:xfrm>
                <a:off x="1032" y="821"/>
                <a:ext cx="1153" cy="668"/>
              </a:xfrm>
              <a:custGeom>
                <a:avLst/>
                <a:gdLst>
                  <a:gd name="T0" fmla="*/ 0 w 20000"/>
                  <a:gd name="T1" fmla="*/ 0 h 20000"/>
                  <a:gd name="T2" fmla="*/ 0 w 20000"/>
                  <a:gd name="T3" fmla="*/ 0 h 20000"/>
                  <a:gd name="T4" fmla="*/ 0 w 20000"/>
                  <a:gd name="T5" fmla="*/ 0 h 20000"/>
                  <a:gd name="T6" fmla="*/ 0 w 20000"/>
                  <a:gd name="T7" fmla="*/ 0 h 20000"/>
                  <a:gd name="T8" fmla="*/ 0 w 20000"/>
                  <a:gd name="T9" fmla="*/ 0 h 20000"/>
                  <a:gd name="T10" fmla="*/ 0 w 20000"/>
                  <a:gd name="T11" fmla="*/ 0 h 20000"/>
                  <a:gd name="T12" fmla="*/ 0 w 20000"/>
                  <a:gd name="T13" fmla="*/ 0 h 20000"/>
                  <a:gd name="T14" fmla="*/ 0 w 20000"/>
                  <a:gd name="T15" fmla="*/ 0 h 20000"/>
                  <a:gd name="T16" fmla="*/ 0 w 20000"/>
                  <a:gd name="T17" fmla="*/ 0 h 20000"/>
                  <a:gd name="T18" fmla="*/ 0 w 20000"/>
                  <a:gd name="T19" fmla="*/ 0 h 20000"/>
                  <a:gd name="T20" fmla="*/ 0 w 20000"/>
                  <a:gd name="T21" fmla="*/ 0 h 20000"/>
                  <a:gd name="T22" fmla="*/ 0 w 20000"/>
                  <a:gd name="T23" fmla="*/ 0 h 20000"/>
                  <a:gd name="T24" fmla="*/ 0 w 20000"/>
                  <a:gd name="T25" fmla="*/ 0 h 20000"/>
                  <a:gd name="T26" fmla="*/ 0 w 20000"/>
                  <a:gd name="T27" fmla="*/ 0 h 20000"/>
                  <a:gd name="T28" fmla="*/ 0 w 20000"/>
                  <a:gd name="T29" fmla="*/ 0 h 20000"/>
                  <a:gd name="T30" fmla="*/ 0 w 20000"/>
                  <a:gd name="T31" fmla="*/ 0 h 20000"/>
                  <a:gd name="T32" fmla="*/ 0 w 20000"/>
                  <a:gd name="T33" fmla="*/ 0 h 20000"/>
                  <a:gd name="T34" fmla="*/ 0 w 20000"/>
                  <a:gd name="T35" fmla="*/ 0 h 20000"/>
                  <a:gd name="T36" fmla="*/ 0 w 20000"/>
                  <a:gd name="T37" fmla="*/ 0 h 20000"/>
                  <a:gd name="T38" fmla="*/ 0 w 20000"/>
                  <a:gd name="T39" fmla="*/ 0 h 20000"/>
                  <a:gd name="T40" fmla="*/ 0 w 20000"/>
                  <a:gd name="T41" fmla="*/ 0 h 20000"/>
                  <a:gd name="T42" fmla="*/ 0 w 20000"/>
                  <a:gd name="T43" fmla="*/ 0 h 20000"/>
                  <a:gd name="T44" fmla="*/ 0 w 20000"/>
                  <a:gd name="T45" fmla="*/ 0 h 20000"/>
                  <a:gd name="T46" fmla="*/ 0 w 20000"/>
                  <a:gd name="T47" fmla="*/ 0 h 20000"/>
                  <a:gd name="T48" fmla="*/ 0 w 20000"/>
                  <a:gd name="T49" fmla="*/ 0 h 20000"/>
                  <a:gd name="T50" fmla="*/ 0 w 20000"/>
                  <a:gd name="T51" fmla="*/ 0 h 20000"/>
                  <a:gd name="T52" fmla="*/ 0 w 20000"/>
                  <a:gd name="T53" fmla="*/ 0 h 20000"/>
                  <a:gd name="T54" fmla="*/ 0 w 20000"/>
                  <a:gd name="T55" fmla="*/ 0 h 20000"/>
                  <a:gd name="T56" fmla="*/ 0 w 20000"/>
                  <a:gd name="T57" fmla="*/ 0 h 20000"/>
                  <a:gd name="T58" fmla="*/ 0 w 20000"/>
                  <a:gd name="T59" fmla="*/ 0 h 20000"/>
                  <a:gd name="T60" fmla="*/ 0 w 20000"/>
                  <a:gd name="T61" fmla="*/ 0 h 20000"/>
                  <a:gd name="T62" fmla="*/ 0 w 20000"/>
                  <a:gd name="T63" fmla="*/ 0 h 20000"/>
                  <a:gd name="T64" fmla="*/ 0 w 20000"/>
                  <a:gd name="T65" fmla="*/ 0 h 20000"/>
                  <a:gd name="T66" fmla="*/ 0 w 20000"/>
                  <a:gd name="T67" fmla="*/ 0 h 20000"/>
                  <a:gd name="T68" fmla="*/ 0 w 20000"/>
                  <a:gd name="T69" fmla="*/ 0 h 20000"/>
                  <a:gd name="T70" fmla="*/ 0 w 20000"/>
                  <a:gd name="T71" fmla="*/ 0 h 20000"/>
                  <a:gd name="T72" fmla="*/ 0 w 20000"/>
                  <a:gd name="T73" fmla="*/ 0 h 20000"/>
                  <a:gd name="T74" fmla="*/ 0 w 20000"/>
                  <a:gd name="T75" fmla="*/ 0 h 2000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0000" h="20000">
                    <a:moveTo>
                      <a:pt x="0" y="2695"/>
                    </a:moveTo>
                    <a:lnTo>
                      <a:pt x="0" y="3623"/>
                    </a:lnTo>
                    <a:lnTo>
                      <a:pt x="191" y="4970"/>
                    </a:lnTo>
                    <a:lnTo>
                      <a:pt x="191" y="6347"/>
                    </a:lnTo>
                    <a:lnTo>
                      <a:pt x="364" y="6826"/>
                    </a:lnTo>
                    <a:lnTo>
                      <a:pt x="364" y="7246"/>
                    </a:lnTo>
                    <a:lnTo>
                      <a:pt x="538" y="7246"/>
                    </a:lnTo>
                    <a:lnTo>
                      <a:pt x="538" y="9521"/>
                    </a:lnTo>
                    <a:lnTo>
                      <a:pt x="1058" y="10898"/>
                    </a:lnTo>
                    <a:lnTo>
                      <a:pt x="1232" y="11796"/>
                    </a:lnTo>
                    <a:lnTo>
                      <a:pt x="1232" y="12275"/>
                    </a:lnTo>
                    <a:lnTo>
                      <a:pt x="1578" y="12695"/>
                    </a:lnTo>
                    <a:lnTo>
                      <a:pt x="1752" y="13623"/>
                    </a:lnTo>
                    <a:lnTo>
                      <a:pt x="1943" y="14072"/>
                    </a:lnTo>
                    <a:lnTo>
                      <a:pt x="1943" y="14521"/>
                    </a:lnTo>
                    <a:lnTo>
                      <a:pt x="2290" y="14970"/>
                    </a:lnTo>
                    <a:lnTo>
                      <a:pt x="2290" y="15449"/>
                    </a:lnTo>
                    <a:lnTo>
                      <a:pt x="2463" y="15449"/>
                    </a:lnTo>
                    <a:lnTo>
                      <a:pt x="2637" y="15898"/>
                    </a:lnTo>
                    <a:lnTo>
                      <a:pt x="2637" y="16347"/>
                    </a:lnTo>
                    <a:lnTo>
                      <a:pt x="2984" y="16347"/>
                    </a:lnTo>
                    <a:lnTo>
                      <a:pt x="2984" y="16796"/>
                    </a:lnTo>
                    <a:lnTo>
                      <a:pt x="3330" y="17246"/>
                    </a:lnTo>
                    <a:lnTo>
                      <a:pt x="3504" y="17246"/>
                    </a:lnTo>
                    <a:lnTo>
                      <a:pt x="3677" y="17725"/>
                    </a:lnTo>
                    <a:lnTo>
                      <a:pt x="4042" y="18174"/>
                    </a:lnTo>
                    <a:lnTo>
                      <a:pt x="4389" y="18174"/>
                    </a:lnTo>
                    <a:lnTo>
                      <a:pt x="4735" y="18623"/>
                    </a:lnTo>
                    <a:lnTo>
                      <a:pt x="4909" y="19072"/>
                    </a:lnTo>
                    <a:lnTo>
                      <a:pt x="5273" y="19072"/>
                    </a:lnTo>
                    <a:lnTo>
                      <a:pt x="5620" y="19521"/>
                    </a:lnTo>
                    <a:lnTo>
                      <a:pt x="5967" y="19970"/>
                    </a:lnTo>
                    <a:lnTo>
                      <a:pt x="10356" y="19970"/>
                    </a:lnTo>
                    <a:lnTo>
                      <a:pt x="10529" y="19521"/>
                    </a:lnTo>
                    <a:lnTo>
                      <a:pt x="11049" y="19072"/>
                    </a:lnTo>
                    <a:lnTo>
                      <a:pt x="11396" y="19072"/>
                    </a:lnTo>
                    <a:lnTo>
                      <a:pt x="11743" y="18174"/>
                    </a:lnTo>
                    <a:lnTo>
                      <a:pt x="12108" y="18174"/>
                    </a:lnTo>
                    <a:lnTo>
                      <a:pt x="12454" y="17246"/>
                    </a:lnTo>
                    <a:lnTo>
                      <a:pt x="12801" y="17246"/>
                    </a:lnTo>
                    <a:lnTo>
                      <a:pt x="13148" y="16347"/>
                    </a:lnTo>
                    <a:lnTo>
                      <a:pt x="13513" y="16347"/>
                    </a:lnTo>
                    <a:lnTo>
                      <a:pt x="13686" y="15449"/>
                    </a:lnTo>
                    <a:lnTo>
                      <a:pt x="13859" y="15449"/>
                    </a:lnTo>
                    <a:lnTo>
                      <a:pt x="14033" y="14521"/>
                    </a:lnTo>
                    <a:lnTo>
                      <a:pt x="14206" y="14521"/>
                    </a:lnTo>
                    <a:lnTo>
                      <a:pt x="14553" y="13623"/>
                    </a:lnTo>
                    <a:lnTo>
                      <a:pt x="14900" y="13174"/>
                    </a:lnTo>
                    <a:lnTo>
                      <a:pt x="14900" y="12695"/>
                    </a:lnTo>
                    <a:lnTo>
                      <a:pt x="15091" y="12695"/>
                    </a:lnTo>
                    <a:lnTo>
                      <a:pt x="15247" y="11796"/>
                    </a:lnTo>
                    <a:lnTo>
                      <a:pt x="15611" y="11796"/>
                    </a:lnTo>
                    <a:lnTo>
                      <a:pt x="15611" y="11347"/>
                    </a:lnTo>
                    <a:lnTo>
                      <a:pt x="15958" y="10449"/>
                    </a:lnTo>
                    <a:lnTo>
                      <a:pt x="16323" y="10000"/>
                    </a:lnTo>
                    <a:lnTo>
                      <a:pt x="16479" y="9521"/>
                    </a:lnTo>
                    <a:lnTo>
                      <a:pt x="16670" y="9072"/>
                    </a:lnTo>
                    <a:lnTo>
                      <a:pt x="16826" y="8623"/>
                    </a:lnTo>
                    <a:lnTo>
                      <a:pt x="16999" y="8174"/>
                    </a:lnTo>
                    <a:lnTo>
                      <a:pt x="17190" y="8174"/>
                    </a:lnTo>
                    <a:lnTo>
                      <a:pt x="17346" y="7246"/>
                    </a:lnTo>
                    <a:lnTo>
                      <a:pt x="17537" y="6826"/>
                    </a:lnTo>
                    <a:lnTo>
                      <a:pt x="17710" y="6347"/>
                    </a:lnTo>
                    <a:lnTo>
                      <a:pt x="17884" y="6347"/>
                    </a:lnTo>
                    <a:lnTo>
                      <a:pt x="18231" y="5449"/>
                    </a:lnTo>
                    <a:lnTo>
                      <a:pt x="18422" y="4551"/>
                    </a:lnTo>
                    <a:lnTo>
                      <a:pt x="18578" y="4551"/>
                    </a:lnTo>
                    <a:lnTo>
                      <a:pt x="18768" y="3623"/>
                    </a:lnTo>
                    <a:lnTo>
                      <a:pt x="18768" y="3174"/>
                    </a:lnTo>
                    <a:lnTo>
                      <a:pt x="18942" y="2695"/>
                    </a:lnTo>
                    <a:lnTo>
                      <a:pt x="19115" y="2695"/>
                    </a:lnTo>
                    <a:lnTo>
                      <a:pt x="19289" y="1796"/>
                    </a:lnTo>
                    <a:lnTo>
                      <a:pt x="19462" y="1377"/>
                    </a:lnTo>
                    <a:lnTo>
                      <a:pt x="19462" y="898"/>
                    </a:lnTo>
                    <a:lnTo>
                      <a:pt x="19809" y="898"/>
                    </a:lnTo>
                    <a:lnTo>
                      <a:pt x="19809" y="0"/>
                    </a:lnTo>
                    <a:lnTo>
                      <a:pt x="19983" y="0"/>
                    </a:lnTo>
                  </a:path>
                </a:pathLst>
              </a:custGeom>
              <a:noFill/>
              <a:ln w="25400" cap="flat">
                <a:solidFill>
                  <a:srgbClr val="FF0000"/>
                </a:solidFill>
                <a:prstDash val="solid"/>
                <a:round/>
                <a:headEnd type="none" w="sm" len="med"/>
                <a:tailEnd type="none" w="sm"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grpSp>
        <p:sp>
          <p:nvSpPr>
            <p:cNvPr id="12305" name="Line 37"/>
            <p:cNvSpPr>
              <a:spLocks noChangeShapeType="1"/>
            </p:cNvSpPr>
            <p:nvPr/>
          </p:nvSpPr>
          <p:spPr bwMode="auto">
            <a:xfrm>
              <a:off x="401" y="2560"/>
              <a:ext cx="2006" cy="1"/>
            </a:xfrm>
            <a:prstGeom prst="line">
              <a:avLst/>
            </a:prstGeom>
            <a:noFill/>
            <a:ln w="25400">
              <a:solidFill>
                <a:srgbClr val="000000"/>
              </a:solidFill>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2306" name="Line 38"/>
            <p:cNvSpPr>
              <a:spLocks noChangeShapeType="1"/>
            </p:cNvSpPr>
            <p:nvPr/>
          </p:nvSpPr>
          <p:spPr bwMode="auto">
            <a:xfrm flipH="1">
              <a:off x="1424" y="2560"/>
              <a:ext cx="10" cy="994"/>
            </a:xfrm>
            <a:prstGeom prst="line">
              <a:avLst/>
            </a:prstGeom>
            <a:noFill/>
            <a:ln w="6350">
              <a:solidFill>
                <a:srgbClr val="000000"/>
              </a:solidFill>
              <a:prstDash val="sysDot"/>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2307" name="Oval 39"/>
            <p:cNvSpPr>
              <a:spLocks noChangeArrowheads="1"/>
            </p:cNvSpPr>
            <p:nvPr/>
          </p:nvSpPr>
          <p:spPr bwMode="auto">
            <a:xfrm>
              <a:off x="1419" y="2530"/>
              <a:ext cx="31" cy="61"/>
            </a:xfrm>
            <a:prstGeom prst="ellipse">
              <a:avLst/>
            </a:prstGeom>
            <a:solidFill>
              <a:srgbClr val="000000"/>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ru-RU" altLang="ru-RU">
                <a:latin typeface="Garamond" panose="02020404030301010803" pitchFamily="18" charset="0"/>
              </a:endParaRPr>
            </a:p>
          </p:txBody>
        </p:sp>
        <p:sp>
          <p:nvSpPr>
            <p:cNvPr id="12308" name="Line 40"/>
            <p:cNvSpPr>
              <a:spLocks noChangeShapeType="1"/>
            </p:cNvSpPr>
            <p:nvPr/>
          </p:nvSpPr>
          <p:spPr bwMode="auto">
            <a:xfrm>
              <a:off x="397" y="2068"/>
              <a:ext cx="2028" cy="1"/>
            </a:xfrm>
            <a:prstGeom prst="line">
              <a:avLst/>
            </a:prstGeom>
            <a:noFill/>
            <a:ln w="25400">
              <a:solidFill>
                <a:srgbClr val="000000"/>
              </a:solidFill>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2309" name="Oval 42"/>
            <p:cNvSpPr>
              <a:spLocks noChangeArrowheads="1"/>
            </p:cNvSpPr>
            <p:nvPr/>
          </p:nvSpPr>
          <p:spPr bwMode="auto">
            <a:xfrm>
              <a:off x="1616" y="2026"/>
              <a:ext cx="31" cy="61"/>
            </a:xfrm>
            <a:prstGeom prst="ellipse">
              <a:avLst/>
            </a:prstGeom>
            <a:solidFill>
              <a:srgbClr val="000000"/>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ru-RU" altLang="ru-RU">
                <a:latin typeface="Garamond" panose="02020404030301010803" pitchFamily="18" charset="0"/>
              </a:endParaRPr>
            </a:p>
          </p:txBody>
        </p:sp>
        <p:sp>
          <p:nvSpPr>
            <p:cNvPr id="12310" name="Rectangle 44"/>
            <p:cNvSpPr>
              <a:spLocks noChangeArrowheads="1"/>
            </p:cNvSpPr>
            <p:nvPr/>
          </p:nvSpPr>
          <p:spPr bwMode="auto">
            <a:xfrm>
              <a:off x="3134" y="1055"/>
              <a:ext cx="113" cy="2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P</a:t>
              </a:r>
              <a:endParaRPr lang="ru-RU" altLang="ru-RU">
                <a:latin typeface="Arial" panose="020B0604020202020204" pitchFamily="34" charset="0"/>
              </a:endParaRPr>
            </a:p>
          </p:txBody>
        </p:sp>
        <p:sp>
          <p:nvSpPr>
            <p:cNvPr id="12311" name="Rectangle 45"/>
            <p:cNvSpPr>
              <a:spLocks noChangeArrowheads="1"/>
            </p:cNvSpPr>
            <p:nvPr/>
          </p:nvSpPr>
          <p:spPr bwMode="auto">
            <a:xfrm>
              <a:off x="2999" y="1988"/>
              <a:ext cx="226"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sz="1600">
                  <a:latin typeface="Arial" panose="020B0604020202020204" pitchFamily="34" charset="0"/>
                </a:rPr>
                <a:t>P</a:t>
              </a:r>
              <a:r>
                <a:rPr lang="en-US" altLang="ru-RU" sz="1600" baseline="-25000">
                  <a:latin typeface="Arial" panose="020B0604020202020204" pitchFamily="34" charset="0"/>
                </a:rPr>
                <a:t>1</a:t>
              </a:r>
              <a:endParaRPr lang="ru-RU" altLang="ru-RU" sz="1600">
                <a:latin typeface="Arial" panose="020B0604020202020204" pitchFamily="34" charset="0"/>
              </a:endParaRPr>
            </a:p>
          </p:txBody>
        </p:sp>
        <p:sp>
          <p:nvSpPr>
            <p:cNvPr id="12312" name="Rectangle 46"/>
            <p:cNvSpPr>
              <a:spLocks noChangeArrowheads="1"/>
            </p:cNvSpPr>
            <p:nvPr/>
          </p:nvSpPr>
          <p:spPr bwMode="auto">
            <a:xfrm>
              <a:off x="3009" y="2404"/>
              <a:ext cx="244"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sz="1600">
                  <a:latin typeface="Arial" panose="020B0604020202020204" pitchFamily="34" charset="0"/>
                </a:rPr>
                <a:t>P</a:t>
              </a:r>
              <a:r>
                <a:rPr lang="en-US" altLang="ru-RU" sz="1600" baseline="-25000">
                  <a:latin typeface="Arial" panose="020B0604020202020204" pitchFamily="34" charset="0"/>
                </a:rPr>
                <a:t>2</a:t>
              </a:r>
              <a:endParaRPr lang="ru-RU" altLang="ru-RU" sz="1600">
                <a:latin typeface="Arial" panose="020B0604020202020204" pitchFamily="34" charset="0"/>
              </a:endParaRPr>
            </a:p>
          </p:txBody>
        </p:sp>
        <p:sp>
          <p:nvSpPr>
            <p:cNvPr id="12313" name="Rectangle 47"/>
            <p:cNvSpPr>
              <a:spLocks noChangeArrowheads="1"/>
            </p:cNvSpPr>
            <p:nvPr/>
          </p:nvSpPr>
          <p:spPr bwMode="auto">
            <a:xfrm>
              <a:off x="5331" y="3492"/>
              <a:ext cx="110" cy="2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Q</a:t>
              </a:r>
              <a:endParaRPr lang="ru-RU" altLang="ru-RU">
                <a:latin typeface="Arial" panose="020B0604020202020204" pitchFamily="34" charset="0"/>
              </a:endParaRPr>
            </a:p>
          </p:txBody>
        </p:sp>
        <p:sp>
          <p:nvSpPr>
            <p:cNvPr id="12314" name="Rectangle 48"/>
            <p:cNvSpPr>
              <a:spLocks noChangeArrowheads="1"/>
            </p:cNvSpPr>
            <p:nvPr/>
          </p:nvSpPr>
          <p:spPr bwMode="auto">
            <a:xfrm>
              <a:off x="4456" y="3609"/>
              <a:ext cx="279"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Q</a:t>
              </a:r>
              <a:r>
                <a:rPr lang="en-US" altLang="ru-RU" baseline="-25000">
                  <a:latin typeface="Arial" panose="020B0604020202020204" pitchFamily="34" charset="0"/>
                </a:rPr>
                <a:t>2</a:t>
              </a:r>
              <a:endParaRPr lang="ru-RU" altLang="ru-RU">
                <a:latin typeface="Arial" panose="020B0604020202020204" pitchFamily="34" charset="0"/>
              </a:endParaRPr>
            </a:p>
          </p:txBody>
        </p:sp>
        <p:sp>
          <p:nvSpPr>
            <p:cNvPr id="12315" name="Rectangle 49"/>
            <p:cNvSpPr>
              <a:spLocks noChangeArrowheads="1"/>
            </p:cNvSpPr>
            <p:nvPr/>
          </p:nvSpPr>
          <p:spPr bwMode="auto">
            <a:xfrm>
              <a:off x="4050" y="3609"/>
              <a:ext cx="279"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Q</a:t>
              </a:r>
              <a:r>
                <a:rPr lang="en-US" altLang="ru-RU" baseline="-25000">
                  <a:latin typeface="Arial" panose="020B0604020202020204" pitchFamily="34" charset="0"/>
                </a:rPr>
                <a:t>1</a:t>
              </a:r>
              <a:endParaRPr lang="ru-RU" altLang="ru-RU">
                <a:latin typeface="Arial" panose="020B0604020202020204" pitchFamily="34" charset="0"/>
              </a:endParaRPr>
            </a:p>
          </p:txBody>
        </p:sp>
        <p:sp>
          <p:nvSpPr>
            <p:cNvPr id="12316" name="Rectangle 51"/>
            <p:cNvSpPr>
              <a:spLocks noChangeArrowheads="1"/>
            </p:cNvSpPr>
            <p:nvPr/>
          </p:nvSpPr>
          <p:spPr bwMode="auto">
            <a:xfrm>
              <a:off x="4289" y="985"/>
              <a:ext cx="168"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S</a:t>
              </a:r>
              <a:r>
                <a:rPr lang="en-US" altLang="ru-RU" baseline="-25000">
                  <a:latin typeface="Arial" panose="020B0604020202020204" pitchFamily="34" charset="0"/>
                </a:rPr>
                <a:t>1</a:t>
              </a:r>
              <a:endParaRPr lang="ru-RU" altLang="ru-RU">
                <a:latin typeface="Arial" panose="020B0604020202020204" pitchFamily="34" charset="0"/>
              </a:endParaRPr>
            </a:p>
          </p:txBody>
        </p:sp>
        <p:sp>
          <p:nvSpPr>
            <p:cNvPr id="12317" name="Rectangle 52"/>
            <p:cNvSpPr>
              <a:spLocks noChangeArrowheads="1"/>
            </p:cNvSpPr>
            <p:nvPr/>
          </p:nvSpPr>
          <p:spPr bwMode="auto">
            <a:xfrm>
              <a:off x="4735" y="1063"/>
              <a:ext cx="269"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S</a:t>
              </a:r>
              <a:r>
                <a:rPr lang="en-US" altLang="ru-RU" baseline="-25000">
                  <a:latin typeface="Arial" panose="020B0604020202020204" pitchFamily="34" charset="0"/>
                </a:rPr>
                <a:t>2</a:t>
              </a:r>
              <a:endParaRPr lang="ru-RU" altLang="ru-RU">
                <a:latin typeface="Arial" panose="020B0604020202020204" pitchFamily="34" charset="0"/>
              </a:endParaRPr>
            </a:p>
          </p:txBody>
        </p:sp>
        <p:sp>
          <p:nvSpPr>
            <p:cNvPr id="12318" name="Rectangle 53"/>
            <p:cNvSpPr>
              <a:spLocks noChangeArrowheads="1"/>
            </p:cNvSpPr>
            <p:nvPr/>
          </p:nvSpPr>
          <p:spPr bwMode="auto">
            <a:xfrm>
              <a:off x="5218" y="2718"/>
              <a:ext cx="228"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D</a:t>
              </a:r>
              <a:r>
                <a:rPr lang="en-US" altLang="ru-RU" baseline="-25000">
                  <a:latin typeface="Arial" panose="020B0604020202020204" pitchFamily="34" charset="0"/>
                </a:rPr>
                <a:t>1</a:t>
              </a:r>
              <a:endParaRPr lang="ru-RU" altLang="ru-RU">
                <a:latin typeface="Arial" panose="020B0604020202020204" pitchFamily="34" charset="0"/>
              </a:endParaRPr>
            </a:p>
          </p:txBody>
        </p:sp>
        <p:grpSp>
          <p:nvGrpSpPr>
            <p:cNvPr id="12319" name="Group 55"/>
            <p:cNvGrpSpPr>
              <a:grpSpLocks/>
            </p:cNvGrpSpPr>
            <p:nvPr/>
          </p:nvGrpSpPr>
          <p:grpSpPr bwMode="auto">
            <a:xfrm>
              <a:off x="3255" y="1138"/>
              <a:ext cx="2053" cy="2469"/>
              <a:chOff x="5115" y="986"/>
              <a:chExt cx="3727" cy="3341"/>
            </a:xfrm>
          </p:grpSpPr>
          <p:sp>
            <p:nvSpPr>
              <p:cNvPr id="12325" name="Line 56"/>
              <p:cNvSpPr>
                <a:spLocks noChangeShapeType="1"/>
              </p:cNvSpPr>
              <p:nvPr/>
            </p:nvSpPr>
            <p:spPr bwMode="auto">
              <a:xfrm flipH="1">
                <a:off x="5129" y="1011"/>
                <a:ext cx="5" cy="3309"/>
              </a:xfrm>
              <a:prstGeom prst="line">
                <a:avLst/>
              </a:prstGeom>
              <a:noFill/>
              <a:ln w="38100">
                <a:solidFill>
                  <a:srgbClr val="000000"/>
                </a:solidFill>
                <a:round/>
                <a:headEnd type="triangl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2326" name="Line 57"/>
              <p:cNvSpPr>
                <a:spLocks noChangeShapeType="1"/>
              </p:cNvSpPr>
              <p:nvPr/>
            </p:nvSpPr>
            <p:spPr bwMode="auto">
              <a:xfrm flipH="1">
                <a:off x="5123" y="4299"/>
                <a:ext cx="3719" cy="1"/>
              </a:xfrm>
              <a:prstGeom prst="line">
                <a:avLst/>
              </a:prstGeom>
              <a:noFill/>
              <a:ln w="38100">
                <a:solidFill>
                  <a:srgbClr val="000000"/>
                </a:solidFill>
                <a:round/>
                <a:headEnd type="triangl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grpSp>
            <p:nvGrpSpPr>
              <p:cNvPr id="12327" name="Group 58"/>
              <p:cNvGrpSpPr>
                <a:grpSpLocks/>
              </p:cNvGrpSpPr>
              <p:nvPr/>
            </p:nvGrpSpPr>
            <p:grpSpPr bwMode="auto">
              <a:xfrm>
                <a:off x="5115" y="986"/>
                <a:ext cx="3679" cy="3341"/>
                <a:chOff x="5115" y="986"/>
                <a:chExt cx="3641" cy="3341"/>
              </a:xfrm>
            </p:grpSpPr>
            <p:sp>
              <p:nvSpPr>
                <p:cNvPr id="12328" name="Line 59"/>
                <p:cNvSpPr>
                  <a:spLocks noChangeShapeType="1"/>
                </p:cNvSpPr>
                <p:nvPr/>
              </p:nvSpPr>
              <p:spPr bwMode="auto">
                <a:xfrm>
                  <a:off x="5123" y="2874"/>
                  <a:ext cx="3602" cy="1"/>
                </a:xfrm>
                <a:prstGeom prst="line">
                  <a:avLst/>
                </a:prstGeom>
                <a:noFill/>
                <a:ln w="25400">
                  <a:solidFill>
                    <a:srgbClr val="000000"/>
                  </a:solidFill>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2329" name="Line 60"/>
                <p:cNvSpPr>
                  <a:spLocks noChangeShapeType="1"/>
                </p:cNvSpPr>
                <p:nvPr/>
              </p:nvSpPr>
              <p:spPr bwMode="auto">
                <a:xfrm>
                  <a:off x="5115" y="2232"/>
                  <a:ext cx="3641" cy="1"/>
                </a:xfrm>
                <a:prstGeom prst="line">
                  <a:avLst/>
                </a:prstGeom>
                <a:noFill/>
                <a:ln w="25400">
                  <a:solidFill>
                    <a:srgbClr val="000000"/>
                  </a:solidFill>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2330" name="Arc 62"/>
                <p:cNvSpPr>
                  <a:spLocks/>
                </p:cNvSpPr>
                <p:nvPr/>
              </p:nvSpPr>
              <p:spPr bwMode="auto">
                <a:xfrm flipH="1" flipV="1">
                  <a:off x="6362" y="986"/>
                  <a:ext cx="2324" cy="2283"/>
                </a:xfrm>
                <a:custGeom>
                  <a:avLst/>
                  <a:gdLst>
                    <a:gd name="T0" fmla="*/ 0 w 21600"/>
                    <a:gd name="T1" fmla="*/ 0 h 21600"/>
                    <a:gd name="T2" fmla="*/ 3 w 21600"/>
                    <a:gd name="T3" fmla="*/ 3 h 21600"/>
                    <a:gd name="T4" fmla="*/ 0 w 21600"/>
                    <a:gd name="T5" fmla="*/ 3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2331" name="Arc 63"/>
                <p:cNvSpPr>
                  <a:spLocks/>
                </p:cNvSpPr>
                <p:nvPr/>
              </p:nvSpPr>
              <p:spPr bwMode="auto">
                <a:xfrm flipV="1">
                  <a:off x="5662" y="1135"/>
                  <a:ext cx="2283" cy="2568"/>
                </a:xfrm>
                <a:custGeom>
                  <a:avLst/>
                  <a:gdLst>
                    <a:gd name="T0" fmla="*/ 0 w 21600"/>
                    <a:gd name="T1" fmla="*/ 0 h 21600"/>
                    <a:gd name="T2" fmla="*/ 3 w 21600"/>
                    <a:gd name="T3" fmla="*/ 4 h 21600"/>
                    <a:gd name="T4" fmla="*/ 0 w 21600"/>
                    <a:gd name="T5" fmla="*/ 4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rgbClr val="FF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2332" name="Arc 64"/>
                <p:cNvSpPr>
                  <a:spLocks/>
                </p:cNvSpPr>
                <p:nvPr/>
              </p:nvSpPr>
              <p:spPr bwMode="auto">
                <a:xfrm flipV="1">
                  <a:off x="5240" y="1013"/>
                  <a:ext cx="1841" cy="2205"/>
                </a:xfrm>
                <a:custGeom>
                  <a:avLst/>
                  <a:gdLst>
                    <a:gd name="T0" fmla="*/ 0 w 21600"/>
                    <a:gd name="T1" fmla="*/ 0 h 21600"/>
                    <a:gd name="T2" fmla="*/ 1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rgbClr val="FF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2333" name="Line 65"/>
                <p:cNvSpPr>
                  <a:spLocks noChangeShapeType="1"/>
                </p:cNvSpPr>
                <p:nvPr/>
              </p:nvSpPr>
              <p:spPr bwMode="auto">
                <a:xfrm>
                  <a:off x="6767" y="2287"/>
                  <a:ext cx="1" cy="2012"/>
                </a:xfrm>
                <a:prstGeom prst="line">
                  <a:avLst/>
                </a:prstGeom>
                <a:noFill/>
                <a:ln w="12700">
                  <a:solidFill>
                    <a:srgbClr val="000000"/>
                  </a:solidFill>
                  <a:prstDash val="sysDot"/>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2334" name="Line 67"/>
                <p:cNvSpPr>
                  <a:spLocks noChangeShapeType="1"/>
                </p:cNvSpPr>
                <p:nvPr/>
              </p:nvSpPr>
              <p:spPr bwMode="auto">
                <a:xfrm>
                  <a:off x="7355" y="2859"/>
                  <a:ext cx="1" cy="1468"/>
                </a:xfrm>
                <a:prstGeom prst="line">
                  <a:avLst/>
                </a:prstGeom>
                <a:noFill/>
                <a:ln w="12700">
                  <a:solidFill>
                    <a:srgbClr val="000000"/>
                  </a:solidFill>
                  <a:prstDash val="sysDot"/>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grpSp>
        </p:grpSp>
        <p:sp>
          <p:nvSpPr>
            <p:cNvPr id="12320" name="Line 68"/>
            <p:cNvSpPr>
              <a:spLocks noChangeShapeType="1"/>
            </p:cNvSpPr>
            <p:nvPr/>
          </p:nvSpPr>
          <p:spPr bwMode="auto">
            <a:xfrm flipV="1">
              <a:off x="3834" y="2114"/>
              <a:ext cx="182" cy="181"/>
            </a:xfrm>
            <a:prstGeom prst="line">
              <a:avLst/>
            </a:prstGeom>
            <a:noFill/>
            <a:ln w="9525">
              <a:solidFill>
                <a:srgbClr val="000000"/>
              </a:solidFill>
              <a:round/>
              <a:headEnd type="none" w="sm" len="med"/>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2321" name="Line 69"/>
            <p:cNvSpPr>
              <a:spLocks noChangeShapeType="1"/>
            </p:cNvSpPr>
            <p:nvPr/>
          </p:nvSpPr>
          <p:spPr bwMode="auto">
            <a:xfrm>
              <a:off x="4296" y="2116"/>
              <a:ext cx="136" cy="181"/>
            </a:xfrm>
            <a:prstGeom prst="line">
              <a:avLst/>
            </a:prstGeom>
            <a:noFill/>
            <a:ln w="9525">
              <a:solidFill>
                <a:srgbClr val="000000"/>
              </a:solidFill>
              <a:round/>
              <a:headEnd type="none" w="sm" len="med"/>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2322" name="Rectangle 19"/>
            <p:cNvSpPr>
              <a:spLocks noChangeArrowheads="1"/>
            </p:cNvSpPr>
            <p:nvPr/>
          </p:nvSpPr>
          <p:spPr bwMode="auto">
            <a:xfrm>
              <a:off x="1074" y="758"/>
              <a:ext cx="573" cy="201"/>
            </a:xfrm>
            <a:prstGeom prst="rect">
              <a:avLst/>
            </a:prstGeom>
            <a:solidFill>
              <a:srgbClr val="FFFFFF"/>
            </a:solidFill>
            <a:ln>
              <a:noFill/>
            </a:ln>
            <a:effectLst/>
            <a:extLs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ru-RU" altLang="ru-RU" b="1">
                  <a:latin typeface="Times New Roman" panose="02020603050405020304" pitchFamily="18" charset="0"/>
                  <a:cs typeface="Times New Roman" panose="02020603050405020304" pitchFamily="18" charset="0"/>
                </a:rPr>
                <a:t>Фирма</a:t>
              </a:r>
            </a:p>
          </p:txBody>
        </p:sp>
        <p:sp>
          <p:nvSpPr>
            <p:cNvPr id="12323" name="Rectangle 19"/>
            <p:cNvSpPr>
              <a:spLocks noChangeArrowheads="1"/>
            </p:cNvSpPr>
            <p:nvPr/>
          </p:nvSpPr>
          <p:spPr bwMode="auto">
            <a:xfrm>
              <a:off x="4050" y="709"/>
              <a:ext cx="722" cy="2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ru-RU" altLang="ru-RU" b="1">
                  <a:latin typeface="Times New Roman" panose="02020603050405020304" pitchFamily="18" charset="0"/>
                  <a:cs typeface="Times New Roman" panose="02020603050405020304" pitchFamily="18" charset="0"/>
                </a:rPr>
                <a:t>Тармо</a:t>
              </a:r>
              <a:r>
                <a:rPr lang="uz-Cyrl-UZ" altLang="ru-RU" b="1">
                  <a:latin typeface="Times New Roman" panose="02020603050405020304" pitchFamily="18" charset="0"/>
                  <a:cs typeface="Times New Roman" panose="02020603050405020304" pitchFamily="18" charset="0"/>
                </a:rPr>
                <a:t>қ</a:t>
              </a:r>
              <a:endParaRPr lang="ru-RU" altLang="ru-RU" b="1">
                <a:latin typeface="Times New Roman" panose="02020603050405020304" pitchFamily="18" charset="0"/>
                <a:cs typeface="Times New Roman" panose="02020603050405020304" pitchFamily="18" charset="0"/>
              </a:endParaRPr>
            </a:p>
          </p:txBody>
        </p:sp>
        <p:sp>
          <p:nvSpPr>
            <p:cNvPr id="12324" name="Rectangle 46"/>
            <p:cNvSpPr>
              <a:spLocks noChangeArrowheads="1"/>
            </p:cNvSpPr>
            <p:nvPr/>
          </p:nvSpPr>
          <p:spPr bwMode="auto">
            <a:xfrm>
              <a:off x="2457" y="2451"/>
              <a:ext cx="244"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sz="1600">
                  <a:latin typeface="Arial" panose="020B0604020202020204" pitchFamily="34" charset="0"/>
                </a:rPr>
                <a:t>P</a:t>
              </a:r>
              <a:r>
                <a:rPr lang="en-US" altLang="ru-RU" sz="1600" baseline="-25000">
                  <a:latin typeface="Arial" panose="020B0604020202020204" pitchFamily="34" charset="0"/>
                </a:rPr>
                <a:t>2</a:t>
              </a:r>
              <a:endParaRPr lang="ru-RU" altLang="ru-RU" sz="1600">
                <a:latin typeface="Arial" panose="020B0604020202020204" pitchFamily="34" charset="0"/>
              </a:endParaRPr>
            </a:p>
          </p:txBody>
        </p:sp>
      </p:grpSp>
      <p:sp>
        <p:nvSpPr>
          <p:cNvPr id="2" name="Прямоугольник 1"/>
          <p:cNvSpPr/>
          <p:nvPr/>
        </p:nvSpPr>
        <p:spPr>
          <a:xfrm>
            <a:off x="447537" y="6648833"/>
            <a:ext cx="4572000" cy="461665"/>
          </a:xfrm>
          <a:prstGeom prst="rect">
            <a:avLst/>
          </a:prstGeom>
        </p:spPr>
        <p:txBody>
          <a:bodyPr>
            <a:spAutoFit/>
          </a:bodyPr>
          <a:lstStyle/>
          <a:p>
            <a:r>
              <a:rPr lang="ru-RU" sz="1200" b="0" i="0" dirty="0" err="1" smtClean="0">
                <a:solidFill>
                  <a:srgbClr val="404040"/>
                </a:solidFill>
                <a:effectLst/>
                <a:latin typeface="Arial" panose="020B0604020202020204" pitchFamily="34" charset="0"/>
              </a:rPr>
              <a:t>Ҳар</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бир</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табиий</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нарса</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ўлчанган</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бўлади</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лекин</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ҳар</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бир</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ўлчанган</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нарса</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табиий</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бўлавермайди</a:t>
            </a:r>
            <a:r>
              <a:rPr lang="ru-RU" sz="1200" b="0" i="0" dirty="0" smtClean="0">
                <a:solidFill>
                  <a:srgbClr val="404040"/>
                </a:solidFill>
                <a:effectLst/>
                <a:latin typeface="Arial" panose="020B0604020202020204" pitchFamily="34" charset="0"/>
              </a:rPr>
              <a:t>. </a:t>
            </a:r>
            <a:r>
              <a:rPr lang="ru-RU" sz="1200" b="1" i="1" dirty="0" smtClean="0">
                <a:solidFill>
                  <a:srgbClr val="404040"/>
                </a:solidFill>
                <a:effectLst/>
                <a:latin typeface="Arial" panose="020B0604020202020204" pitchFamily="34" charset="0"/>
              </a:rPr>
              <a:t>Ибн </a:t>
            </a:r>
            <a:r>
              <a:rPr lang="ru-RU" sz="1200" b="1" i="1" dirty="0" err="1" smtClean="0">
                <a:solidFill>
                  <a:srgbClr val="404040"/>
                </a:solidFill>
                <a:effectLst/>
                <a:latin typeface="Arial" panose="020B0604020202020204" pitchFamily="34" charset="0"/>
              </a:rPr>
              <a:t>Сино</a:t>
            </a:r>
            <a:endParaRPr lang="ru-RU" sz="1200" b="1" i="1"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3" presetClass="entr" presetSubtype="16" fill="hold" grpId="0" nodeType="withEffect">
                                  <p:stCondLst>
                                    <p:cond delay="0"/>
                                  </p:stCondLst>
                                  <p:childTnLst>
                                    <p:set>
                                      <p:cBhvr>
                                        <p:cTn id="6" dur="1" fill="hold">
                                          <p:stCondLst>
                                            <p:cond delay="0"/>
                                          </p:stCondLst>
                                        </p:cTn>
                                        <p:tgtEl>
                                          <p:spTgt spid="1107970"/>
                                        </p:tgtEl>
                                        <p:attrNameLst>
                                          <p:attrName>style.visibility</p:attrName>
                                        </p:attrNameLst>
                                      </p:cBhvr>
                                      <p:to>
                                        <p:strVal val="visible"/>
                                      </p:to>
                                    </p:set>
                                    <p:animEffect transition="in" filter="plus(in)">
                                      <p:cBhvr>
                                        <p:cTn id="7" dur="2000"/>
                                        <p:tgtEl>
                                          <p:spTgt spid="1107970"/>
                                        </p:tgtEl>
                                      </p:cBhvr>
                                    </p:animEffect>
                                  </p:childTnLst>
                                </p:cTn>
                              </p:par>
                            </p:childTnLst>
                          </p:cTn>
                        </p:par>
                        <p:par>
                          <p:cTn id="8" fill="hold" nodeType="afterGroup">
                            <p:stCondLst>
                              <p:cond delay="2000"/>
                            </p:stCondLst>
                            <p:childTnLst>
                              <p:par>
                                <p:cTn id="9" presetID="21" presetClass="entr" presetSubtype="4" fill="hold" nodeType="afterEffect">
                                  <p:stCondLst>
                                    <p:cond delay="0"/>
                                  </p:stCondLst>
                                  <p:childTnLst>
                                    <p:set>
                                      <p:cBhvr>
                                        <p:cTn id="10" dur="1" fill="hold">
                                          <p:stCondLst>
                                            <p:cond delay="0"/>
                                          </p:stCondLst>
                                        </p:cTn>
                                        <p:tgtEl>
                                          <p:spTgt spid="1108039"/>
                                        </p:tgtEl>
                                        <p:attrNameLst>
                                          <p:attrName>style.visibility</p:attrName>
                                        </p:attrNameLst>
                                      </p:cBhvr>
                                      <p:to>
                                        <p:strVal val="visible"/>
                                      </p:to>
                                    </p:set>
                                    <p:animEffect transition="in" filter="wheel(4)">
                                      <p:cBhvr>
                                        <p:cTn id="11" dur="2000"/>
                                        <p:tgtEl>
                                          <p:spTgt spid="11080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7970" grpId="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p:nvSpPr>
          <p:cNvPr id="13314" name="Номер слайда 7"/>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0B08DCC9-681C-414E-86BD-BD42DBE51741}" type="slidenum">
              <a:rPr lang="ru-RU" altLang="ru-RU" smtClean="0">
                <a:solidFill>
                  <a:srgbClr val="898989"/>
                </a:solidFill>
                <a:latin typeface="Garamond" panose="02020404030301010803" pitchFamily="18" charset="0"/>
              </a:rPr>
              <a:pPr fontAlgn="base">
                <a:spcBef>
                  <a:spcPct val="0"/>
                </a:spcBef>
                <a:spcAft>
                  <a:spcPct val="0"/>
                </a:spcAft>
              </a:pPr>
              <a:t>8</a:t>
            </a:fld>
            <a:endParaRPr lang="ru-RU" altLang="ru-RU" smtClean="0">
              <a:solidFill>
                <a:srgbClr val="898989"/>
              </a:solidFill>
              <a:latin typeface="Garamond" panose="02020404030301010803" pitchFamily="18" charset="0"/>
            </a:endParaRPr>
          </a:p>
        </p:txBody>
      </p:sp>
      <p:sp>
        <p:nvSpPr>
          <p:cNvPr id="1110018" name="Text Box 2" descr="bears007"/>
          <p:cNvSpPr txBox="1">
            <a:spLocks noChangeArrowheads="1"/>
          </p:cNvSpPr>
          <p:nvPr/>
        </p:nvSpPr>
        <p:spPr bwMode="auto">
          <a:xfrm>
            <a:off x="368300" y="1079500"/>
            <a:ext cx="4090988" cy="5632450"/>
          </a:xfrm>
          <a:prstGeom prst="rect">
            <a:avLst/>
          </a:prstGeom>
          <a:solidFill>
            <a:schemeClr val="accent1">
              <a:lumMod val="20000"/>
              <a:lumOff val="80000"/>
            </a:schemeClr>
          </a:solidFill>
          <a:ln>
            <a:solidFill>
              <a:srgbClr val="E32970"/>
            </a:solidFill>
          </a:ln>
          <a:effectLst/>
          <a:extLst/>
        </p:spPr>
        <p:txBody>
          <a:bodyPr>
            <a:spAutoFit/>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eaLnBrk="1" fontAlgn="auto" hangingPunct="1">
              <a:spcBef>
                <a:spcPts val="0"/>
              </a:spcBef>
              <a:spcAft>
                <a:spcPts val="0"/>
              </a:spcAft>
              <a:defRPr/>
            </a:pPr>
            <a:r>
              <a:rPr lang="ru-RU" altLang="ru-RU" b="1" dirty="0" err="1" smtClean="0">
                <a:solidFill>
                  <a:srgbClr val="002060"/>
                </a:solidFill>
                <a:latin typeface="Times New Roman" panose="02020603050405020304" pitchFamily="18" charset="0"/>
              </a:rPr>
              <a:t>Тармо</a:t>
            </a:r>
            <a:r>
              <a:rPr lang="uz-Cyrl-UZ" altLang="ru-RU" b="1" dirty="0" smtClean="0">
                <a:solidFill>
                  <a:srgbClr val="002060"/>
                </a:solidFill>
                <a:latin typeface="Times New Roman" panose="02020603050405020304" pitchFamily="18" charset="0"/>
              </a:rPr>
              <a:t>ққ</a:t>
            </a:r>
            <a:r>
              <a:rPr lang="ru-RU" altLang="ru-RU" b="1" dirty="0" smtClean="0">
                <a:solidFill>
                  <a:srgbClr val="002060"/>
                </a:solidFill>
                <a:latin typeface="Times New Roman" panose="02020603050405020304" pitchFamily="18" charset="0"/>
              </a:rPr>
              <a:t>а </a:t>
            </a:r>
            <a:r>
              <a:rPr lang="ru-RU" altLang="ru-RU" b="1" dirty="0" err="1" smtClean="0">
                <a:solidFill>
                  <a:srgbClr val="002060"/>
                </a:solidFill>
                <a:latin typeface="Times New Roman" panose="02020603050405020304" pitchFamily="18" charset="0"/>
              </a:rPr>
              <a:t>фирмаларнинг</a:t>
            </a:r>
            <a:r>
              <a:rPr lang="ru-RU" altLang="ru-RU" b="1" dirty="0" smtClean="0">
                <a:solidFill>
                  <a:srgbClr val="002060"/>
                </a:solidFill>
                <a:latin typeface="Times New Roman" panose="02020603050405020304" pitchFamily="18" charset="0"/>
              </a:rPr>
              <a:t> </a:t>
            </a:r>
            <a:r>
              <a:rPr lang="ru-RU" altLang="ru-RU" b="1" dirty="0" err="1" smtClean="0">
                <a:solidFill>
                  <a:srgbClr val="002060"/>
                </a:solidFill>
                <a:latin typeface="Times New Roman" panose="02020603050405020304" pitchFamily="18" charset="0"/>
              </a:rPr>
              <a:t>кириши</a:t>
            </a:r>
            <a:r>
              <a:rPr lang="ru-RU" altLang="ru-RU" b="1" dirty="0" smtClean="0">
                <a:solidFill>
                  <a:srgbClr val="002060"/>
                </a:solidFill>
                <a:latin typeface="Times New Roman" panose="02020603050405020304" pitchFamily="18" charset="0"/>
              </a:rPr>
              <a:t> </a:t>
            </a:r>
            <a:r>
              <a:rPr lang="ru-RU" altLang="ru-RU" b="1" dirty="0" err="1" smtClean="0">
                <a:solidFill>
                  <a:srgbClr val="002060"/>
                </a:solidFill>
                <a:latin typeface="Times New Roman" panose="02020603050405020304" pitchFamily="18" charset="0"/>
              </a:rPr>
              <a:t>ва</a:t>
            </a:r>
            <a:r>
              <a:rPr lang="ru-RU" altLang="ru-RU" b="1" dirty="0" smtClean="0">
                <a:solidFill>
                  <a:srgbClr val="002060"/>
                </a:solidFill>
                <a:latin typeface="Times New Roman" panose="02020603050405020304" pitchFamily="18" charset="0"/>
              </a:rPr>
              <a:t> </a:t>
            </a:r>
            <a:r>
              <a:rPr lang="ru-RU" altLang="ru-RU" b="1" dirty="0" err="1" smtClean="0">
                <a:solidFill>
                  <a:srgbClr val="002060"/>
                </a:solidFill>
                <a:latin typeface="Times New Roman" panose="02020603050405020304" pitchFamily="18" charset="0"/>
              </a:rPr>
              <a:t>ундан</a:t>
            </a:r>
            <a:r>
              <a:rPr lang="ru-RU" altLang="ru-RU" b="1" dirty="0" smtClean="0">
                <a:solidFill>
                  <a:srgbClr val="002060"/>
                </a:solidFill>
                <a:latin typeface="Times New Roman" panose="02020603050405020304" pitchFamily="18" charset="0"/>
              </a:rPr>
              <a:t> </a:t>
            </a:r>
            <a:r>
              <a:rPr lang="ru-RU" altLang="ru-RU" b="1" dirty="0" err="1" smtClean="0">
                <a:solidFill>
                  <a:srgbClr val="002060"/>
                </a:solidFill>
                <a:latin typeface="Times New Roman" panose="02020603050405020304" pitchFamily="18" charset="0"/>
              </a:rPr>
              <a:t>чи</a:t>
            </a:r>
            <a:r>
              <a:rPr lang="uz-Cyrl-UZ" altLang="ru-RU" b="1" dirty="0" smtClean="0">
                <a:solidFill>
                  <a:srgbClr val="002060"/>
                </a:solidFill>
                <a:latin typeface="Times New Roman" panose="02020603050405020304" pitchFamily="18" charset="0"/>
              </a:rPr>
              <a:t>қ</a:t>
            </a:r>
            <a:r>
              <a:rPr lang="ru-RU" altLang="ru-RU" b="1" dirty="0" err="1" smtClean="0">
                <a:solidFill>
                  <a:srgbClr val="002060"/>
                </a:solidFill>
                <a:latin typeface="Times New Roman" panose="02020603050405020304" pitchFamily="18" charset="0"/>
              </a:rPr>
              <a:t>ишини</a:t>
            </a:r>
            <a:r>
              <a:rPr lang="ru-RU" altLang="ru-RU" b="1" dirty="0" smtClean="0">
                <a:solidFill>
                  <a:srgbClr val="002060"/>
                </a:solidFill>
                <a:latin typeface="Times New Roman" panose="02020603050405020304" pitchFamily="18" charset="0"/>
              </a:rPr>
              <a:t> </a:t>
            </a:r>
            <a:r>
              <a:rPr lang="ru-RU" altLang="ru-RU" b="1" dirty="0" err="1" smtClean="0">
                <a:solidFill>
                  <a:srgbClr val="002060"/>
                </a:solidFill>
                <a:latin typeface="Times New Roman" panose="02020603050405020304" pitchFamily="18" charset="0"/>
              </a:rPr>
              <a:t>тармо</a:t>
            </a:r>
            <a:r>
              <a:rPr lang="uz-Cyrl-UZ" altLang="ru-RU" b="1" dirty="0" smtClean="0">
                <a:solidFill>
                  <a:srgbClr val="002060"/>
                </a:solidFill>
                <a:latin typeface="Times New Roman" panose="02020603050405020304" pitchFamily="18" charset="0"/>
              </a:rPr>
              <a:t>қ</a:t>
            </a:r>
            <a:r>
              <a:rPr lang="ru-RU" altLang="ru-RU" b="1" dirty="0" smtClean="0">
                <a:solidFill>
                  <a:srgbClr val="002060"/>
                </a:solidFill>
                <a:latin typeface="Times New Roman" panose="02020603050405020304" pitchFamily="18" charset="0"/>
              </a:rPr>
              <a:t>да </a:t>
            </a:r>
            <a:r>
              <a:rPr lang="ru-RU" altLang="ru-RU" b="1" dirty="0" err="1" smtClean="0">
                <a:solidFill>
                  <a:srgbClr val="002060"/>
                </a:solidFill>
                <a:latin typeface="Times New Roman" panose="02020603050405020304" pitchFamily="18" charset="0"/>
              </a:rPr>
              <a:t>узо</a:t>
            </a:r>
            <a:r>
              <a:rPr lang="uz-Cyrl-UZ" altLang="ru-RU" b="1" dirty="0" smtClean="0">
                <a:solidFill>
                  <a:srgbClr val="002060"/>
                </a:solidFill>
                <a:latin typeface="Times New Roman" panose="02020603050405020304" pitchFamily="18" charset="0"/>
              </a:rPr>
              <a:t>қ</a:t>
            </a:r>
            <a:r>
              <a:rPr lang="ru-RU" altLang="ru-RU" b="1" dirty="0" smtClean="0">
                <a:solidFill>
                  <a:srgbClr val="002060"/>
                </a:solidFill>
                <a:latin typeface="Times New Roman" panose="02020603050405020304" pitchFamily="18" charset="0"/>
              </a:rPr>
              <a:t> </a:t>
            </a:r>
            <a:r>
              <a:rPr lang="ru-RU" altLang="ru-RU" b="1" dirty="0" err="1" smtClean="0">
                <a:solidFill>
                  <a:srgbClr val="002060"/>
                </a:solidFill>
                <a:latin typeface="Times New Roman" panose="02020603050405020304" pitchFamily="18" charset="0"/>
              </a:rPr>
              <a:t>муддатли</a:t>
            </a:r>
            <a:r>
              <a:rPr lang="ru-RU" altLang="ru-RU" b="1" dirty="0" smtClean="0">
                <a:solidFill>
                  <a:srgbClr val="002060"/>
                </a:solidFill>
                <a:latin typeface="Times New Roman" panose="02020603050405020304" pitchFamily="18" charset="0"/>
              </a:rPr>
              <a:t> </a:t>
            </a:r>
            <a:r>
              <a:rPr lang="ru-RU" altLang="ru-RU" b="1" dirty="0" err="1" smtClean="0">
                <a:solidFill>
                  <a:srgbClr val="002060"/>
                </a:solidFill>
                <a:latin typeface="Times New Roman" panose="02020603050405020304" pitchFamily="18" charset="0"/>
              </a:rPr>
              <a:t>мувозанатни</a:t>
            </a:r>
            <a:r>
              <a:rPr lang="ru-RU" altLang="ru-RU" b="1" dirty="0" smtClean="0">
                <a:solidFill>
                  <a:srgbClr val="002060"/>
                </a:solidFill>
                <a:latin typeface="Times New Roman" panose="02020603050405020304" pitchFamily="18" charset="0"/>
              </a:rPr>
              <a:t> </a:t>
            </a:r>
            <a:r>
              <a:rPr lang="ru-RU" altLang="ru-RU" b="1" dirty="0" err="1" smtClean="0">
                <a:solidFill>
                  <a:srgbClr val="002060"/>
                </a:solidFill>
                <a:latin typeface="Times New Roman" panose="02020603050405020304" pitchFamily="18" charset="0"/>
              </a:rPr>
              <a:t>таъминловчи</a:t>
            </a:r>
            <a:r>
              <a:rPr lang="ru-RU" altLang="ru-RU" b="1" dirty="0" smtClean="0">
                <a:solidFill>
                  <a:srgbClr val="002060"/>
                </a:solidFill>
                <a:latin typeface="Times New Roman" panose="02020603050405020304" pitchFamily="18" charset="0"/>
              </a:rPr>
              <a:t> механизм </a:t>
            </a:r>
            <a:r>
              <a:rPr lang="ru-RU" altLang="ru-RU" b="1" dirty="0" err="1" smtClean="0">
                <a:solidFill>
                  <a:srgbClr val="002060"/>
                </a:solidFill>
                <a:latin typeface="Times New Roman" panose="02020603050405020304" pitchFamily="18" charset="0"/>
              </a:rPr>
              <a:t>деб</a:t>
            </a:r>
            <a:r>
              <a:rPr lang="ru-RU" altLang="ru-RU" b="1" dirty="0" smtClean="0">
                <a:solidFill>
                  <a:srgbClr val="002060"/>
                </a:solidFill>
                <a:latin typeface="Times New Roman" panose="02020603050405020304" pitchFamily="18" charset="0"/>
              </a:rPr>
              <a:t> </a:t>
            </a:r>
            <a:r>
              <a:rPr lang="uz-Cyrl-UZ" altLang="ru-RU" b="1" dirty="0" smtClean="0">
                <a:solidFill>
                  <a:srgbClr val="002060"/>
                </a:solidFill>
                <a:latin typeface="Times New Roman" panose="02020603050405020304" pitchFamily="18" charset="0"/>
              </a:rPr>
              <a:t>қ</a:t>
            </a:r>
            <a:r>
              <a:rPr lang="ru-RU" altLang="ru-RU" b="1" dirty="0" err="1" smtClean="0">
                <a:solidFill>
                  <a:srgbClr val="002060"/>
                </a:solidFill>
                <a:latin typeface="Times New Roman" panose="02020603050405020304" pitchFamily="18" charset="0"/>
              </a:rPr>
              <a:t>араш</a:t>
            </a:r>
            <a:r>
              <a:rPr lang="ru-RU" altLang="ru-RU" b="1" dirty="0" smtClean="0">
                <a:solidFill>
                  <a:srgbClr val="002060"/>
                </a:solidFill>
                <a:latin typeface="Times New Roman" panose="02020603050405020304" pitchFamily="18" charset="0"/>
              </a:rPr>
              <a:t> </a:t>
            </a:r>
            <a:r>
              <a:rPr lang="ru-RU" altLang="ru-RU" b="1" dirty="0" err="1" smtClean="0">
                <a:solidFill>
                  <a:srgbClr val="002060"/>
                </a:solidFill>
                <a:latin typeface="Times New Roman" panose="02020603050405020304" pitchFamily="18" charset="0"/>
              </a:rPr>
              <a:t>мумкин</a:t>
            </a:r>
            <a:r>
              <a:rPr lang="ru-RU" altLang="ru-RU" b="1" dirty="0" smtClean="0">
                <a:solidFill>
                  <a:srgbClr val="002060"/>
                </a:solidFill>
                <a:latin typeface="Times New Roman" panose="02020603050405020304" pitchFamily="18" charset="0"/>
              </a:rPr>
              <a:t>.</a:t>
            </a:r>
          </a:p>
          <a:p>
            <a:pPr algn="ctr" eaLnBrk="1" fontAlgn="auto" hangingPunct="1">
              <a:spcBef>
                <a:spcPts val="0"/>
              </a:spcBef>
              <a:spcAft>
                <a:spcPts val="0"/>
              </a:spcAft>
              <a:defRPr/>
            </a:pPr>
            <a:endParaRPr lang="en-US" altLang="ru-RU" b="1" dirty="0" smtClean="0">
              <a:solidFill>
                <a:srgbClr val="002060"/>
              </a:solidFill>
              <a:latin typeface="Times New Roman" panose="02020603050405020304" pitchFamily="18" charset="0"/>
            </a:endParaRPr>
          </a:p>
          <a:p>
            <a:pPr algn="just" eaLnBrk="1" fontAlgn="auto" hangingPunct="1">
              <a:spcBef>
                <a:spcPts val="0"/>
              </a:spcBef>
              <a:spcAft>
                <a:spcPts val="0"/>
              </a:spcAft>
              <a:defRPr/>
            </a:pPr>
            <a:r>
              <a:rPr lang="ru-RU" altLang="ru-RU" dirty="0" err="1" smtClean="0">
                <a:solidFill>
                  <a:srgbClr val="002060"/>
                </a:solidFill>
                <a:latin typeface="Times New Roman" panose="02020603050405020304" pitchFamily="18" charset="0"/>
              </a:rPr>
              <a:t>Тармо</a:t>
            </a:r>
            <a:r>
              <a:rPr lang="uz-Cyrl-UZ" altLang="ru-RU" dirty="0" smtClean="0">
                <a:solidFill>
                  <a:srgbClr val="002060"/>
                </a:solidFill>
                <a:latin typeface="Times New Roman" panose="02020603050405020304" pitchFamily="18" charset="0"/>
              </a:rPr>
              <a:t>ққ</a:t>
            </a:r>
            <a:r>
              <a:rPr lang="ru-RU" altLang="ru-RU" dirty="0" smtClean="0">
                <a:solidFill>
                  <a:srgbClr val="002060"/>
                </a:solidFill>
                <a:latin typeface="Times New Roman" panose="02020603050405020304" pitchFamily="18" charset="0"/>
              </a:rPr>
              <a:t>а </a:t>
            </a:r>
            <a:r>
              <a:rPr lang="ru-RU" altLang="ru-RU" dirty="0" err="1" smtClean="0">
                <a:solidFill>
                  <a:srgbClr val="002060"/>
                </a:solidFill>
                <a:latin typeface="Times New Roman" panose="02020603050405020304" pitchFamily="18" charset="0"/>
              </a:rPr>
              <a:t>фирмалар</a:t>
            </a:r>
            <a:r>
              <a:rPr lang="ru-RU" altLang="ru-RU" dirty="0" smtClean="0">
                <a:solidFill>
                  <a:srgbClr val="002060"/>
                </a:solidFill>
                <a:latin typeface="Times New Roman" panose="02020603050405020304" pitchFamily="18" charset="0"/>
              </a:rPr>
              <a:t> </a:t>
            </a:r>
            <a:r>
              <a:rPr lang="ru-RU" altLang="ru-RU" dirty="0" err="1" smtClean="0">
                <a:solidFill>
                  <a:srgbClr val="002060"/>
                </a:solidFill>
                <a:latin typeface="Times New Roman" panose="02020603050405020304" pitchFamily="18" charset="0"/>
              </a:rPr>
              <a:t>кириб</a:t>
            </a:r>
            <a:r>
              <a:rPr lang="ru-RU" altLang="ru-RU" dirty="0" smtClean="0">
                <a:solidFill>
                  <a:srgbClr val="002060"/>
                </a:solidFill>
                <a:latin typeface="Times New Roman" panose="02020603050405020304" pitchFamily="18" charset="0"/>
              </a:rPr>
              <a:t> </a:t>
            </a:r>
            <a:r>
              <a:rPr lang="ru-RU" altLang="ru-RU" dirty="0" err="1" smtClean="0">
                <a:solidFill>
                  <a:srgbClr val="002060"/>
                </a:solidFill>
                <a:latin typeface="Times New Roman" panose="02020603050405020304" pitchFamily="18" charset="0"/>
              </a:rPr>
              <a:t>келади</a:t>
            </a:r>
            <a:r>
              <a:rPr lang="ru-RU" altLang="ru-RU" dirty="0" smtClean="0">
                <a:solidFill>
                  <a:srgbClr val="002060"/>
                </a:solidFill>
                <a:latin typeface="Times New Roman" panose="02020603050405020304" pitchFamily="18" charset="0"/>
              </a:rPr>
              <a:t>, </a:t>
            </a:r>
            <a:r>
              <a:rPr lang="ru-RU" altLang="ru-RU" dirty="0" err="1" smtClean="0">
                <a:solidFill>
                  <a:srgbClr val="002060"/>
                </a:solidFill>
                <a:latin typeface="Times New Roman" panose="02020603050405020304" pitchFamily="18" charset="0"/>
              </a:rPr>
              <a:t>агар</a:t>
            </a:r>
            <a:r>
              <a:rPr lang="ru-RU" altLang="ru-RU" dirty="0" smtClean="0">
                <a:solidFill>
                  <a:srgbClr val="002060"/>
                </a:solidFill>
                <a:latin typeface="Times New Roman" panose="02020603050405020304" pitchFamily="18" charset="0"/>
              </a:rPr>
              <a:t> улар </a:t>
            </a:r>
            <a:r>
              <a:rPr lang="ru-RU" altLang="ru-RU" dirty="0" err="1" smtClean="0">
                <a:solidFill>
                  <a:srgbClr val="002060"/>
                </a:solidFill>
                <a:latin typeface="Times New Roman" panose="02020603050405020304" pitchFamily="18" charset="0"/>
              </a:rPr>
              <a:t>ушбу</a:t>
            </a:r>
            <a:r>
              <a:rPr lang="ru-RU" altLang="ru-RU" dirty="0" smtClean="0">
                <a:solidFill>
                  <a:srgbClr val="002060"/>
                </a:solidFill>
                <a:latin typeface="Times New Roman" panose="02020603050405020304" pitchFamily="18" charset="0"/>
              </a:rPr>
              <a:t> </a:t>
            </a:r>
            <a:r>
              <a:rPr lang="ru-RU" altLang="ru-RU" dirty="0" err="1" smtClean="0">
                <a:solidFill>
                  <a:srgbClr val="002060"/>
                </a:solidFill>
                <a:latin typeface="Times New Roman" panose="02020603050405020304" pitchFamily="18" charset="0"/>
              </a:rPr>
              <a:t>тармо</a:t>
            </a:r>
            <a:r>
              <a:rPr lang="uz-Cyrl-UZ" altLang="ru-RU" dirty="0" smtClean="0">
                <a:solidFill>
                  <a:srgbClr val="002060"/>
                </a:solidFill>
                <a:latin typeface="Times New Roman" panose="02020603050405020304" pitchFamily="18" charset="0"/>
              </a:rPr>
              <a:t>қ</a:t>
            </a:r>
            <a:r>
              <a:rPr lang="ru-RU" altLang="ru-RU" dirty="0" smtClean="0">
                <a:solidFill>
                  <a:srgbClr val="002060"/>
                </a:solidFill>
                <a:latin typeface="Times New Roman" panose="02020603050405020304" pitchFamily="18" charset="0"/>
              </a:rPr>
              <a:t>да и</a:t>
            </a:r>
            <a:r>
              <a:rPr lang="uz-Cyrl-UZ" altLang="ru-RU" dirty="0" smtClean="0">
                <a:solidFill>
                  <a:srgbClr val="002060"/>
                </a:solidFill>
                <a:latin typeface="Times New Roman" panose="02020603050405020304" pitchFamily="18" charset="0"/>
              </a:rPr>
              <a:t>қ</a:t>
            </a:r>
            <a:r>
              <a:rPr lang="ru-RU" altLang="ru-RU" dirty="0" err="1" smtClean="0">
                <a:solidFill>
                  <a:srgbClr val="002060"/>
                </a:solidFill>
                <a:latin typeface="Times New Roman" panose="02020603050405020304" pitchFamily="18" charset="0"/>
              </a:rPr>
              <a:t>тисодий</a:t>
            </a:r>
            <a:r>
              <a:rPr lang="ru-RU" altLang="ru-RU" dirty="0" smtClean="0">
                <a:solidFill>
                  <a:srgbClr val="002060"/>
                </a:solidFill>
                <a:latin typeface="Times New Roman" panose="02020603050405020304" pitchFamily="18" charset="0"/>
              </a:rPr>
              <a:t> </a:t>
            </a:r>
            <a:r>
              <a:rPr lang="ru-RU" altLang="ru-RU" dirty="0" err="1" smtClean="0">
                <a:solidFill>
                  <a:srgbClr val="002060"/>
                </a:solidFill>
                <a:latin typeface="Times New Roman" panose="02020603050405020304" pitchFamily="18" charset="0"/>
              </a:rPr>
              <a:t>фойда</a:t>
            </a:r>
            <a:r>
              <a:rPr lang="ru-RU" altLang="ru-RU" dirty="0" smtClean="0">
                <a:solidFill>
                  <a:srgbClr val="002060"/>
                </a:solidFill>
                <a:latin typeface="Times New Roman" panose="02020603050405020304" pitchFamily="18" charset="0"/>
              </a:rPr>
              <a:t> </a:t>
            </a:r>
            <a:r>
              <a:rPr lang="ru-RU" altLang="ru-RU" dirty="0" err="1" smtClean="0">
                <a:solidFill>
                  <a:srgbClr val="002060"/>
                </a:solidFill>
                <a:latin typeface="Times New Roman" panose="02020603050405020304" pitchFamily="18" charset="0"/>
              </a:rPr>
              <a:t>олишни</a:t>
            </a:r>
            <a:r>
              <a:rPr lang="ru-RU" altLang="ru-RU" dirty="0" smtClean="0">
                <a:solidFill>
                  <a:srgbClr val="002060"/>
                </a:solidFill>
                <a:latin typeface="Times New Roman" panose="02020603050405020304" pitchFamily="18" charset="0"/>
              </a:rPr>
              <a:t> </a:t>
            </a:r>
            <a:r>
              <a:rPr lang="ru-RU" altLang="ru-RU" dirty="0" err="1" smtClean="0">
                <a:solidFill>
                  <a:srgbClr val="002060"/>
                </a:solidFill>
                <a:latin typeface="Times New Roman" panose="02020603050405020304" pitchFamily="18" charset="0"/>
              </a:rPr>
              <a:t>сезса</a:t>
            </a:r>
            <a:r>
              <a:rPr lang="uz-Cyrl-UZ" altLang="ru-RU" dirty="0" smtClean="0">
                <a:solidFill>
                  <a:srgbClr val="002060"/>
                </a:solidFill>
                <a:latin typeface="Times New Roman" panose="02020603050405020304" pitchFamily="18" charset="0"/>
              </a:rPr>
              <a:t>лар</a:t>
            </a:r>
            <a:r>
              <a:rPr lang="ru-RU" altLang="ru-RU" dirty="0" smtClean="0">
                <a:solidFill>
                  <a:srgbClr val="002060"/>
                </a:solidFill>
                <a:latin typeface="Times New Roman" panose="02020603050405020304" pitchFamily="18" charset="0"/>
              </a:rPr>
              <a:t>.</a:t>
            </a:r>
            <a:endParaRPr lang="en-US" altLang="ru-RU" dirty="0" smtClean="0">
              <a:solidFill>
                <a:srgbClr val="002060"/>
              </a:solidFill>
              <a:latin typeface="Times New Roman" panose="02020603050405020304" pitchFamily="18" charset="0"/>
            </a:endParaRPr>
          </a:p>
          <a:p>
            <a:pPr algn="just" eaLnBrk="1" fontAlgn="auto" hangingPunct="1">
              <a:spcBef>
                <a:spcPts val="0"/>
              </a:spcBef>
              <a:spcAft>
                <a:spcPts val="0"/>
              </a:spcAft>
              <a:defRPr/>
            </a:pPr>
            <a:r>
              <a:rPr lang="ru-RU" altLang="ru-RU" dirty="0" err="1" smtClean="0">
                <a:solidFill>
                  <a:srgbClr val="002060"/>
                </a:solidFill>
                <a:latin typeface="Times New Roman" panose="02020603050405020304" pitchFamily="18" charset="0"/>
              </a:rPr>
              <a:t>Тармо</a:t>
            </a:r>
            <a:r>
              <a:rPr lang="uz-Cyrl-UZ" altLang="ru-RU" dirty="0" smtClean="0">
                <a:solidFill>
                  <a:srgbClr val="002060"/>
                </a:solidFill>
                <a:latin typeface="Times New Roman" panose="02020603050405020304" pitchFamily="18" charset="0"/>
              </a:rPr>
              <a:t>қ</a:t>
            </a:r>
            <a:r>
              <a:rPr lang="ru-RU" altLang="ru-RU" dirty="0" smtClean="0">
                <a:solidFill>
                  <a:srgbClr val="002060"/>
                </a:solidFill>
                <a:latin typeface="Times New Roman" panose="02020603050405020304" pitchFamily="18" charset="0"/>
              </a:rPr>
              <a:t>дан фирма </a:t>
            </a:r>
            <a:r>
              <a:rPr lang="ru-RU" altLang="ru-RU" dirty="0" err="1" smtClean="0">
                <a:solidFill>
                  <a:srgbClr val="002060"/>
                </a:solidFill>
                <a:latin typeface="Times New Roman" panose="02020603050405020304" pitchFamily="18" charset="0"/>
              </a:rPr>
              <a:t>чи</a:t>
            </a:r>
            <a:r>
              <a:rPr lang="uz-Cyrl-UZ" altLang="ru-RU" dirty="0" smtClean="0">
                <a:solidFill>
                  <a:srgbClr val="002060"/>
                </a:solidFill>
                <a:latin typeface="Times New Roman" panose="02020603050405020304" pitchFamily="18" charset="0"/>
              </a:rPr>
              <a:t>қ</a:t>
            </a:r>
            <a:r>
              <a:rPr lang="ru-RU" altLang="ru-RU" dirty="0" err="1" smtClean="0">
                <a:solidFill>
                  <a:srgbClr val="002060"/>
                </a:solidFill>
                <a:latin typeface="Times New Roman" panose="02020603050405020304" pitchFamily="18" charset="0"/>
              </a:rPr>
              <a:t>ади</a:t>
            </a:r>
            <a:r>
              <a:rPr lang="ru-RU" altLang="ru-RU" dirty="0" smtClean="0">
                <a:solidFill>
                  <a:srgbClr val="002060"/>
                </a:solidFill>
                <a:latin typeface="Times New Roman" panose="02020603050405020304" pitchFamily="18" charset="0"/>
              </a:rPr>
              <a:t>, </a:t>
            </a:r>
            <a:r>
              <a:rPr lang="ru-RU" altLang="ru-RU" dirty="0" err="1" smtClean="0">
                <a:solidFill>
                  <a:srgbClr val="002060"/>
                </a:solidFill>
                <a:latin typeface="Times New Roman" panose="02020603050405020304" pitchFamily="18" charset="0"/>
              </a:rPr>
              <a:t>агар</a:t>
            </a:r>
            <a:r>
              <a:rPr lang="ru-RU" altLang="ru-RU" dirty="0" smtClean="0">
                <a:solidFill>
                  <a:srgbClr val="002060"/>
                </a:solidFill>
                <a:latin typeface="Times New Roman" panose="02020603050405020304" pitchFamily="18" charset="0"/>
              </a:rPr>
              <a:t> у </a:t>
            </a:r>
            <a:r>
              <a:rPr lang="ru-RU" altLang="ru-RU" dirty="0" err="1" smtClean="0">
                <a:solidFill>
                  <a:srgbClr val="002060"/>
                </a:solidFill>
                <a:latin typeface="Times New Roman" panose="02020603050405020304" pitchFamily="18" charset="0"/>
              </a:rPr>
              <a:t>узо</a:t>
            </a:r>
            <a:r>
              <a:rPr lang="uz-Cyrl-UZ" altLang="ru-RU" dirty="0" smtClean="0">
                <a:solidFill>
                  <a:srgbClr val="002060"/>
                </a:solidFill>
                <a:latin typeface="Times New Roman" panose="02020603050405020304" pitchFamily="18" charset="0"/>
              </a:rPr>
              <a:t>қ</a:t>
            </a:r>
            <a:r>
              <a:rPr lang="ru-RU" altLang="ru-RU" dirty="0" smtClean="0">
                <a:solidFill>
                  <a:srgbClr val="002060"/>
                </a:solidFill>
                <a:latin typeface="Times New Roman" panose="02020603050405020304" pitchFamily="18" charset="0"/>
              </a:rPr>
              <a:t> </a:t>
            </a:r>
            <a:r>
              <a:rPr lang="ru-RU" altLang="ru-RU" dirty="0" err="1" smtClean="0">
                <a:solidFill>
                  <a:srgbClr val="002060"/>
                </a:solidFill>
                <a:latin typeface="Times New Roman" panose="02020603050405020304" pitchFamily="18" charset="0"/>
              </a:rPr>
              <a:t>муддатли</a:t>
            </a:r>
            <a:r>
              <a:rPr lang="ru-RU" altLang="ru-RU" dirty="0" smtClean="0">
                <a:solidFill>
                  <a:srgbClr val="002060"/>
                </a:solidFill>
                <a:latin typeface="Times New Roman" panose="02020603050405020304" pitchFamily="18" charset="0"/>
              </a:rPr>
              <a:t> орали</a:t>
            </a:r>
            <a:r>
              <a:rPr lang="uz-Cyrl-UZ" altLang="ru-RU" dirty="0" smtClean="0">
                <a:solidFill>
                  <a:srgbClr val="002060"/>
                </a:solidFill>
                <a:latin typeface="Times New Roman" panose="02020603050405020304" pitchFamily="18" charset="0"/>
              </a:rPr>
              <a:t>қ</a:t>
            </a:r>
            <a:r>
              <a:rPr lang="ru-RU" altLang="ru-RU" dirty="0" smtClean="0">
                <a:solidFill>
                  <a:srgbClr val="002060"/>
                </a:solidFill>
                <a:latin typeface="Times New Roman" panose="02020603050405020304" pitchFamily="18" charset="0"/>
              </a:rPr>
              <a:t>да </a:t>
            </a:r>
            <a:r>
              <a:rPr lang="ru-RU" altLang="ru-RU" b="1" dirty="0" err="1" smtClean="0">
                <a:solidFill>
                  <a:srgbClr val="002060"/>
                </a:solidFill>
                <a:latin typeface="Times New Roman" panose="02020603050405020304" pitchFamily="18" charset="0"/>
              </a:rPr>
              <a:t>ўртача</a:t>
            </a:r>
            <a:r>
              <a:rPr lang="ru-RU" altLang="ru-RU" b="1" dirty="0" smtClean="0">
                <a:solidFill>
                  <a:srgbClr val="002060"/>
                </a:solidFill>
                <a:latin typeface="Times New Roman" panose="02020603050405020304" pitchFamily="18" charset="0"/>
              </a:rPr>
              <a:t> </a:t>
            </a:r>
            <a:r>
              <a:rPr lang="ru-RU" altLang="ru-RU" b="1" dirty="0" err="1" smtClean="0">
                <a:solidFill>
                  <a:srgbClr val="002060"/>
                </a:solidFill>
                <a:latin typeface="Times New Roman" panose="02020603050405020304" pitchFamily="18" charset="0"/>
              </a:rPr>
              <a:t>хараж</a:t>
            </a:r>
            <a:r>
              <a:rPr lang="uz-Cyrl-UZ" altLang="ru-RU" b="1" dirty="0" smtClean="0">
                <a:solidFill>
                  <a:srgbClr val="002060"/>
                </a:solidFill>
                <a:latin typeface="Times New Roman" panose="02020603050405020304" pitchFamily="18" charset="0"/>
              </a:rPr>
              <a:t>а</a:t>
            </a:r>
            <a:r>
              <a:rPr lang="ru-RU" altLang="ru-RU" b="1" dirty="0" err="1" smtClean="0">
                <a:solidFill>
                  <a:srgbClr val="002060"/>
                </a:solidFill>
                <a:latin typeface="Times New Roman" panose="02020603050405020304" pitchFamily="18" charset="0"/>
              </a:rPr>
              <a:t>тларини</a:t>
            </a:r>
            <a:r>
              <a:rPr lang="ru-RU" altLang="ru-RU" b="1" dirty="0" smtClean="0">
                <a:solidFill>
                  <a:srgbClr val="002060"/>
                </a:solidFill>
                <a:latin typeface="Times New Roman" panose="02020603050405020304" pitchFamily="18" charset="0"/>
              </a:rPr>
              <a:t> </a:t>
            </a:r>
            <a:r>
              <a:rPr lang="uz-Cyrl-UZ" altLang="ru-RU" b="1" dirty="0" smtClean="0">
                <a:solidFill>
                  <a:srgbClr val="002060"/>
                </a:solidFill>
                <a:latin typeface="Times New Roman" panose="02020603050405020304" pitchFamily="18" charset="0"/>
              </a:rPr>
              <a:t>қ</a:t>
            </a:r>
            <a:r>
              <a:rPr lang="ru-RU" altLang="ru-RU" b="1" dirty="0" err="1" smtClean="0">
                <a:solidFill>
                  <a:srgbClr val="002060"/>
                </a:solidFill>
                <a:latin typeface="Times New Roman" panose="02020603050405020304" pitchFamily="18" charset="0"/>
              </a:rPr>
              <a:t>оплай</a:t>
            </a:r>
            <a:r>
              <a:rPr lang="ru-RU" altLang="ru-RU" b="1" dirty="0" smtClean="0">
                <a:solidFill>
                  <a:srgbClr val="002060"/>
                </a:solidFill>
                <a:latin typeface="Times New Roman" panose="02020603050405020304" pitchFamily="18" charset="0"/>
              </a:rPr>
              <a:t> </a:t>
            </a:r>
            <a:r>
              <a:rPr lang="ru-RU" altLang="ru-RU" b="1" dirty="0" err="1" smtClean="0">
                <a:solidFill>
                  <a:srgbClr val="002060"/>
                </a:solidFill>
                <a:latin typeface="Times New Roman" panose="02020603050405020304" pitchFamily="18" charset="0"/>
              </a:rPr>
              <a:t>олмаса</a:t>
            </a:r>
            <a:r>
              <a:rPr lang="ru-RU" altLang="ru-RU" b="1" dirty="0" smtClean="0">
                <a:solidFill>
                  <a:srgbClr val="002060"/>
                </a:solidFill>
                <a:latin typeface="Times New Roman" panose="02020603050405020304" pitchFamily="18" charset="0"/>
              </a:rPr>
              <a:t>.</a:t>
            </a:r>
            <a:endParaRPr lang="en-US" altLang="ru-RU" b="1" dirty="0" smtClean="0">
              <a:solidFill>
                <a:srgbClr val="002060"/>
              </a:solidFill>
              <a:latin typeface="Times New Roman" panose="02020603050405020304" pitchFamily="18" charset="0"/>
            </a:endParaRPr>
          </a:p>
          <a:p>
            <a:pPr algn="just" eaLnBrk="1" fontAlgn="auto" hangingPunct="1">
              <a:spcBef>
                <a:spcPts val="0"/>
              </a:spcBef>
              <a:spcAft>
                <a:spcPts val="0"/>
              </a:spcAft>
              <a:defRPr/>
            </a:pPr>
            <a:r>
              <a:rPr lang="ru-RU" altLang="ru-RU" dirty="0" err="1" smtClean="0">
                <a:solidFill>
                  <a:srgbClr val="002060"/>
                </a:solidFill>
                <a:latin typeface="Times New Roman" panose="02020603050405020304" pitchFamily="18" charset="0"/>
              </a:rPr>
              <a:t>Тармо</a:t>
            </a:r>
            <a:r>
              <a:rPr lang="uz-Cyrl-UZ" altLang="ru-RU" dirty="0" smtClean="0">
                <a:solidFill>
                  <a:srgbClr val="002060"/>
                </a:solidFill>
                <a:latin typeface="Times New Roman" panose="02020603050405020304" pitchFamily="18" charset="0"/>
              </a:rPr>
              <a:t>қ</a:t>
            </a:r>
            <a:r>
              <a:rPr lang="ru-RU" altLang="ru-RU" dirty="0" smtClean="0">
                <a:solidFill>
                  <a:srgbClr val="002060"/>
                </a:solidFill>
                <a:latin typeface="Times New Roman" panose="02020603050405020304" pitchFamily="18" charset="0"/>
              </a:rPr>
              <a:t>дан </a:t>
            </a:r>
            <a:r>
              <a:rPr lang="ru-RU" altLang="ru-RU" dirty="0" err="1" smtClean="0">
                <a:solidFill>
                  <a:srgbClr val="002060"/>
                </a:solidFill>
                <a:latin typeface="Times New Roman" panose="02020603050405020304" pitchFamily="18" charset="0"/>
              </a:rPr>
              <a:t>чи</a:t>
            </a:r>
            <a:r>
              <a:rPr lang="uz-Cyrl-UZ" altLang="ru-RU" dirty="0" smtClean="0">
                <a:solidFill>
                  <a:srgbClr val="002060"/>
                </a:solidFill>
                <a:latin typeface="Times New Roman" panose="02020603050405020304" pitchFamily="18" charset="0"/>
              </a:rPr>
              <a:t>қ</a:t>
            </a:r>
            <a:r>
              <a:rPr lang="ru-RU" altLang="ru-RU" dirty="0" err="1" smtClean="0">
                <a:solidFill>
                  <a:srgbClr val="002060"/>
                </a:solidFill>
                <a:latin typeface="Times New Roman" panose="02020603050405020304" pitchFamily="18" charset="0"/>
              </a:rPr>
              <a:t>иш</a:t>
            </a:r>
            <a:r>
              <a:rPr lang="ru-RU" altLang="ru-RU" dirty="0" smtClean="0">
                <a:solidFill>
                  <a:srgbClr val="002060"/>
                </a:solidFill>
                <a:latin typeface="Times New Roman" panose="02020603050405020304" pitchFamily="18" charset="0"/>
              </a:rPr>
              <a:t> </a:t>
            </a:r>
            <a:r>
              <a:rPr lang="ru-RU" altLang="ru-RU" dirty="0" err="1" smtClean="0">
                <a:solidFill>
                  <a:srgbClr val="002060"/>
                </a:solidFill>
                <a:latin typeface="Times New Roman" panose="02020603050405020304" pitchFamily="18" charset="0"/>
              </a:rPr>
              <a:t>ва</a:t>
            </a:r>
            <a:r>
              <a:rPr lang="ru-RU" altLang="ru-RU" dirty="0" smtClean="0">
                <a:solidFill>
                  <a:srgbClr val="002060"/>
                </a:solidFill>
                <a:latin typeface="Times New Roman" panose="02020603050405020304" pitchFamily="18" charset="0"/>
              </a:rPr>
              <a:t> </a:t>
            </a:r>
            <a:r>
              <a:rPr lang="ru-RU" altLang="ru-RU" dirty="0" err="1" smtClean="0">
                <a:solidFill>
                  <a:srgbClr val="002060"/>
                </a:solidFill>
                <a:latin typeface="Times New Roman" panose="02020603050405020304" pitchFamily="18" charset="0"/>
              </a:rPr>
              <a:t>унга</a:t>
            </a:r>
            <a:r>
              <a:rPr lang="ru-RU" altLang="ru-RU" dirty="0" smtClean="0">
                <a:solidFill>
                  <a:srgbClr val="002060"/>
                </a:solidFill>
                <a:latin typeface="Times New Roman" panose="02020603050405020304" pitchFamily="18" charset="0"/>
              </a:rPr>
              <a:t> </a:t>
            </a:r>
            <a:r>
              <a:rPr lang="ru-RU" altLang="ru-RU" dirty="0" err="1" smtClean="0">
                <a:solidFill>
                  <a:srgbClr val="002060"/>
                </a:solidFill>
                <a:latin typeface="Times New Roman" panose="02020603050405020304" pitchFamily="18" charset="0"/>
              </a:rPr>
              <a:t>кириш</a:t>
            </a:r>
            <a:r>
              <a:rPr lang="ru-RU" altLang="ru-RU" dirty="0" smtClean="0">
                <a:solidFill>
                  <a:srgbClr val="002060"/>
                </a:solidFill>
                <a:latin typeface="Times New Roman" panose="02020603050405020304" pitchFamily="18" charset="0"/>
              </a:rPr>
              <a:t> </a:t>
            </a:r>
            <a:r>
              <a:rPr lang="ru-RU" altLang="ru-RU" dirty="0" err="1" smtClean="0">
                <a:solidFill>
                  <a:srgbClr val="002060"/>
                </a:solidFill>
                <a:latin typeface="Times New Roman" panose="02020603050405020304" pitchFamily="18" charset="0"/>
              </a:rPr>
              <a:t>охирги</a:t>
            </a:r>
            <a:r>
              <a:rPr lang="ru-RU" altLang="ru-RU" dirty="0" smtClean="0">
                <a:solidFill>
                  <a:srgbClr val="002060"/>
                </a:solidFill>
                <a:latin typeface="Times New Roman" panose="02020603050405020304" pitchFamily="18" charset="0"/>
              </a:rPr>
              <a:t> (</a:t>
            </a:r>
            <a:r>
              <a:rPr lang="ru-RU" altLang="ru-RU" dirty="0" err="1" smtClean="0">
                <a:solidFill>
                  <a:srgbClr val="002060"/>
                </a:solidFill>
                <a:latin typeface="Times New Roman" panose="02020603050405020304" pitchFamily="18" charset="0"/>
              </a:rPr>
              <a:t>чекли</a:t>
            </a:r>
            <a:r>
              <a:rPr lang="ru-RU" altLang="ru-RU" dirty="0" smtClean="0">
                <a:solidFill>
                  <a:srgbClr val="002060"/>
                </a:solidFill>
                <a:latin typeface="Times New Roman" panose="02020603050405020304" pitchFamily="18" charset="0"/>
              </a:rPr>
              <a:t>) фирма </a:t>
            </a:r>
            <a:r>
              <a:rPr lang="ru-RU" altLang="ru-RU" dirty="0" err="1" smtClean="0">
                <a:solidFill>
                  <a:srgbClr val="002060"/>
                </a:solidFill>
                <a:latin typeface="Times New Roman" panose="02020603050405020304" pitchFamily="18" charset="0"/>
              </a:rPr>
              <a:t>нольга</a:t>
            </a:r>
            <a:r>
              <a:rPr lang="ru-RU" altLang="ru-RU" dirty="0" smtClean="0">
                <a:solidFill>
                  <a:srgbClr val="002060"/>
                </a:solidFill>
                <a:latin typeface="Times New Roman" panose="02020603050405020304" pitchFamily="18" charset="0"/>
              </a:rPr>
              <a:t> </a:t>
            </a:r>
            <a:r>
              <a:rPr lang="ru-RU" altLang="ru-RU" dirty="0" err="1" smtClean="0">
                <a:solidFill>
                  <a:srgbClr val="002060"/>
                </a:solidFill>
                <a:latin typeface="Times New Roman" panose="02020603050405020304" pitchFamily="18" charset="0"/>
              </a:rPr>
              <a:t>тенг</a:t>
            </a:r>
            <a:r>
              <a:rPr lang="ru-RU" altLang="ru-RU" dirty="0" smtClean="0">
                <a:solidFill>
                  <a:srgbClr val="002060"/>
                </a:solidFill>
                <a:latin typeface="Times New Roman" panose="02020603050405020304" pitchFamily="18" charset="0"/>
              </a:rPr>
              <a:t> и</a:t>
            </a:r>
            <a:r>
              <a:rPr lang="uz-Cyrl-UZ" altLang="ru-RU" dirty="0" smtClean="0">
                <a:solidFill>
                  <a:srgbClr val="002060"/>
                </a:solidFill>
                <a:latin typeface="Times New Roman" panose="02020603050405020304" pitchFamily="18" charset="0"/>
              </a:rPr>
              <a:t>қ</a:t>
            </a:r>
            <a:r>
              <a:rPr lang="ru-RU" altLang="ru-RU" dirty="0" err="1" smtClean="0">
                <a:solidFill>
                  <a:srgbClr val="002060"/>
                </a:solidFill>
                <a:latin typeface="Times New Roman" panose="02020603050405020304" pitchFamily="18" charset="0"/>
              </a:rPr>
              <a:t>тисодий</a:t>
            </a:r>
            <a:r>
              <a:rPr lang="ru-RU" altLang="ru-RU" dirty="0" smtClean="0">
                <a:solidFill>
                  <a:srgbClr val="002060"/>
                </a:solidFill>
                <a:latin typeface="Times New Roman" panose="02020603050405020304" pitchFamily="18" charset="0"/>
              </a:rPr>
              <a:t> </a:t>
            </a:r>
            <a:r>
              <a:rPr lang="ru-RU" altLang="ru-RU" dirty="0" err="1" smtClean="0">
                <a:solidFill>
                  <a:srgbClr val="002060"/>
                </a:solidFill>
                <a:latin typeface="Times New Roman" panose="02020603050405020304" pitchFamily="18" charset="0"/>
              </a:rPr>
              <a:t>фойдага</a:t>
            </a:r>
            <a:r>
              <a:rPr lang="ru-RU" altLang="ru-RU" dirty="0" smtClean="0">
                <a:solidFill>
                  <a:srgbClr val="002060"/>
                </a:solidFill>
                <a:latin typeface="Times New Roman" panose="02020603050405020304" pitchFamily="18" charset="0"/>
              </a:rPr>
              <a:t> </a:t>
            </a:r>
            <a:r>
              <a:rPr lang="ru-RU" altLang="ru-RU" dirty="0" err="1" smtClean="0">
                <a:solidFill>
                  <a:srgbClr val="002060"/>
                </a:solidFill>
                <a:latin typeface="Times New Roman" panose="02020603050405020304" pitchFamily="18" charset="0"/>
              </a:rPr>
              <a:t>эришгун</a:t>
            </a:r>
            <a:r>
              <a:rPr lang="uz-Cyrl-UZ" altLang="ru-RU" dirty="0" smtClean="0">
                <a:solidFill>
                  <a:srgbClr val="002060"/>
                </a:solidFill>
                <a:latin typeface="Times New Roman" panose="02020603050405020304" pitchFamily="18" charset="0"/>
              </a:rPr>
              <a:t>иг</a:t>
            </a:r>
            <a:r>
              <a:rPr lang="ru-RU" altLang="ru-RU" dirty="0" smtClean="0">
                <a:solidFill>
                  <a:srgbClr val="002060"/>
                </a:solidFill>
                <a:latin typeface="Times New Roman" panose="02020603050405020304" pitchFamily="18" charset="0"/>
              </a:rPr>
              <a:t>а </a:t>
            </a:r>
            <a:r>
              <a:rPr lang="uz-Cyrl-UZ" altLang="ru-RU" dirty="0" smtClean="0">
                <a:solidFill>
                  <a:srgbClr val="002060"/>
                </a:solidFill>
                <a:latin typeface="Times New Roman" panose="02020603050405020304" pitchFamily="18" charset="0"/>
              </a:rPr>
              <a:t>қ</a:t>
            </a:r>
            <a:r>
              <a:rPr lang="ru-RU" altLang="ru-RU" dirty="0" err="1" smtClean="0">
                <a:solidFill>
                  <a:srgbClr val="002060"/>
                </a:solidFill>
                <a:latin typeface="Times New Roman" panose="02020603050405020304" pitchFamily="18" charset="0"/>
              </a:rPr>
              <a:t>адар</a:t>
            </a:r>
            <a:r>
              <a:rPr lang="ru-RU" altLang="ru-RU" dirty="0" smtClean="0">
                <a:solidFill>
                  <a:srgbClr val="002060"/>
                </a:solidFill>
                <a:latin typeface="Times New Roman" panose="02020603050405020304" pitchFamily="18" charset="0"/>
              </a:rPr>
              <a:t> </a:t>
            </a:r>
            <a:r>
              <a:rPr lang="ru-RU" altLang="ru-RU" dirty="0" err="1" smtClean="0">
                <a:solidFill>
                  <a:srgbClr val="002060"/>
                </a:solidFill>
                <a:latin typeface="Times New Roman" panose="02020603050405020304" pitchFamily="18" charset="0"/>
              </a:rPr>
              <a:t>давом</a:t>
            </a:r>
            <a:r>
              <a:rPr lang="ru-RU" altLang="ru-RU" dirty="0" smtClean="0">
                <a:solidFill>
                  <a:srgbClr val="002060"/>
                </a:solidFill>
                <a:latin typeface="Times New Roman" panose="02020603050405020304" pitchFamily="18" charset="0"/>
              </a:rPr>
              <a:t> </a:t>
            </a:r>
            <a:r>
              <a:rPr lang="ru-RU" altLang="ru-RU" dirty="0" err="1" smtClean="0">
                <a:solidFill>
                  <a:srgbClr val="002060"/>
                </a:solidFill>
                <a:latin typeface="Times New Roman" panose="02020603050405020304" pitchFamily="18" charset="0"/>
              </a:rPr>
              <a:t>этади</a:t>
            </a:r>
            <a:r>
              <a:rPr lang="ru-RU" altLang="ru-RU" dirty="0" smtClean="0">
                <a:solidFill>
                  <a:srgbClr val="002060"/>
                </a:solidFill>
                <a:latin typeface="Times New Roman" panose="02020603050405020304" pitchFamily="18" charset="0"/>
              </a:rPr>
              <a:t>.</a:t>
            </a:r>
            <a:endParaRPr lang="en-US" altLang="ru-RU" dirty="0" smtClean="0">
              <a:solidFill>
                <a:srgbClr val="002060"/>
              </a:solidFill>
              <a:latin typeface="Times New Roman" panose="02020603050405020304" pitchFamily="18" charset="0"/>
            </a:endParaRPr>
          </a:p>
          <a:p>
            <a:pPr algn="just" eaLnBrk="1" fontAlgn="auto" hangingPunct="1">
              <a:spcBef>
                <a:spcPts val="0"/>
              </a:spcBef>
              <a:spcAft>
                <a:spcPts val="0"/>
              </a:spcAft>
              <a:defRPr/>
            </a:pPr>
            <a:r>
              <a:rPr lang="ru-RU" altLang="ru-RU" dirty="0" err="1" smtClean="0">
                <a:solidFill>
                  <a:srgbClr val="002060"/>
                </a:solidFill>
                <a:latin typeface="Times New Roman" panose="02020603050405020304" pitchFamily="18" charset="0"/>
              </a:rPr>
              <a:t>Фирманинг</a:t>
            </a:r>
            <a:r>
              <a:rPr lang="ru-RU" altLang="ru-RU" dirty="0" smtClean="0">
                <a:solidFill>
                  <a:srgbClr val="002060"/>
                </a:solidFill>
                <a:latin typeface="Times New Roman" panose="02020603050405020304" pitchFamily="18" charset="0"/>
              </a:rPr>
              <a:t> </a:t>
            </a:r>
            <a:r>
              <a:rPr lang="ru-RU" altLang="ru-RU" dirty="0" err="1" smtClean="0">
                <a:solidFill>
                  <a:srgbClr val="002060"/>
                </a:solidFill>
                <a:latin typeface="Times New Roman" panose="02020603050405020304" pitchFamily="18" charset="0"/>
              </a:rPr>
              <a:t>иқтисодий</a:t>
            </a:r>
            <a:r>
              <a:rPr lang="ru-RU" altLang="ru-RU" dirty="0" smtClean="0">
                <a:solidFill>
                  <a:srgbClr val="002060"/>
                </a:solidFill>
                <a:latin typeface="Times New Roman" panose="02020603050405020304" pitchFamily="18" charset="0"/>
              </a:rPr>
              <a:t> </a:t>
            </a:r>
            <a:r>
              <a:rPr lang="ru-RU" altLang="ru-RU" dirty="0" err="1" smtClean="0">
                <a:solidFill>
                  <a:srgbClr val="002060"/>
                </a:solidFill>
                <a:latin typeface="Times New Roman" panose="02020603050405020304" pitchFamily="18" charset="0"/>
              </a:rPr>
              <a:t>фойдаси</a:t>
            </a:r>
            <a:r>
              <a:rPr lang="ru-RU" altLang="ru-RU" dirty="0" smtClean="0">
                <a:solidFill>
                  <a:srgbClr val="002060"/>
                </a:solidFill>
                <a:latin typeface="Times New Roman" panose="02020603050405020304" pitchFamily="18" charset="0"/>
              </a:rPr>
              <a:t> </a:t>
            </a:r>
            <a:r>
              <a:rPr lang="ru-RU" altLang="ru-RU" dirty="0" err="1" smtClean="0">
                <a:solidFill>
                  <a:srgbClr val="002060"/>
                </a:solidFill>
                <a:latin typeface="Times New Roman" panose="02020603050405020304" pitchFamily="18" charset="0"/>
              </a:rPr>
              <a:t>нольга</a:t>
            </a:r>
            <a:r>
              <a:rPr lang="ru-RU" altLang="ru-RU" dirty="0" smtClean="0">
                <a:solidFill>
                  <a:srgbClr val="002060"/>
                </a:solidFill>
                <a:latin typeface="Times New Roman" panose="02020603050405020304" pitchFamily="18" charset="0"/>
              </a:rPr>
              <a:t> </a:t>
            </a:r>
            <a:r>
              <a:rPr lang="ru-RU" altLang="ru-RU" dirty="0" err="1" smtClean="0">
                <a:solidFill>
                  <a:srgbClr val="002060"/>
                </a:solidFill>
                <a:latin typeface="Times New Roman" panose="02020603050405020304" pitchFamily="18" charset="0"/>
              </a:rPr>
              <a:t>тенг</a:t>
            </a:r>
            <a:r>
              <a:rPr lang="ru-RU" altLang="ru-RU" dirty="0" smtClean="0">
                <a:solidFill>
                  <a:srgbClr val="002060"/>
                </a:solidFill>
                <a:latin typeface="Times New Roman" panose="02020603050405020304" pitchFamily="18" charset="0"/>
              </a:rPr>
              <a:t> </a:t>
            </a:r>
            <a:r>
              <a:rPr lang="ru-RU" altLang="ru-RU" dirty="0" err="1" smtClean="0">
                <a:solidFill>
                  <a:srgbClr val="002060"/>
                </a:solidFill>
                <a:latin typeface="Times New Roman" panose="02020603050405020304" pitchFamily="18" charset="0"/>
              </a:rPr>
              <a:t>бўлганда</a:t>
            </a:r>
            <a:r>
              <a:rPr lang="ru-RU" altLang="ru-RU" dirty="0" smtClean="0">
                <a:solidFill>
                  <a:srgbClr val="002060"/>
                </a:solidFill>
                <a:latin typeface="Times New Roman" panose="02020603050405020304" pitchFamily="18" charset="0"/>
              </a:rPr>
              <a:t>, </a:t>
            </a:r>
            <a:r>
              <a:rPr lang="ru-RU" altLang="ru-RU" dirty="0" err="1" smtClean="0">
                <a:solidFill>
                  <a:srgbClr val="002060"/>
                </a:solidFill>
                <a:latin typeface="Times New Roman" panose="02020603050405020304" pitchFamily="18" charset="0"/>
              </a:rPr>
              <a:t>унда</a:t>
            </a:r>
            <a:r>
              <a:rPr lang="ru-RU" altLang="ru-RU" dirty="0" smtClean="0">
                <a:solidFill>
                  <a:srgbClr val="002060"/>
                </a:solidFill>
                <a:latin typeface="Times New Roman" panose="02020603050405020304" pitchFamily="18" charset="0"/>
              </a:rPr>
              <a:t> </a:t>
            </a:r>
            <a:r>
              <a:rPr lang="ru-RU" altLang="ru-RU" dirty="0" err="1" smtClean="0">
                <a:solidFill>
                  <a:srgbClr val="002060"/>
                </a:solidFill>
                <a:latin typeface="Times New Roman" panose="02020603050405020304" pitchFamily="18" charset="0"/>
              </a:rPr>
              <a:t>хеч</a:t>
            </a:r>
            <a:r>
              <a:rPr lang="ru-RU" altLang="ru-RU" dirty="0" smtClean="0">
                <a:solidFill>
                  <a:srgbClr val="002060"/>
                </a:solidFill>
                <a:latin typeface="Times New Roman" panose="02020603050405020304" pitchFamily="18" charset="0"/>
              </a:rPr>
              <a:t> </a:t>
            </a:r>
            <a:r>
              <a:rPr lang="ru-RU" altLang="ru-RU" dirty="0" err="1" smtClean="0">
                <a:solidFill>
                  <a:srgbClr val="002060"/>
                </a:solidFill>
                <a:latin typeface="Times New Roman" panose="02020603050405020304" pitchFamily="18" charset="0"/>
              </a:rPr>
              <a:t>қандай</a:t>
            </a:r>
            <a:r>
              <a:rPr lang="ru-RU" altLang="ru-RU" dirty="0" smtClean="0">
                <a:solidFill>
                  <a:srgbClr val="002060"/>
                </a:solidFill>
                <a:latin typeface="Times New Roman" panose="02020603050405020304" pitchFamily="18" charset="0"/>
              </a:rPr>
              <a:t> </a:t>
            </a:r>
            <a:r>
              <a:rPr lang="ru-RU" altLang="ru-RU" dirty="0" err="1" smtClean="0">
                <a:solidFill>
                  <a:srgbClr val="002060"/>
                </a:solidFill>
                <a:latin typeface="Times New Roman" panose="02020603050405020304" pitchFamily="18" charset="0"/>
              </a:rPr>
              <a:t>бозордан</a:t>
            </a:r>
            <a:r>
              <a:rPr lang="ru-RU" altLang="ru-RU" dirty="0" smtClean="0">
                <a:solidFill>
                  <a:srgbClr val="002060"/>
                </a:solidFill>
                <a:latin typeface="Times New Roman" panose="02020603050405020304" pitchFamily="18" charset="0"/>
              </a:rPr>
              <a:t> </a:t>
            </a:r>
            <a:r>
              <a:rPr lang="ru-RU" altLang="ru-RU" dirty="0" err="1" smtClean="0">
                <a:solidFill>
                  <a:srgbClr val="002060"/>
                </a:solidFill>
                <a:latin typeface="Times New Roman" panose="02020603050405020304" pitchFamily="18" charset="0"/>
              </a:rPr>
              <a:t>чиқиш</a:t>
            </a:r>
            <a:r>
              <a:rPr lang="ru-RU" altLang="ru-RU" dirty="0" smtClean="0">
                <a:solidFill>
                  <a:srgbClr val="002060"/>
                </a:solidFill>
                <a:latin typeface="Times New Roman" panose="02020603050405020304" pitchFamily="18" charset="0"/>
              </a:rPr>
              <a:t> </a:t>
            </a:r>
            <a:r>
              <a:rPr lang="ru-RU" altLang="ru-RU" dirty="0" err="1" smtClean="0">
                <a:solidFill>
                  <a:srgbClr val="002060"/>
                </a:solidFill>
                <a:latin typeface="Times New Roman" panose="02020603050405020304" pitchFamily="18" charset="0"/>
              </a:rPr>
              <a:t>рағбати</a:t>
            </a:r>
            <a:r>
              <a:rPr lang="ru-RU" altLang="ru-RU" dirty="0" smtClean="0">
                <a:solidFill>
                  <a:srgbClr val="002060"/>
                </a:solidFill>
                <a:latin typeface="Times New Roman" panose="02020603050405020304" pitchFamily="18" charset="0"/>
              </a:rPr>
              <a:t> </a:t>
            </a:r>
            <a:r>
              <a:rPr lang="ru-RU" altLang="ru-RU" dirty="0" err="1" smtClean="0">
                <a:solidFill>
                  <a:srgbClr val="002060"/>
                </a:solidFill>
                <a:latin typeface="Times New Roman" panose="02020603050405020304" pitchFamily="18" charset="0"/>
              </a:rPr>
              <a:t>бўлмайди</a:t>
            </a:r>
            <a:r>
              <a:rPr lang="ru-RU" altLang="ru-RU" dirty="0" smtClean="0">
                <a:solidFill>
                  <a:srgbClr val="002060"/>
                </a:solidFill>
                <a:latin typeface="Times New Roman" panose="02020603050405020304" pitchFamily="18" charset="0"/>
              </a:rPr>
              <a:t> </a:t>
            </a:r>
            <a:r>
              <a:rPr lang="ru-RU" altLang="ru-RU" dirty="0" err="1" smtClean="0">
                <a:solidFill>
                  <a:srgbClr val="002060"/>
                </a:solidFill>
                <a:latin typeface="Times New Roman" panose="02020603050405020304" pitchFamily="18" charset="0"/>
              </a:rPr>
              <a:t>ва</a:t>
            </a:r>
            <a:r>
              <a:rPr lang="ru-RU" altLang="ru-RU" dirty="0" smtClean="0">
                <a:solidFill>
                  <a:srgbClr val="002060"/>
                </a:solidFill>
                <a:latin typeface="Times New Roman" panose="02020603050405020304" pitchFamily="18" charset="0"/>
              </a:rPr>
              <a:t> </a:t>
            </a:r>
            <a:r>
              <a:rPr lang="ru-RU" altLang="ru-RU" dirty="0" err="1" smtClean="0">
                <a:solidFill>
                  <a:srgbClr val="002060"/>
                </a:solidFill>
                <a:latin typeface="Times New Roman" panose="02020603050405020304" pitchFamily="18" charset="0"/>
              </a:rPr>
              <a:t>бошқа</a:t>
            </a:r>
            <a:r>
              <a:rPr lang="ru-RU" altLang="ru-RU" dirty="0" smtClean="0">
                <a:solidFill>
                  <a:srgbClr val="002060"/>
                </a:solidFill>
                <a:latin typeface="Times New Roman" panose="02020603050405020304" pitchFamily="18" charset="0"/>
              </a:rPr>
              <a:t> </a:t>
            </a:r>
            <a:r>
              <a:rPr lang="ru-RU" altLang="ru-RU" dirty="0" err="1" smtClean="0">
                <a:solidFill>
                  <a:srgbClr val="002060"/>
                </a:solidFill>
                <a:latin typeface="Times New Roman" panose="02020603050405020304" pitchFamily="18" charset="0"/>
              </a:rPr>
              <a:t>фирмаларнинг</a:t>
            </a:r>
            <a:r>
              <a:rPr lang="ru-RU" altLang="ru-RU" dirty="0" smtClean="0">
                <a:solidFill>
                  <a:srgbClr val="002060"/>
                </a:solidFill>
                <a:latin typeface="Times New Roman" panose="02020603050405020304" pitchFamily="18" charset="0"/>
              </a:rPr>
              <a:t> </a:t>
            </a:r>
            <a:r>
              <a:rPr lang="ru-RU" altLang="ru-RU" dirty="0" err="1" smtClean="0">
                <a:solidFill>
                  <a:srgbClr val="002060"/>
                </a:solidFill>
                <a:latin typeface="Times New Roman" panose="02020603050405020304" pitchFamily="18" charset="0"/>
              </a:rPr>
              <a:t>ҳам</a:t>
            </a:r>
            <a:r>
              <a:rPr lang="ru-RU" altLang="ru-RU" dirty="0" smtClean="0">
                <a:solidFill>
                  <a:srgbClr val="002060"/>
                </a:solidFill>
                <a:latin typeface="Times New Roman" panose="02020603050405020304" pitchFamily="18" charset="0"/>
              </a:rPr>
              <a:t> </a:t>
            </a:r>
            <a:r>
              <a:rPr lang="ru-RU" altLang="ru-RU" dirty="0" err="1" smtClean="0">
                <a:solidFill>
                  <a:srgbClr val="002060"/>
                </a:solidFill>
                <a:latin typeface="Times New Roman" panose="02020603050405020304" pitchFamily="18" charset="0"/>
              </a:rPr>
              <a:t>бозорга</a:t>
            </a:r>
            <a:r>
              <a:rPr lang="ru-RU" altLang="ru-RU" dirty="0" smtClean="0">
                <a:solidFill>
                  <a:srgbClr val="002060"/>
                </a:solidFill>
                <a:latin typeface="Times New Roman" panose="02020603050405020304" pitchFamily="18" charset="0"/>
              </a:rPr>
              <a:t> </a:t>
            </a:r>
            <a:r>
              <a:rPr lang="ru-RU" altLang="ru-RU" dirty="0" err="1" smtClean="0">
                <a:solidFill>
                  <a:srgbClr val="002060"/>
                </a:solidFill>
                <a:latin typeface="Times New Roman" panose="02020603050405020304" pitchFamily="18" charset="0"/>
              </a:rPr>
              <a:t>кириб</a:t>
            </a:r>
            <a:r>
              <a:rPr lang="ru-RU" altLang="ru-RU" dirty="0" smtClean="0">
                <a:solidFill>
                  <a:srgbClr val="002060"/>
                </a:solidFill>
                <a:latin typeface="Times New Roman" panose="02020603050405020304" pitchFamily="18" charset="0"/>
              </a:rPr>
              <a:t> </a:t>
            </a:r>
            <a:r>
              <a:rPr lang="ru-RU" altLang="ru-RU" dirty="0" err="1" smtClean="0">
                <a:solidFill>
                  <a:srgbClr val="002060"/>
                </a:solidFill>
                <a:latin typeface="Times New Roman" panose="02020603050405020304" pitchFamily="18" charset="0"/>
              </a:rPr>
              <a:t>келишига</a:t>
            </a:r>
            <a:r>
              <a:rPr lang="ru-RU" altLang="ru-RU" dirty="0" smtClean="0">
                <a:solidFill>
                  <a:srgbClr val="002060"/>
                </a:solidFill>
                <a:latin typeface="Times New Roman" panose="02020603050405020304" pitchFamily="18" charset="0"/>
              </a:rPr>
              <a:t> </a:t>
            </a:r>
            <a:r>
              <a:rPr lang="ru-RU" altLang="ru-RU" dirty="0" err="1" smtClean="0">
                <a:solidFill>
                  <a:srgbClr val="002060"/>
                </a:solidFill>
                <a:latin typeface="Times New Roman" panose="02020603050405020304" pitchFamily="18" charset="0"/>
              </a:rPr>
              <a:t>қизиқиши</a:t>
            </a:r>
            <a:r>
              <a:rPr lang="ru-RU" altLang="ru-RU" dirty="0" smtClean="0">
                <a:solidFill>
                  <a:srgbClr val="002060"/>
                </a:solidFill>
                <a:latin typeface="Times New Roman" panose="02020603050405020304" pitchFamily="18" charset="0"/>
              </a:rPr>
              <a:t> </a:t>
            </a:r>
            <a:r>
              <a:rPr lang="ru-RU" altLang="ru-RU" dirty="0" err="1" smtClean="0">
                <a:solidFill>
                  <a:srgbClr val="002060"/>
                </a:solidFill>
                <a:latin typeface="Times New Roman" panose="02020603050405020304" pitchFamily="18" charset="0"/>
              </a:rPr>
              <a:t>бўлмайди</a:t>
            </a:r>
            <a:r>
              <a:rPr lang="ru-RU" altLang="ru-RU" dirty="0" smtClean="0">
                <a:solidFill>
                  <a:srgbClr val="002060"/>
                </a:solidFill>
                <a:latin typeface="Times New Roman" panose="02020603050405020304" pitchFamily="18" charset="0"/>
              </a:rPr>
              <a:t>.</a:t>
            </a:r>
          </a:p>
        </p:txBody>
      </p:sp>
      <p:sp>
        <p:nvSpPr>
          <p:cNvPr id="4" name="Text Box 2" descr="bears007"/>
          <p:cNvSpPr txBox="1">
            <a:spLocks noChangeArrowheads="1"/>
          </p:cNvSpPr>
          <p:nvPr/>
        </p:nvSpPr>
        <p:spPr bwMode="auto">
          <a:xfrm>
            <a:off x="4581525" y="1079500"/>
            <a:ext cx="4241800" cy="5632450"/>
          </a:xfrm>
          <a:prstGeom prst="rect">
            <a:avLst/>
          </a:prstGeom>
          <a:solidFill>
            <a:schemeClr val="accent1">
              <a:lumMod val="20000"/>
              <a:lumOff val="80000"/>
            </a:schemeClr>
          </a:solidFill>
          <a:ln>
            <a:solidFill>
              <a:srgbClr val="E32970"/>
            </a:solidFill>
          </a:ln>
          <a:effectLst/>
          <a:extLst/>
        </p:spPr>
        <p:txBody>
          <a:bodyPr>
            <a:spAutoFit/>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indent="533400" algn="ctr" eaLnBrk="1" fontAlgn="auto" hangingPunct="1">
              <a:spcBef>
                <a:spcPts val="0"/>
              </a:spcBef>
              <a:spcAft>
                <a:spcPts val="0"/>
              </a:spcAft>
              <a:defRPr/>
            </a:pPr>
            <a:r>
              <a:rPr lang="ru-RU" altLang="ru-RU" sz="2000" b="1" dirty="0" err="1" smtClean="0">
                <a:solidFill>
                  <a:srgbClr val="002060"/>
                </a:solidFill>
                <a:latin typeface="Times New Roman" panose="02020603050405020304" pitchFamily="18" charset="0"/>
              </a:rPr>
              <a:t>Узоқ</a:t>
            </a:r>
            <a:r>
              <a:rPr lang="ru-RU" altLang="ru-RU" sz="2000" b="1" dirty="0" smtClean="0">
                <a:solidFill>
                  <a:srgbClr val="002060"/>
                </a:solidFill>
                <a:latin typeface="Times New Roman" panose="02020603050405020304" pitchFamily="18" charset="0"/>
              </a:rPr>
              <a:t> </a:t>
            </a:r>
            <a:r>
              <a:rPr lang="ru-RU" altLang="ru-RU" sz="2000" b="1" dirty="0" err="1" smtClean="0">
                <a:solidFill>
                  <a:srgbClr val="002060"/>
                </a:solidFill>
                <a:latin typeface="Times New Roman" panose="02020603050405020304" pitchFamily="18" charset="0"/>
              </a:rPr>
              <a:t>муддатли</a:t>
            </a:r>
            <a:r>
              <a:rPr lang="ru-RU" altLang="ru-RU" sz="2000" b="1" dirty="0" smtClean="0">
                <a:solidFill>
                  <a:srgbClr val="002060"/>
                </a:solidFill>
                <a:latin typeface="Times New Roman" panose="02020603050405020304" pitchFamily="18" charset="0"/>
              </a:rPr>
              <a:t> </a:t>
            </a:r>
            <a:r>
              <a:rPr lang="ru-RU" altLang="ru-RU" sz="2000" b="1" dirty="0" err="1" smtClean="0">
                <a:solidFill>
                  <a:srgbClr val="002060"/>
                </a:solidFill>
                <a:latin typeface="Times New Roman" panose="02020603050405020304" pitchFamily="18" charset="0"/>
              </a:rPr>
              <a:t>оралиқда</a:t>
            </a:r>
            <a:r>
              <a:rPr lang="ru-RU" altLang="ru-RU" sz="2000" b="1" dirty="0" smtClean="0">
                <a:solidFill>
                  <a:srgbClr val="002060"/>
                </a:solidFill>
                <a:latin typeface="Times New Roman" panose="02020603050405020304" pitchFamily="18" charset="0"/>
              </a:rPr>
              <a:t> </a:t>
            </a:r>
            <a:r>
              <a:rPr lang="ru-RU" altLang="ru-RU" sz="2000" b="1" dirty="0" err="1" smtClean="0">
                <a:solidFill>
                  <a:srgbClr val="002060"/>
                </a:solidFill>
                <a:latin typeface="Times New Roman" panose="02020603050405020304" pitchFamily="18" charset="0"/>
              </a:rPr>
              <a:t>мувозанатлик</a:t>
            </a:r>
            <a:r>
              <a:rPr lang="ru-RU" altLang="ru-RU" sz="2000" b="1" dirty="0" smtClean="0">
                <a:solidFill>
                  <a:srgbClr val="002060"/>
                </a:solidFill>
                <a:latin typeface="Times New Roman" panose="02020603050405020304" pitchFamily="18" charset="0"/>
              </a:rPr>
              <a:t> </a:t>
            </a:r>
            <a:r>
              <a:rPr lang="ru-RU" altLang="ru-RU" sz="2000" b="1" dirty="0" err="1" smtClean="0">
                <a:solidFill>
                  <a:srgbClr val="002060"/>
                </a:solidFill>
                <a:latin typeface="Times New Roman" panose="02020603050405020304" pitchFamily="18" charset="0"/>
              </a:rPr>
              <a:t>шартининг</a:t>
            </a:r>
            <a:r>
              <a:rPr lang="ru-RU" altLang="ru-RU" sz="2000" b="1" dirty="0" smtClean="0">
                <a:solidFill>
                  <a:srgbClr val="002060"/>
                </a:solidFill>
                <a:latin typeface="Times New Roman" panose="02020603050405020304" pitchFamily="18" charset="0"/>
              </a:rPr>
              <a:t> </a:t>
            </a:r>
            <a:r>
              <a:rPr lang="ru-RU" altLang="ru-RU" sz="2000" b="1" dirty="0" err="1" smtClean="0">
                <a:solidFill>
                  <a:srgbClr val="002060"/>
                </a:solidFill>
                <a:latin typeface="Times New Roman" panose="02020603050405020304" pitchFamily="18" charset="0"/>
              </a:rPr>
              <a:t>бажарилиши</a:t>
            </a:r>
            <a:r>
              <a:rPr lang="ru-RU" altLang="ru-RU" sz="2000" b="1" dirty="0" smtClean="0">
                <a:solidFill>
                  <a:srgbClr val="002060"/>
                </a:solidFill>
                <a:latin typeface="Times New Roman" panose="02020603050405020304" pitchFamily="18" charset="0"/>
              </a:rPr>
              <a:t> </a:t>
            </a:r>
            <a:r>
              <a:rPr lang="ru-RU" altLang="ru-RU" sz="2000" b="1" dirty="0" err="1" smtClean="0">
                <a:solidFill>
                  <a:srgbClr val="002060"/>
                </a:solidFill>
                <a:latin typeface="Times New Roman" panose="02020603050405020304" pitchFamily="18" charset="0"/>
              </a:rPr>
              <a:t>учун</a:t>
            </a:r>
            <a:r>
              <a:rPr lang="ru-RU" altLang="ru-RU" sz="2000" b="1" dirty="0" smtClean="0">
                <a:solidFill>
                  <a:srgbClr val="002060"/>
                </a:solidFill>
                <a:latin typeface="Times New Roman" panose="02020603050405020304" pitchFamily="18" charset="0"/>
              </a:rPr>
              <a:t> </a:t>
            </a:r>
            <a:r>
              <a:rPr lang="ru-RU" altLang="ru-RU" sz="2000" b="1" dirty="0" err="1" smtClean="0">
                <a:solidFill>
                  <a:srgbClr val="002060"/>
                </a:solidFill>
                <a:latin typeface="Times New Roman" panose="02020603050405020304" pitchFamily="18" charset="0"/>
              </a:rPr>
              <a:t>қуйидаги</a:t>
            </a:r>
            <a:r>
              <a:rPr lang="ru-RU" altLang="ru-RU" sz="2000" b="1" dirty="0" smtClean="0">
                <a:solidFill>
                  <a:srgbClr val="002060"/>
                </a:solidFill>
                <a:latin typeface="Times New Roman" panose="02020603050405020304" pitchFamily="18" charset="0"/>
              </a:rPr>
              <a:t> </a:t>
            </a:r>
            <a:r>
              <a:rPr lang="ru-RU" altLang="ru-RU" sz="2000" b="1" dirty="0" err="1" smtClean="0">
                <a:solidFill>
                  <a:srgbClr val="002060"/>
                </a:solidFill>
                <a:latin typeface="Times New Roman" panose="02020603050405020304" pitchFamily="18" charset="0"/>
              </a:rPr>
              <a:t>учта</a:t>
            </a:r>
            <a:r>
              <a:rPr lang="ru-RU" altLang="ru-RU" sz="2000" b="1" dirty="0" smtClean="0">
                <a:solidFill>
                  <a:srgbClr val="002060"/>
                </a:solidFill>
                <a:latin typeface="Times New Roman" panose="02020603050405020304" pitchFamily="18" charset="0"/>
              </a:rPr>
              <a:t> </a:t>
            </a:r>
            <a:r>
              <a:rPr lang="ru-RU" altLang="ru-RU" sz="2000" b="1" dirty="0" err="1" smtClean="0">
                <a:solidFill>
                  <a:srgbClr val="002060"/>
                </a:solidFill>
                <a:latin typeface="Times New Roman" panose="02020603050405020304" pitchFamily="18" charset="0"/>
              </a:rPr>
              <a:t>ҳолат</a:t>
            </a:r>
            <a:r>
              <a:rPr lang="ru-RU" altLang="ru-RU" sz="2000" b="1" dirty="0" smtClean="0">
                <a:solidFill>
                  <a:srgbClr val="002060"/>
                </a:solidFill>
                <a:latin typeface="Times New Roman" panose="02020603050405020304" pitchFamily="18" charset="0"/>
              </a:rPr>
              <a:t> </a:t>
            </a:r>
            <a:r>
              <a:rPr lang="ru-RU" altLang="ru-RU" sz="2000" b="1" dirty="0" err="1" smtClean="0">
                <a:solidFill>
                  <a:srgbClr val="002060"/>
                </a:solidFill>
                <a:latin typeface="Times New Roman" panose="02020603050405020304" pitchFamily="18" charset="0"/>
              </a:rPr>
              <a:t>бўлиши</a:t>
            </a:r>
            <a:r>
              <a:rPr lang="ru-RU" altLang="ru-RU" sz="2000" b="1" dirty="0" smtClean="0">
                <a:solidFill>
                  <a:srgbClr val="002060"/>
                </a:solidFill>
                <a:latin typeface="Times New Roman" panose="02020603050405020304" pitchFamily="18" charset="0"/>
              </a:rPr>
              <a:t> </a:t>
            </a:r>
            <a:r>
              <a:rPr lang="ru-RU" altLang="ru-RU" sz="2000" b="1" dirty="0" err="1" smtClean="0">
                <a:solidFill>
                  <a:srgbClr val="002060"/>
                </a:solidFill>
                <a:latin typeface="Times New Roman" panose="02020603050405020304" pitchFamily="18" charset="0"/>
              </a:rPr>
              <a:t>лозим</a:t>
            </a:r>
            <a:r>
              <a:rPr lang="ru-RU" altLang="ru-RU" sz="2000" b="1" dirty="0" smtClean="0">
                <a:solidFill>
                  <a:srgbClr val="002060"/>
                </a:solidFill>
                <a:latin typeface="Times New Roman" panose="02020603050405020304" pitchFamily="18" charset="0"/>
              </a:rPr>
              <a:t>:</a:t>
            </a:r>
          </a:p>
          <a:p>
            <a:pPr indent="533400" algn="ctr" eaLnBrk="1" fontAlgn="auto" hangingPunct="1">
              <a:spcBef>
                <a:spcPts val="0"/>
              </a:spcBef>
              <a:spcAft>
                <a:spcPts val="0"/>
              </a:spcAft>
              <a:defRPr/>
            </a:pPr>
            <a:endParaRPr lang="ru-RU" altLang="ru-RU" sz="2000" b="1" dirty="0" smtClean="0">
              <a:solidFill>
                <a:srgbClr val="002060"/>
              </a:solidFill>
              <a:latin typeface="Times New Roman" panose="02020603050405020304" pitchFamily="18" charset="0"/>
            </a:endParaRPr>
          </a:p>
          <a:p>
            <a:pPr marL="342900" indent="-342900" algn="just" eaLnBrk="1" fontAlgn="auto" hangingPunct="1">
              <a:spcBef>
                <a:spcPts val="0"/>
              </a:spcBef>
              <a:spcAft>
                <a:spcPts val="0"/>
              </a:spcAft>
              <a:buFontTx/>
              <a:buChar char="-"/>
              <a:defRPr/>
            </a:pPr>
            <a:r>
              <a:rPr lang="ru-RU" altLang="ru-RU" sz="2000" dirty="0" err="1" smtClean="0">
                <a:solidFill>
                  <a:srgbClr val="002060"/>
                </a:solidFill>
                <a:latin typeface="Times New Roman" panose="02020603050405020304" pitchFamily="18" charset="0"/>
              </a:rPr>
              <a:t>тармоқда</a:t>
            </a:r>
            <a:r>
              <a:rPr lang="ru-RU" altLang="ru-RU" sz="2000" dirty="0" smtClean="0">
                <a:solidFill>
                  <a:srgbClr val="002060"/>
                </a:solidFill>
                <a:latin typeface="Times New Roman" panose="02020603050405020304" pitchFamily="18" charset="0"/>
              </a:rPr>
              <a:t> </a:t>
            </a:r>
            <a:r>
              <a:rPr lang="ru-RU" altLang="ru-RU" sz="2000" dirty="0" err="1" smtClean="0">
                <a:solidFill>
                  <a:srgbClr val="002060"/>
                </a:solidFill>
                <a:latin typeface="Times New Roman" panose="02020603050405020304" pitchFamily="18" charset="0"/>
              </a:rPr>
              <a:t>фаолият</a:t>
            </a:r>
            <a:r>
              <a:rPr lang="ru-RU" altLang="ru-RU" sz="2000" dirty="0" smtClean="0">
                <a:solidFill>
                  <a:srgbClr val="002060"/>
                </a:solidFill>
                <a:latin typeface="Times New Roman" panose="02020603050405020304" pitchFamily="18" charset="0"/>
              </a:rPr>
              <a:t> </a:t>
            </a:r>
            <a:r>
              <a:rPr lang="ru-RU" altLang="ru-RU" sz="2000" dirty="0" err="1" smtClean="0">
                <a:solidFill>
                  <a:srgbClr val="002060"/>
                </a:solidFill>
                <a:latin typeface="Times New Roman" panose="02020603050405020304" pitchFamily="18" charset="0"/>
              </a:rPr>
              <a:t>юритаётган</a:t>
            </a:r>
            <a:r>
              <a:rPr lang="ru-RU" altLang="ru-RU" sz="2000" dirty="0" smtClean="0">
                <a:solidFill>
                  <a:srgbClr val="002060"/>
                </a:solidFill>
                <a:latin typeface="Times New Roman" panose="02020603050405020304" pitchFamily="18" charset="0"/>
              </a:rPr>
              <a:t> </a:t>
            </a:r>
            <a:r>
              <a:rPr lang="ru-RU" altLang="ru-RU" sz="2000" dirty="0" err="1" smtClean="0">
                <a:solidFill>
                  <a:srgbClr val="002060"/>
                </a:solidFill>
                <a:latin typeface="Times New Roman" panose="02020603050405020304" pitchFamily="18" charset="0"/>
              </a:rPr>
              <a:t>барча</a:t>
            </a:r>
            <a:r>
              <a:rPr lang="ru-RU" altLang="ru-RU" sz="2000" dirty="0" smtClean="0">
                <a:solidFill>
                  <a:srgbClr val="002060"/>
                </a:solidFill>
                <a:latin typeface="Times New Roman" panose="02020603050405020304" pitchFamily="18" charset="0"/>
              </a:rPr>
              <a:t> </a:t>
            </a:r>
            <a:r>
              <a:rPr lang="ru-RU" altLang="ru-RU" sz="2000" dirty="0" err="1" smtClean="0">
                <a:solidFill>
                  <a:srgbClr val="002060"/>
                </a:solidFill>
                <a:latin typeface="Times New Roman" panose="02020603050405020304" pitchFamily="18" charset="0"/>
              </a:rPr>
              <a:t>фирмалар</a:t>
            </a:r>
            <a:r>
              <a:rPr lang="ru-RU" altLang="ru-RU" sz="2000" dirty="0" smtClean="0">
                <a:solidFill>
                  <a:srgbClr val="002060"/>
                </a:solidFill>
                <a:latin typeface="Times New Roman" panose="02020603050405020304" pitchFamily="18" charset="0"/>
              </a:rPr>
              <a:t> </a:t>
            </a:r>
            <a:r>
              <a:rPr lang="ru-RU" altLang="ru-RU" sz="2000" dirty="0" err="1" smtClean="0">
                <a:solidFill>
                  <a:srgbClr val="002060"/>
                </a:solidFill>
                <a:latin typeface="Times New Roman" panose="02020603050405020304" pitchFamily="18" charset="0"/>
              </a:rPr>
              <a:t>фойдани</a:t>
            </a:r>
            <a:r>
              <a:rPr lang="ru-RU" altLang="ru-RU" sz="2000" dirty="0" smtClean="0">
                <a:solidFill>
                  <a:srgbClr val="002060"/>
                </a:solidFill>
                <a:latin typeface="Times New Roman" panose="02020603050405020304" pitchFamily="18" charset="0"/>
              </a:rPr>
              <a:t> </a:t>
            </a:r>
            <a:r>
              <a:rPr lang="ru-RU" altLang="ru-RU" sz="2000" dirty="0" err="1" smtClean="0">
                <a:solidFill>
                  <a:srgbClr val="002060"/>
                </a:solidFill>
                <a:latin typeface="Times New Roman" panose="02020603050405020304" pitchFamily="18" charset="0"/>
              </a:rPr>
              <a:t>максималлаштиришга</a:t>
            </a:r>
            <a:r>
              <a:rPr lang="ru-RU" altLang="ru-RU" sz="2000" dirty="0" smtClean="0">
                <a:solidFill>
                  <a:srgbClr val="002060"/>
                </a:solidFill>
                <a:latin typeface="Times New Roman" panose="02020603050405020304" pitchFamily="18" charset="0"/>
              </a:rPr>
              <a:t> </a:t>
            </a:r>
            <a:r>
              <a:rPr lang="ru-RU" altLang="ru-RU" sz="2000" dirty="0" err="1" smtClean="0">
                <a:solidFill>
                  <a:srgbClr val="002060"/>
                </a:solidFill>
                <a:latin typeface="Times New Roman" panose="02020603050405020304" pitchFamily="18" charset="0"/>
              </a:rPr>
              <a:t>ҳаракат</a:t>
            </a:r>
            <a:r>
              <a:rPr lang="ru-RU" altLang="ru-RU" sz="2000" dirty="0" smtClean="0">
                <a:solidFill>
                  <a:srgbClr val="002060"/>
                </a:solidFill>
                <a:latin typeface="Times New Roman" panose="02020603050405020304" pitchFamily="18" charset="0"/>
              </a:rPr>
              <a:t> </a:t>
            </a:r>
            <a:r>
              <a:rPr lang="ru-RU" altLang="ru-RU" sz="2000" dirty="0" err="1" smtClean="0">
                <a:solidFill>
                  <a:srgbClr val="002060"/>
                </a:solidFill>
                <a:latin typeface="Times New Roman" panose="02020603050405020304" pitchFamily="18" charset="0"/>
              </a:rPr>
              <a:t>қилишади</a:t>
            </a:r>
            <a:r>
              <a:rPr lang="ru-RU" altLang="ru-RU" sz="2000" dirty="0" smtClean="0">
                <a:solidFill>
                  <a:srgbClr val="002060"/>
                </a:solidFill>
                <a:latin typeface="Times New Roman" panose="02020603050405020304" pitchFamily="18" charset="0"/>
              </a:rPr>
              <a:t>;</a:t>
            </a:r>
          </a:p>
          <a:p>
            <a:pPr marL="342900" indent="-342900" algn="just" eaLnBrk="1" fontAlgn="auto" hangingPunct="1">
              <a:spcBef>
                <a:spcPts val="0"/>
              </a:spcBef>
              <a:spcAft>
                <a:spcPts val="0"/>
              </a:spcAft>
              <a:buFontTx/>
              <a:buChar char="-"/>
              <a:defRPr/>
            </a:pPr>
            <a:r>
              <a:rPr lang="ru-RU" altLang="ru-RU" sz="2000" dirty="0" err="1" smtClean="0">
                <a:solidFill>
                  <a:srgbClr val="002060"/>
                </a:solidFill>
                <a:latin typeface="Times New Roman" panose="02020603050405020304" pitchFamily="18" charset="0"/>
              </a:rPr>
              <a:t>алоҳида</a:t>
            </a:r>
            <a:r>
              <a:rPr lang="ru-RU" altLang="ru-RU" sz="2000" dirty="0" smtClean="0">
                <a:solidFill>
                  <a:srgbClr val="002060"/>
                </a:solidFill>
                <a:latin typeface="Times New Roman" panose="02020603050405020304" pitchFamily="18" charset="0"/>
              </a:rPr>
              <a:t> </a:t>
            </a:r>
            <a:r>
              <a:rPr lang="ru-RU" altLang="ru-RU" sz="2000" dirty="0" err="1" smtClean="0">
                <a:solidFill>
                  <a:srgbClr val="002060"/>
                </a:solidFill>
                <a:latin typeface="Times New Roman" panose="02020603050405020304" pitchFamily="18" charset="0"/>
              </a:rPr>
              <a:t>олинган</a:t>
            </a:r>
            <a:r>
              <a:rPr lang="ru-RU" altLang="ru-RU" sz="2000" dirty="0" smtClean="0">
                <a:solidFill>
                  <a:srgbClr val="002060"/>
                </a:solidFill>
                <a:latin typeface="Times New Roman" panose="02020603050405020304" pitchFamily="18" charset="0"/>
              </a:rPr>
              <a:t> </a:t>
            </a:r>
            <a:r>
              <a:rPr lang="ru-RU" altLang="ru-RU" sz="2000" dirty="0" err="1" smtClean="0">
                <a:solidFill>
                  <a:srgbClr val="002060"/>
                </a:solidFill>
                <a:latin typeface="Times New Roman" panose="02020603050405020304" pitchFamily="18" charset="0"/>
              </a:rPr>
              <a:t>фирманинг</a:t>
            </a:r>
            <a:r>
              <a:rPr lang="ru-RU" altLang="ru-RU" sz="2000" dirty="0" smtClean="0">
                <a:solidFill>
                  <a:srgbClr val="002060"/>
                </a:solidFill>
                <a:latin typeface="Times New Roman" panose="02020603050405020304" pitchFamily="18" charset="0"/>
              </a:rPr>
              <a:t> </a:t>
            </a:r>
            <a:r>
              <a:rPr lang="ru-RU" altLang="ru-RU" sz="2000" dirty="0" err="1" smtClean="0">
                <a:solidFill>
                  <a:srgbClr val="002060"/>
                </a:solidFill>
                <a:latin typeface="Times New Roman" panose="02020603050405020304" pitchFamily="18" charset="0"/>
              </a:rPr>
              <a:t>тармоққа</a:t>
            </a:r>
            <a:r>
              <a:rPr lang="ru-RU" altLang="ru-RU" sz="2000" dirty="0" smtClean="0">
                <a:solidFill>
                  <a:srgbClr val="002060"/>
                </a:solidFill>
                <a:latin typeface="Times New Roman" panose="02020603050405020304" pitchFamily="18" charset="0"/>
              </a:rPr>
              <a:t> </a:t>
            </a:r>
            <a:r>
              <a:rPr lang="ru-RU" altLang="ru-RU" sz="2000" dirty="0" err="1" smtClean="0">
                <a:solidFill>
                  <a:srgbClr val="002060"/>
                </a:solidFill>
                <a:latin typeface="Times New Roman" panose="02020603050405020304" pitchFamily="18" charset="0"/>
              </a:rPr>
              <a:t>кириш</a:t>
            </a:r>
            <a:r>
              <a:rPr lang="ru-RU" altLang="ru-RU" sz="2000" dirty="0" smtClean="0">
                <a:solidFill>
                  <a:srgbClr val="002060"/>
                </a:solidFill>
                <a:latin typeface="Times New Roman" panose="02020603050405020304" pitchFamily="18" charset="0"/>
              </a:rPr>
              <a:t> </a:t>
            </a:r>
            <a:r>
              <a:rPr lang="ru-RU" altLang="ru-RU" sz="2000" dirty="0" err="1" smtClean="0">
                <a:solidFill>
                  <a:srgbClr val="002060"/>
                </a:solidFill>
                <a:latin typeface="Times New Roman" panose="02020603050405020304" pitchFamily="18" charset="0"/>
              </a:rPr>
              <a:t>ва</a:t>
            </a:r>
            <a:r>
              <a:rPr lang="ru-RU" altLang="ru-RU" sz="2000" dirty="0" smtClean="0">
                <a:solidFill>
                  <a:srgbClr val="002060"/>
                </a:solidFill>
                <a:latin typeface="Times New Roman" panose="02020603050405020304" pitchFamily="18" charset="0"/>
              </a:rPr>
              <a:t> </a:t>
            </a:r>
            <a:r>
              <a:rPr lang="ru-RU" altLang="ru-RU" sz="2000" dirty="0" err="1" smtClean="0">
                <a:solidFill>
                  <a:srgbClr val="002060"/>
                </a:solidFill>
                <a:latin typeface="Times New Roman" panose="02020603050405020304" pitchFamily="18" charset="0"/>
              </a:rPr>
              <a:t>чиқишига</a:t>
            </a:r>
            <a:r>
              <a:rPr lang="ru-RU" altLang="ru-RU" sz="2000" dirty="0" smtClean="0">
                <a:solidFill>
                  <a:srgbClr val="002060"/>
                </a:solidFill>
                <a:latin typeface="Times New Roman" panose="02020603050405020304" pitchFamily="18" charset="0"/>
              </a:rPr>
              <a:t> </a:t>
            </a:r>
            <a:r>
              <a:rPr lang="ru-RU" altLang="ru-RU" sz="2000" dirty="0" err="1" smtClean="0">
                <a:solidFill>
                  <a:srgbClr val="002060"/>
                </a:solidFill>
                <a:latin typeface="Times New Roman" panose="02020603050405020304" pitchFamily="18" charset="0"/>
              </a:rPr>
              <a:t>ҳожат</a:t>
            </a:r>
            <a:r>
              <a:rPr lang="ru-RU" altLang="ru-RU" sz="2000" dirty="0" smtClean="0">
                <a:solidFill>
                  <a:srgbClr val="002060"/>
                </a:solidFill>
                <a:latin typeface="Times New Roman" panose="02020603050405020304" pitchFamily="18" charset="0"/>
              </a:rPr>
              <a:t> </a:t>
            </a:r>
            <a:r>
              <a:rPr lang="ru-RU" altLang="ru-RU" sz="2000" dirty="0" err="1" smtClean="0">
                <a:solidFill>
                  <a:srgbClr val="002060"/>
                </a:solidFill>
                <a:latin typeface="Times New Roman" panose="02020603050405020304" pitchFamily="18" charset="0"/>
              </a:rPr>
              <a:t>йўқ</a:t>
            </a:r>
            <a:r>
              <a:rPr lang="ru-RU" altLang="ru-RU" sz="2000" dirty="0" smtClean="0">
                <a:solidFill>
                  <a:srgbClr val="002060"/>
                </a:solidFill>
                <a:latin typeface="Times New Roman" panose="02020603050405020304" pitchFamily="18" charset="0"/>
              </a:rPr>
              <a:t>, </a:t>
            </a:r>
            <a:r>
              <a:rPr lang="ru-RU" altLang="ru-RU" sz="2000" dirty="0" err="1" smtClean="0">
                <a:solidFill>
                  <a:srgbClr val="002060"/>
                </a:solidFill>
                <a:latin typeface="Times New Roman" panose="02020603050405020304" pitchFamily="18" charset="0"/>
              </a:rPr>
              <a:t>чунки</a:t>
            </a:r>
            <a:r>
              <a:rPr lang="ru-RU" altLang="ru-RU" sz="2000" dirty="0" smtClean="0">
                <a:solidFill>
                  <a:srgbClr val="002060"/>
                </a:solidFill>
                <a:latin typeface="Times New Roman" panose="02020603050405020304" pitchFamily="18" charset="0"/>
              </a:rPr>
              <a:t> </a:t>
            </a:r>
            <a:r>
              <a:rPr lang="ru-RU" altLang="ru-RU" sz="2000" dirty="0" err="1" smtClean="0">
                <a:solidFill>
                  <a:srgbClr val="002060"/>
                </a:solidFill>
                <a:latin typeface="Times New Roman" panose="02020603050405020304" pitchFamily="18" charset="0"/>
              </a:rPr>
              <a:t>барча</a:t>
            </a:r>
            <a:r>
              <a:rPr lang="ru-RU" altLang="ru-RU" sz="2000" dirty="0" smtClean="0">
                <a:solidFill>
                  <a:srgbClr val="002060"/>
                </a:solidFill>
                <a:latin typeface="Times New Roman" panose="02020603050405020304" pitchFamily="18" charset="0"/>
              </a:rPr>
              <a:t> </a:t>
            </a:r>
            <a:r>
              <a:rPr lang="ru-RU" altLang="ru-RU" sz="2000" dirty="0" err="1" smtClean="0">
                <a:solidFill>
                  <a:srgbClr val="002060"/>
                </a:solidFill>
                <a:latin typeface="Times New Roman" panose="02020603050405020304" pitchFamily="18" charset="0"/>
              </a:rPr>
              <a:t>фирмаларнинг</a:t>
            </a:r>
            <a:r>
              <a:rPr lang="ru-RU" altLang="ru-RU" sz="2000" dirty="0" smtClean="0">
                <a:solidFill>
                  <a:srgbClr val="002060"/>
                </a:solidFill>
                <a:latin typeface="Times New Roman" panose="02020603050405020304" pitchFamily="18" charset="0"/>
              </a:rPr>
              <a:t> </a:t>
            </a:r>
            <a:r>
              <a:rPr lang="ru-RU" altLang="ru-RU" sz="2000" dirty="0" err="1" smtClean="0">
                <a:solidFill>
                  <a:srgbClr val="002060"/>
                </a:solidFill>
                <a:latin typeface="Times New Roman" panose="02020603050405020304" pitchFamily="18" charset="0"/>
              </a:rPr>
              <a:t>иқтисодий</a:t>
            </a:r>
            <a:r>
              <a:rPr lang="ru-RU" altLang="ru-RU" sz="2000" dirty="0" smtClean="0">
                <a:solidFill>
                  <a:srgbClr val="002060"/>
                </a:solidFill>
                <a:latin typeface="Times New Roman" panose="02020603050405020304" pitchFamily="18" charset="0"/>
              </a:rPr>
              <a:t> </a:t>
            </a:r>
            <a:r>
              <a:rPr lang="ru-RU" altLang="ru-RU" sz="2000" dirty="0" err="1" smtClean="0">
                <a:solidFill>
                  <a:srgbClr val="002060"/>
                </a:solidFill>
                <a:latin typeface="Times New Roman" panose="02020603050405020304" pitchFamily="18" charset="0"/>
              </a:rPr>
              <a:t>фойдаси</a:t>
            </a:r>
            <a:r>
              <a:rPr lang="ru-RU" altLang="ru-RU" sz="2000" dirty="0" smtClean="0">
                <a:solidFill>
                  <a:srgbClr val="002060"/>
                </a:solidFill>
                <a:latin typeface="Times New Roman" panose="02020603050405020304" pitchFamily="18" charset="0"/>
              </a:rPr>
              <a:t> </a:t>
            </a:r>
            <a:r>
              <a:rPr lang="ru-RU" altLang="ru-RU" sz="2000" dirty="0" err="1" smtClean="0">
                <a:solidFill>
                  <a:srgbClr val="002060"/>
                </a:solidFill>
                <a:latin typeface="Times New Roman" panose="02020603050405020304" pitchFamily="18" charset="0"/>
              </a:rPr>
              <a:t>нолга</a:t>
            </a:r>
            <a:r>
              <a:rPr lang="ru-RU" altLang="ru-RU" sz="2000" dirty="0" smtClean="0">
                <a:solidFill>
                  <a:srgbClr val="002060"/>
                </a:solidFill>
                <a:latin typeface="Times New Roman" panose="02020603050405020304" pitchFamily="18" charset="0"/>
              </a:rPr>
              <a:t> </a:t>
            </a:r>
            <a:r>
              <a:rPr lang="ru-RU" altLang="ru-RU" sz="2000" dirty="0" err="1" smtClean="0">
                <a:solidFill>
                  <a:srgbClr val="002060"/>
                </a:solidFill>
                <a:latin typeface="Times New Roman" panose="02020603050405020304" pitchFamily="18" charset="0"/>
              </a:rPr>
              <a:t>тенг</a:t>
            </a:r>
            <a:r>
              <a:rPr lang="ru-RU" altLang="ru-RU" sz="2000" dirty="0" smtClean="0">
                <a:solidFill>
                  <a:srgbClr val="002060"/>
                </a:solidFill>
                <a:latin typeface="Times New Roman" panose="02020603050405020304" pitchFamily="18" charset="0"/>
              </a:rPr>
              <a:t>;</a:t>
            </a:r>
          </a:p>
          <a:p>
            <a:pPr marL="342900" indent="-342900" algn="just" eaLnBrk="1" fontAlgn="auto" hangingPunct="1">
              <a:spcBef>
                <a:spcPts val="0"/>
              </a:spcBef>
              <a:spcAft>
                <a:spcPts val="0"/>
              </a:spcAft>
              <a:buFontTx/>
              <a:buChar char="-"/>
              <a:defRPr/>
            </a:pPr>
            <a:r>
              <a:rPr lang="uz-Cyrl-UZ" altLang="ru-RU" sz="2000" dirty="0" smtClean="0">
                <a:solidFill>
                  <a:srgbClr val="002060"/>
                </a:solidFill>
                <a:latin typeface="Times New Roman" panose="02020603050405020304" pitchFamily="18" charset="0"/>
              </a:rPr>
              <a:t>товарнинг бозор нархи умумий таклиф ва умумий талабга тенг бўлган ҳолда шаклланган.</a:t>
            </a:r>
            <a:endParaRPr lang="ru-RU" altLang="ru-RU" sz="2000" dirty="0" smtClean="0">
              <a:solidFill>
                <a:srgbClr val="002060"/>
              </a:solidFill>
              <a:latin typeface="Times New Roman" panose="02020603050405020304" pitchFamily="18" charset="0"/>
            </a:endParaRPr>
          </a:p>
          <a:p>
            <a:pPr algn="just" eaLnBrk="1" fontAlgn="auto" hangingPunct="1">
              <a:spcBef>
                <a:spcPts val="0"/>
              </a:spcBef>
              <a:spcAft>
                <a:spcPts val="0"/>
              </a:spcAft>
              <a:defRPr/>
            </a:pPr>
            <a:r>
              <a:rPr lang="ru-RU" altLang="ru-RU" sz="2000" dirty="0" smtClean="0">
                <a:solidFill>
                  <a:srgbClr val="002060"/>
                </a:solidFill>
                <a:latin typeface="Times New Roman" panose="02020603050405020304" pitchFamily="18" charset="0"/>
              </a:rPr>
              <a:t> </a:t>
            </a:r>
          </a:p>
        </p:txBody>
      </p:sp>
      <p:sp>
        <p:nvSpPr>
          <p:cNvPr id="5" name="Text Box 2" descr="bears007"/>
          <p:cNvSpPr txBox="1">
            <a:spLocks noChangeArrowheads="1"/>
          </p:cNvSpPr>
          <p:nvPr/>
        </p:nvSpPr>
        <p:spPr bwMode="auto">
          <a:xfrm>
            <a:off x="368300" y="266700"/>
            <a:ext cx="84550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ru-RU" altLang="ru-RU" sz="2000" b="1">
                <a:solidFill>
                  <a:srgbClr val="002060"/>
                </a:solidFill>
                <a:latin typeface="Times New Roman" panose="02020603050405020304" pitchFamily="18" charset="0"/>
                <a:cs typeface="Times New Roman" panose="02020603050405020304" pitchFamily="18" charset="0"/>
              </a:rPr>
              <a:t>Узоқ муддатли оралиқда фирмаларнинг </a:t>
            </a:r>
          </a:p>
          <a:p>
            <a:pPr algn="ctr" eaLnBrk="1" hangingPunct="1"/>
            <a:r>
              <a:rPr lang="ru-RU" altLang="ru-RU" sz="2000" b="1">
                <a:solidFill>
                  <a:srgbClr val="002060"/>
                </a:solidFill>
                <a:latin typeface="Times New Roman" panose="02020603050405020304" pitchFamily="18" charset="0"/>
                <a:cs typeface="Times New Roman" panose="02020603050405020304" pitchFamily="18" charset="0"/>
              </a:rPr>
              <a:t>хатти-ҳаракати</a:t>
            </a:r>
            <a:endParaRPr lang="ru-RU" altLang="ru-RU" sz="2000">
              <a:solidFill>
                <a:srgbClr val="002060"/>
              </a:solidFill>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1894788" y="6837363"/>
            <a:ext cx="5957740" cy="276999"/>
          </a:xfrm>
          <a:prstGeom prst="rect">
            <a:avLst/>
          </a:prstGeom>
        </p:spPr>
        <p:txBody>
          <a:bodyPr wrap="square">
            <a:spAutoFit/>
          </a:bodyPr>
          <a:lstStyle/>
          <a:p>
            <a:r>
              <a:rPr lang="ru-RU" sz="1200" b="0" i="0" dirty="0" err="1" smtClean="0">
                <a:solidFill>
                  <a:srgbClr val="404040"/>
                </a:solidFill>
                <a:effectLst/>
                <a:latin typeface="Arial" panose="020B0604020202020204" pitchFamily="34" charset="0"/>
              </a:rPr>
              <a:t>Олимнинг</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жоҳиллиги</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нима</a:t>
            </a:r>
            <a:r>
              <a:rPr lang="ru-RU" sz="1200" b="0" i="0" dirty="0" smtClean="0">
                <a:solidFill>
                  <a:srgbClr val="404040"/>
                </a:solidFill>
                <a:effectLst/>
                <a:latin typeface="Arial" panose="020B0604020202020204" pitchFamily="34" charset="0"/>
              </a:rPr>
              <a:t>-ю, </a:t>
            </a:r>
            <a:r>
              <a:rPr lang="ru-RU" sz="1200" b="0" i="0" dirty="0" err="1" smtClean="0">
                <a:solidFill>
                  <a:srgbClr val="404040"/>
                </a:solidFill>
                <a:effectLst/>
                <a:latin typeface="Arial" panose="020B0604020202020204" pitchFamily="34" charset="0"/>
              </a:rPr>
              <a:t>жоҳилнинг</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олимлиги</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нима</a:t>
            </a:r>
            <a:r>
              <a:rPr lang="ru-RU" sz="1200" b="0" i="0" dirty="0" smtClean="0">
                <a:solidFill>
                  <a:srgbClr val="404040"/>
                </a:solidFill>
                <a:effectLst/>
                <a:latin typeface="Arial" panose="020B0604020202020204" pitchFamily="34" charset="0"/>
              </a:rPr>
              <a:t>? </a:t>
            </a:r>
            <a:r>
              <a:rPr lang="ru-RU" sz="1200" b="1" i="1" dirty="0" smtClean="0">
                <a:solidFill>
                  <a:srgbClr val="404040"/>
                </a:solidFill>
                <a:effectLst/>
                <a:latin typeface="Arial" panose="020B0604020202020204" pitchFamily="34" charset="0"/>
              </a:rPr>
              <a:t>Ғ</a:t>
            </a:r>
            <a:r>
              <a:rPr lang="uz-Cyrl-UZ" sz="1200" b="1" i="1" dirty="0" smtClean="0">
                <a:solidFill>
                  <a:srgbClr val="404040"/>
                </a:solidFill>
                <a:latin typeface="Arial" panose="020B0604020202020204" pitchFamily="34" charset="0"/>
              </a:rPr>
              <a:t>айбуллоҳ ас-Салом</a:t>
            </a:r>
            <a:endParaRPr lang="ru-RU" sz="1200" b="1" i="1"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Номер слайда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0DB81F77-9A88-416B-A32E-A628DA93F0CF}" type="slidenum">
              <a:rPr lang="ru-RU" altLang="ru-RU" smtClean="0">
                <a:latin typeface="Arial" panose="020B0604020202020204" pitchFamily="34" charset="0"/>
              </a:rPr>
              <a:pPr fontAlgn="base">
                <a:spcBef>
                  <a:spcPct val="0"/>
                </a:spcBef>
                <a:spcAft>
                  <a:spcPct val="0"/>
                </a:spcAft>
              </a:pPr>
              <a:t>9</a:t>
            </a:fld>
            <a:endParaRPr lang="ru-RU" altLang="ru-RU" smtClean="0">
              <a:latin typeface="Arial" panose="020B0604020202020204" pitchFamily="34" charset="0"/>
            </a:endParaRPr>
          </a:p>
        </p:txBody>
      </p:sp>
      <p:sp>
        <p:nvSpPr>
          <p:cNvPr id="1107970" name="Rectangle 2"/>
          <p:cNvSpPr>
            <a:spLocks noChangeArrowheads="1"/>
          </p:cNvSpPr>
          <p:nvPr/>
        </p:nvSpPr>
        <p:spPr bwMode="auto">
          <a:xfrm>
            <a:off x="455613" y="384175"/>
            <a:ext cx="8415337" cy="742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812800" indent="-8128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buClr>
                <a:schemeClr val="hlink"/>
              </a:buClr>
              <a:buSzPct val="80000"/>
              <a:buFont typeface="Wingdings" panose="05000000000000000000" pitchFamily="2" charset="2"/>
              <a:buNone/>
            </a:pPr>
            <a:r>
              <a:rPr lang="uz-Cyrl-UZ" altLang="ru-RU" sz="2400" b="1">
                <a:latin typeface="Times New Roman" panose="02020603050405020304" pitchFamily="18" charset="0"/>
                <a:cs typeface="Times New Roman" panose="02020603050405020304" pitchFamily="18" charset="0"/>
              </a:rPr>
              <a:t>Узоқ муддатли оралиқда ишлаб чиқарувчилар </a:t>
            </a:r>
          </a:p>
          <a:p>
            <a:pPr algn="ctr" eaLnBrk="1" hangingPunct="1">
              <a:buClr>
                <a:schemeClr val="hlink"/>
              </a:buClr>
              <a:buSzPct val="80000"/>
              <a:buFont typeface="Wingdings" panose="05000000000000000000" pitchFamily="2" charset="2"/>
              <a:buNone/>
            </a:pPr>
            <a:r>
              <a:rPr lang="uz-Cyrl-UZ" altLang="ru-RU" sz="2400" b="1">
                <a:latin typeface="Times New Roman" panose="02020603050405020304" pitchFamily="18" charset="0"/>
                <a:cs typeface="Times New Roman" panose="02020603050405020304" pitchFamily="18" charset="0"/>
              </a:rPr>
              <a:t>ортиқчалиги</a:t>
            </a:r>
            <a:endParaRPr lang="ru-RU" altLang="ru-RU" sz="2400" b="1">
              <a:solidFill>
                <a:srgbClr val="7030A0"/>
              </a:solidFill>
              <a:latin typeface="Times New Roman" panose="02020603050405020304" pitchFamily="18" charset="0"/>
              <a:cs typeface="Times New Roman" panose="02020603050405020304" pitchFamily="18" charset="0"/>
            </a:endParaRPr>
          </a:p>
        </p:txBody>
      </p:sp>
      <p:grpSp>
        <p:nvGrpSpPr>
          <p:cNvPr id="14340" name="Группа 10"/>
          <p:cNvGrpSpPr>
            <a:grpSpLocks/>
          </p:cNvGrpSpPr>
          <p:nvPr/>
        </p:nvGrpSpPr>
        <p:grpSpPr bwMode="auto">
          <a:xfrm>
            <a:off x="325438" y="1790700"/>
            <a:ext cx="8675687" cy="4587875"/>
            <a:chOff x="297385" y="2016976"/>
            <a:chExt cx="8676719" cy="4587874"/>
          </a:xfrm>
        </p:grpSpPr>
        <p:sp>
          <p:nvSpPr>
            <p:cNvPr id="2" name="Прямоугольник 1"/>
            <p:cNvSpPr/>
            <p:nvPr/>
          </p:nvSpPr>
          <p:spPr>
            <a:xfrm>
              <a:off x="5231922" y="3902926"/>
              <a:ext cx="2170370" cy="6524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grpSp>
          <p:nvGrpSpPr>
            <p:cNvPr id="14342" name="Group 71"/>
            <p:cNvGrpSpPr>
              <a:grpSpLocks/>
            </p:cNvGrpSpPr>
            <p:nvPr/>
          </p:nvGrpSpPr>
          <p:grpSpPr bwMode="auto">
            <a:xfrm>
              <a:off x="297385" y="2016976"/>
              <a:ext cx="8676719" cy="4587874"/>
              <a:chOff x="209" y="934"/>
              <a:chExt cx="5371" cy="2890"/>
            </a:xfrm>
          </p:grpSpPr>
          <p:sp>
            <p:nvSpPr>
              <p:cNvPr id="14344" name="Rectangle 18"/>
              <p:cNvSpPr>
                <a:spLocks noChangeArrowheads="1"/>
              </p:cNvSpPr>
              <p:nvPr/>
            </p:nvSpPr>
            <p:spPr bwMode="auto">
              <a:xfrm>
                <a:off x="343" y="946"/>
                <a:ext cx="113" cy="2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P</a:t>
                </a:r>
                <a:endParaRPr lang="ru-RU" altLang="ru-RU">
                  <a:latin typeface="Arial" panose="020B0604020202020204" pitchFamily="34" charset="0"/>
                </a:endParaRPr>
              </a:p>
            </p:txBody>
          </p:sp>
          <p:sp>
            <p:nvSpPr>
              <p:cNvPr id="14345" name="Rectangle 19"/>
              <p:cNvSpPr>
                <a:spLocks noChangeArrowheads="1"/>
              </p:cNvSpPr>
              <p:nvPr/>
            </p:nvSpPr>
            <p:spPr bwMode="auto">
              <a:xfrm>
                <a:off x="1691" y="934"/>
                <a:ext cx="354" cy="2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LMC</a:t>
                </a:r>
                <a:endParaRPr lang="ru-RU" altLang="ru-RU">
                  <a:latin typeface="Arial" panose="020B0604020202020204" pitchFamily="34" charset="0"/>
                </a:endParaRPr>
              </a:p>
            </p:txBody>
          </p:sp>
          <p:sp>
            <p:nvSpPr>
              <p:cNvPr id="14346" name="Rectangle 20"/>
              <p:cNvSpPr>
                <a:spLocks noChangeArrowheads="1"/>
              </p:cNvSpPr>
              <p:nvPr/>
            </p:nvSpPr>
            <p:spPr bwMode="auto">
              <a:xfrm>
                <a:off x="2307" y="1649"/>
                <a:ext cx="317"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LAC</a:t>
                </a:r>
                <a:endParaRPr lang="ru-RU" altLang="ru-RU">
                  <a:latin typeface="Arial" panose="020B0604020202020204" pitchFamily="34" charset="0"/>
                </a:endParaRPr>
              </a:p>
            </p:txBody>
          </p:sp>
          <p:sp>
            <p:nvSpPr>
              <p:cNvPr id="14347" name="Rectangle 24"/>
              <p:cNvSpPr>
                <a:spLocks noChangeArrowheads="1"/>
              </p:cNvSpPr>
              <p:nvPr/>
            </p:nvSpPr>
            <p:spPr bwMode="auto">
              <a:xfrm>
                <a:off x="209" y="2452"/>
                <a:ext cx="158" cy="2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uz-Cyrl-UZ" altLang="ru-RU">
                    <a:latin typeface="Arial" panose="020B0604020202020204" pitchFamily="34" charset="0"/>
                  </a:rPr>
                  <a:t>7</a:t>
                </a:r>
                <a:endParaRPr lang="ru-RU" altLang="ru-RU">
                  <a:latin typeface="Arial" panose="020B0604020202020204" pitchFamily="34" charset="0"/>
                </a:endParaRPr>
              </a:p>
            </p:txBody>
          </p:sp>
          <p:sp>
            <p:nvSpPr>
              <p:cNvPr id="14348" name="Rectangle 25"/>
              <p:cNvSpPr>
                <a:spLocks noChangeArrowheads="1"/>
              </p:cNvSpPr>
              <p:nvPr/>
            </p:nvSpPr>
            <p:spPr bwMode="auto">
              <a:xfrm>
                <a:off x="2285" y="3455"/>
                <a:ext cx="113" cy="2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Q</a:t>
                </a:r>
                <a:endParaRPr lang="ru-RU" altLang="ru-RU">
                  <a:latin typeface="Arial" panose="020B0604020202020204" pitchFamily="34" charset="0"/>
                </a:endParaRPr>
              </a:p>
            </p:txBody>
          </p:sp>
          <p:sp>
            <p:nvSpPr>
              <p:cNvPr id="14349" name="Rectangle 27"/>
              <p:cNvSpPr>
                <a:spLocks noChangeArrowheads="1"/>
              </p:cNvSpPr>
              <p:nvPr/>
            </p:nvSpPr>
            <p:spPr bwMode="auto">
              <a:xfrm>
                <a:off x="1353" y="3561"/>
                <a:ext cx="253" cy="2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uz-Cyrl-UZ" altLang="ru-RU">
                    <a:latin typeface="Arial" panose="020B0604020202020204" pitchFamily="34" charset="0"/>
                  </a:rPr>
                  <a:t>1</a:t>
                </a:r>
                <a:endParaRPr lang="ru-RU" altLang="ru-RU">
                  <a:latin typeface="Arial" panose="020B0604020202020204" pitchFamily="34" charset="0"/>
                </a:endParaRPr>
              </a:p>
            </p:txBody>
          </p:sp>
          <p:sp>
            <p:nvSpPr>
              <p:cNvPr id="14350" name="Line 29"/>
              <p:cNvSpPr>
                <a:spLocks noChangeShapeType="1"/>
              </p:cNvSpPr>
              <p:nvPr/>
            </p:nvSpPr>
            <p:spPr bwMode="auto">
              <a:xfrm>
                <a:off x="407" y="1124"/>
                <a:ext cx="0" cy="2431"/>
              </a:xfrm>
              <a:prstGeom prst="line">
                <a:avLst/>
              </a:prstGeom>
              <a:noFill/>
              <a:ln w="38100">
                <a:solidFill>
                  <a:srgbClr val="000000"/>
                </a:solidFill>
                <a:round/>
                <a:headEnd type="triangl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4351" name="Line 30"/>
              <p:cNvSpPr>
                <a:spLocks noChangeShapeType="1"/>
              </p:cNvSpPr>
              <p:nvPr/>
            </p:nvSpPr>
            <p:spPr bwMode="auto">
              <a:xfrm flipH="1">
                <a:off x="402" y="3554"/>
                <a:ext cx="1845" cy="1"/>
              </a:xfrm>
              <a:prstGeom prst="line">
                <a:avLst/>
              </a:prstGeom>
              <a:noFill/>
              <a:ln w="38100">
                <a:solidFill>
                  <a:srgbClr val="000000"/>
                </a:solidFill>
                <a:round/>
                <a:headEnd type="triangl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grpSp>
            <p:nvGrpSpPr>
              <p:cNvPr id="14352" name="Group 31"/>
              <p:cNvGrpSpPr>
                <a:grpSpLocks/>
              </p:cNvGrpSpPr>
              <p:nvPr/>
            </p:nvGrpSpPr>
            <p:grpSpPr bwMode="auto">
              <a:xfrm>
                <a:off x="630" y="1816"/>
                <a:ext cx="4811" cy="769"/>
                <a:chOff x="782" y="-279"/>
                <a:chExt cx="8641" cy="1039"/>
              </a:xfrm>
            </p:grpSpPr>
            <p:sp>
              <p:nvSpPr>
                <p:cNvPr id="14373" name="Arc 32"/>
                <p:cNvSpPr>
                  <a:spLocks/>
                </p:cNvSpPr>
                <p:nvPr/>
              </p:nvSpPr>
              <p:spPr bwMode="auto">
                <a:xfrm flipV="1">
                  <a:off x="2251" y="-229"/>
                  <a:ext cx="1827" cy="953"/>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25400">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4374" name="Arc 33"/>
                <p:cNvSpPr>
                  <a:spLocks/>
                </p:cNvSpPr>
                <p:nvPr/>
              </p:nvSpPr>
              <p:spPr bwMode="auto">
                <a:xfrm flipH="1" flipV="1">
                  <a:off x="782" y="-171"/>
                  <a:ext cx="1462" cy="893"/>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25400">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4375" name="Arc 32"/>
                <p:cNvSpPr>
                  <a:spLocks/>
                </p:cNvSpPr>
                <p:nvPr/>
              </p:nvSpPr>
              <p:spPr bwMode="auto">
                <a:xfrm flipV="1">
                  <a:off x="7596" y="-279"/>
                  <a:ext cx="1827" cy="1039"/>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25400">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4376" name="Arc 33"/>
                <p:cNvSpPr>
                  <a:spLocks/>
                </p:cNvSpPr>
                <p:nvPr/>
              </p:nvSpPr>
              <p:spPr bwMode="auto">
                <a:xfrm flipH="1" flipV="1">
                  <a:off x="6127" y="-221"/>
                  <a:ext cx="1469" cy="981"/>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25400">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grpSp>
          <p:sp>
            <p:nvSpPr>
              <p:cNvPr id="14353" name="Line 37"/>
              <p:cNvSpPr>
                <a:spLocks noChangeShapeType="1"/>
              </p:cNvSpPr>
              <p:nvPr/>
            </p:nvSpPr>
            <p:spPr bwMode="auto">
              <a:xfrm>
                <a:off x="401" y="2566"/>
                <a:ext cx="2006" cy="1"/>
              </a:xfrm>
              <a:prstGeom prst="line">
                <a:avLst/>
              </a:prstGeom>
              <a:noFill/>
              <a:ln w="19050">
                <a:solidFill>
                  <a:srgbClr val="000000"/>
                </a:solidFill>
                <a:prstDash val="sysDot"/>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4354" name="Line 38"/>
              <p:cNvSpPr>
                <a:spLocks noChangeShapeType="1"/>
              </p:cNvSpPr>
              <p:nvPr/>
            </p:nvSpPr>
            <p:spPr bwMode="auto">
              <a:xfrm>
                <a:off x="1419" y="2567"/>
                <a:ext cx="0" cy="998"/>
              </a:xfrm>
              <a:prstGeom prst="line">
                <a:avLst/>
              </a:prstGeom>
              <a:noFill/>
              <a:ln w="12700">
                <a:solidFill>
                  <a:srgbClr val="000000"/>
                </a:solidFill>
                <a:prstDash val="sysDot"/>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4355" name="Oval 39"/>
              <p:cNvSpPr>
                <a:spLocks noChangeArrowheads="1"/>
              </p:cNvSpPr>
              <p:nvPr/>
            </p:nvSpPr>
            <p:spPr bwMode="auto">
              <a:xfrm>
                <a:off x="1407" y="2524"/>
                <a:ext cx="31" cy="61"/>
              </a:xfrm>
              <a:prstGeom prst="ellipse">
                <a:avLst/>
              </a:prstGeom>
              <a:solidFill>
                <a:srgbClr val="000000"/>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ru-RU" altLang="ru-RU">
                  <a:latin typeface="Garamond" panose="02020404030301010803" pitchFamily="18" charset="0"/>
                </a:endParaRPr>
              </a:p>
            </p:txBody>
          </p:sp>
          <p:sp>
            <p:nvSpPr>
              <p:cNvPr id="14356" name="Rectangle 44"/>
              <p:cNvSpPr>
                <a:spLocks noChangeArrowheads="1"/>
              </p:cNvSpPr>
              <p:nvPr/>
            </p:nvSpPr>
            <p:spPr bwMode="auto">
              <a:xfrm>
                <a:off x="3202" y="966"/>
                <a:ext cx="113" cy="2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P</a:t>
                </a:r>
                <a:endParaRPr lang="ru-RU" altLang="ru-RU">
                  <a:latin typeface="Arial" panose="020B0604020202020204" pitchFamily="34" charset="0"/>
                </a:endParaRPr>
              </a:p>
            </p:txBody>
          </p:sp>
          <p:sp>
            <p:nvSpPr>
              <p:cNvPr id="14357" name="Rectangle 45"/>
              <p:cNvSpPr>
                <a:spLocks noChangeArrowheads="1"/>
              </p:cNvSpPr>
              <p:nvPr/>
            </p:nvSpPr>
            <p:spPr bwMode="auto">
              <a:xfrm>
                <a:off x="2999" y="1988"/>
                <a:ext cx="226"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uz-Cyrl-UZ" altLang="ru-RU" sz="1600">
                    <a:latin typeface="Arial" panose="020B0604020202020204" pitchFamily="34" charset="0"/>
                  </a:rPr>
                  <a:t>10</a:t>
                </a:r>
                <a:endParaRPr lang="ru-RU" altLang="ru-RU" sz="1600">
                  <a:latin typeface="Arial" panose="020B0604020202020204" pitchFamily="34" charset="0"/>
                </a:endParaRPr>
              </a:p>
            </p:txBody>
          </p:sp>
          <p:sp>
            <p:nvSpPr>
              <p:cNvPr id="14358" name="Rectangle 46"/>
              <p:cNvSpPr>
                <a:spLocks noChangeArrowheads="1"/>
              </p:cNvSpPr>
              <p:nvPr/>
            </p:nvSpPr>
            <p:spPr bwMode="auto">
              <a:xfrm>
                <a:off x="3009" y="2404"/>
                <a:ext cx="244"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uz-Cyrl-UZ" altLang="ru-RU" sz="1600">
                    <a:latin typeface="Arial" panose="020B0604020202020204" pitchFamily="34" charset="0"/>
                  </a:rPr>
                  <a:t>7</a:t>
                </a:r>
                <a:endParaRPr lang="ru-RU" altLang="ru-RU" sz="1600">
                  <a:latin typeface="Arial" panose="020B0604020202020204" pitchFamily="34" charset="0"/>
                </a:endParaRPr>
              </a:p>
            </p:txBody>
          </p:sp>
          <p:sp>
            <p:nvSpPr>
              <p:cNvPr id="14359" name="Rectangle 47"/>
              <p:cNvSpPr>
                <a:spLocks noChangeArrowheads="1"/>
              </p:cNvSpPr>
              <p:nvPr/>
            </p:nvSpPr>
            <p:spPr bwMode="auto">
              <a:xfrm>
                <a:off x="5344" y="3471"/>
                <a:ext cx="110" cy="2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Q</a:t>
                </a:r>
                <a:endParaRPr lang="ru-RU" altLang="ru-RU">
                  <a:latin typeface="Arial" panose="020B0604020202020204" pitchFamily="34" charset="0"/>
                </a:endParaRPr>
              </a:p>
            </p:txBody>
          </p:sp>
          <p:sp>
            <p:nvSpPr>
              <p:cNvPr id="14360" name="Rectangle 48"/>
              <p:cNvSpPr>
                <a:spLocks noChangeArrowheads="1"/>
              </p:cNvSpPr>
              <p:nvPr/>
            </p:nvSpPr>
            <p:spPr bwMode="auto">
              <a:xfrm>
                <a:off x="4503" y="3622"/>
                <a:ext cx="279"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uz-Cyrl-UZ" altLang="ru-RU">
                    <a:latin typeface="Arial" panose="020B0604020202020204" pitchFamily="34" charset="0"/>
                  </a:rPr>
                  <a:t>1,3</a:t>
                </a:r>
                <a:endParaRPr lang="ru-RU" altLang="ru-RU">
                  <a:latin typeface="Arial" panose="020B0604020202020204" pitchFamily="34" charset="0"/>
                </a:endParaRPr>
              </a:p>
            </p:txBody>
          </p:sp>
          <p:grpSp>
            <p:nvGrpSpPr>
              <p:cNvPr id="14361" name="Group 55"/>
              <p:cNvGrpSpPr>
                <a:grpSpLocks/>
              </p:cNvGrpSpPr>
              <p:nvPr/>
            </p:nvGrpSpPr>
            <p:grpSpPr bwMode="auto">
              <a:xfrm>
                <a:off x="944" y="1153"/>
                <a:ext cx="4497" cy="2449"/>
                <a:chOff x="921" y="1006"/>
                <a:chExt cx="8164" cy="3314"/>
              </a:xfrm>
            </p:grpSpPr>
            <p:sp>
              <p:nvSpPr>
                <p:cNvPr id="14365" name="Line 56"/>
                <p:cNvSpPr>
                  <a:spLocks noChangeShapeType="1"/>
                </p:cNvSpPr>
                <p:nvPr/>
              </p:nvSpPr>
              <p:spPr bwMode="auto">
                <a:xfrm flipH="1">
                  <a:off x="5129" y="1011"/>
                  <a:ext cx="5" cy="3309"/>
                </a:xfrm>
                <a:prstGeom prst="line">
                  <a:avLst/>
                </a:prstGeom>
                <a:noFill/>
                <a:ln w="38100">
                  <a:solidFill>
                    <a:srgbClr val="000000"/>
                  </a:solidFill>
                  <a:round/>
                  <a:headEnd type="triangl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4366" name="Line 57"/>
                <p:cNvSpPr>
                  <a:spLocks noChangeShapeType="1"/>
                </p:cNvSpPr>
                <p:nvPr/>
              </p:nvSpPr>
              <p:spPr bwMode="auto">
                <a:xfrm flipH="1">
                  <a:off x="5123" y="4299"/>
                  <a:ext cx="3719" cy="1"/>
                </a:xfrm>
                <a:prstGeom prst="line">
                  <a:avLst/>
                </a:prstGeom>
                <a:noFill/>
                <a:ln w="38100">
                  <a:solidFill>
                    <a:srgbClr val="000000"/>
                  </a:solidFill>
                  <a:round/>
                  <a:headEnd type="triangl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grpSp>
              <p:nvGrpSpPr>
                <p:cNvPr id="14367" name="Group 58"/>
                <p:cNvGrpSpPr>
                  <a:grpSpLocks/>
                </p:cNvGrpSpPr>
                <p:nvPr/>
              </p:nvGrpSpPr>
              <p:grpSpPr bwMode="auto">
                <a:xfrm>
                  <a:off x="921" y="1006"/>
                  <a:ext cx="8164" cy="3293"/>
                  <a:chOff x="965" y="1006"/>
                  <a:chExt cx="8080" cy="3293"/>
                </a:xfrm>
              </p:grpSpPr>
              <p:sp>
                <p:nvSpPr>
                  <p:cNvPr id="14368" name="Line 59"/>
                  <p:cNvSpPr>
                    <a:spLocks noChangeShapeType="1"/>
                  </p:cNvSpPr>
                  <p:nvPr/>
                </p:nvSpPr>
                <p:spPr bwMode="auto">
                  <a:xfrm flipV="1">
                    <a:off x="5123" y="2880"/>
                    <a:ext cx="2423" cy="10"/>
                  </a:xfrm>
                  <a:prstGeom prst="line">
                    <a:avLst/>
                  </a:prstGeom>
                  <a:noFill/>
                  <a:ln w="19050">
                    <a:solidFill>
                      <a:srgbClr val="000000"/>
                    </a:solidFill>
                    <a:prstDash val="sysDot"/>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4369" name="Line 60"/>
                  <p:cNvSpPr>
                    <a:spLocks noChangeShapeType="1"/>
                  </p:cNvSpPr>
                  <p:nvPr/>
                </p:nvSpPr>
                <p:spPr bwMode="auto">
                  <a:xfrm>
                    <a:off x="5124" y="2310"/>
                    <a:ext cx="3921" cy="7"/>
                  </a:xfrm>
                  <a:prstGeom prst="line">
                    <a:avLst/>
                  </a:prstGeom>
                  <a:noFill/>
                  <a:ln w="19050">
                    <a:solidFill>
                      <a:srgbClr val="000000"/>
                    </a:solidFill>
                    <a:prstDash val="sysDot"/>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4370" name="Line 67"/>
                  <p:cNvSpPr>
                    <a:spLocks noChangeShapeType="1"/>
                  </p:cNvSpPr>
                  <p:nvPr/>
                </p:nvSpPr>
                <p:spPr bwMode="auto">
                  <a:xfrm>
                    <a:off x="7557" y="2317"/>
                    <a:ext cx="1" cy="1982"/>
                  </a:xfrm>
                  <a:prstGeom prst="line">
                    <a:avLst/>
                  </a:prstGeom>
                  <a:noFill/>
                  <a:ln w="12700">
                    <a:solidFill>
                      <a:srgbClr val="000000"/>
                    </a:solidFill>
                    <a:prstDash val="sysDot"/>
                    <a:round/>
                    <a:headEnd type="none" w="sm" len="me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4371" name="Arc 63"/>
                  <p:cNvSpPr>
                    <a:spLocks/>
                  </p:cNvSpPr>
                  <p:nvPr/>
                </p:nvSpPr>
                <p:spPr bwMode="auto">
                  <a:xfrm flipV="1">
                    <a:off x="965" y="1006"/>
                    <a:ext cx="1650" cy="2209"/>
                  </a:xfrm>
                  <a:custGeom>
                    <a:avLst/>
                    <a:gdLst>
                      <a:gd name="T0" fmla="*/ 0 w 21600"/>
                      <a:gd name="T1" fmla="*/ 0 h 21600"/>
                      <a:gd name="T2" fmla="*/ 2 w 21600"/>
                      <a:gd name="T3" fmla="*/ 4 h 21600"/>
                      <a:gd name="T4" fmla="*/ 0 w 21600"/>
                      <a:gd name="T5" fmla="*/ 4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rgbClr val="FF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14372" name="Arc 63"/>
                  <p:cNvSpPr>
                    <a:spLocks/>
                  </p:cNvSpPr>
                  <p:nvPr/>
                </p:nvSpPr>
                <p:spPr bwMode="auto">
                  <a:xfrm flipV="1">
                    <a:off x="6126" y="1176"/>
                    <a:ext cx="1650" cy="2209"/>
                  </a:xfrm>
                  <a:custGeom>
                    <a:avLst/>
                    <a:gdLst>
                      <a:gd name="T0" fmla="*/ 0 w 21600"/>
                      <a:gd name="T1" fmla="*/ 0 h 21600"/>
                      <a:gd name="T2" fmla="*/ 2 w 21600"/>
                      <a:gd name="T3" fmla="*/ 4 h 21600"/>
                      <a:gd name="T4" fmla="*/ 0 w 21600"/>
                      <a:gd name="T5" fmla="*/ 4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rgbClr val="FF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grpSp>
          </p:grpSp>
          <p:sp>
            <p:nvSpPr>
              <p:cNvPr id="14362" name="Rectangle 19"/>
              <p:cNvSpPr>
                <a:spLocks noChangeArrowheads="1"/>
              </p:cNvSpPr>
              <p:nvPr/>
            </p:nvSpPr>
            <p:spPr bwMode="auto">
              <a:xfrm>
                <a:off x="3450" y="1383"/>
                <a:ext cx="960" cy="3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uz-Cyrl-UZ" altLang="ru-RU" sz="1400" b="1">
                    <a:latin typeface="Times New Roman" panose="02020603050405020304" pitchFamily="18" charset="0"/>
                    <a:cs typeface="Times New Roman" panose="02020603050405020304" pitchFamily="18" charset="0"/>
                  </a:rPr>
                  <a:t>Иқтисодий рента</a:t>
                </a:r>
                <a:endParaRPr lang="ru-RU" altLang="ru-RU" sz="1400" b="1">
                  <a:latin typeface="Times New Roman" panose="02020603050405020304" pitchFamily="18" charset="0"/>
                  <a:cs typeface="Times New Roman" panose="02020603050405020304" pitchFamily="18" charset="0"/>
                </a:endParaRPr>
              </a:p>
            </p:txBody>
          </p:sp>
          <p:sp>
            <p:nvSpPr>
              <p:cNvPr id="14363" name="Rectangle 19"/>
              <p:cNvSpPr>
                <a:spLocks noChangeArrowheads="1"/>
              </p:cNvSpPr>
              <p:nvPr/>
            </p:nvSpPr>
            <p:spPr bwMode="auto">
              <a:xfrm>
                <a:off x="4538" y="1073"/>
                <a:ext cx="354" cy="2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LMC</a:t>
                </a:r>
                <a:endParaRPr lang="ru-RU" altLang="ru-RU">
                  <a:latin typeface="Arial" panose="020B0604020202020204" pitchFamily="34" charset="0"/>
                </a:endParaRPr>
              </a:p>
            </p:txBody>
          </p:sp>
          <p:sp>
            <p:nvSpPr>
              <p:cNvPr id="14364" name="Rectangle 20"/>
              <p:cNvSpPr>
                <a:spLocks noChangeArrowheads="1"/>
              </p:cNvSpPr>
              <p:nvPr/>
            </p:nvSpPr>
            <p:spPr bwMode="auto">
              <a:xfrm>
                <a:off x="5263" y="1560"/>
                <a:ext cx="317" cy="2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ru-RU">
                    <a:latin typeface="Arial" panose="020B0604020202020204" pitchFamily="34" charset="0"/>
                  </a:rPr>
                  <a:t>LAC</a:t>
                </a:r>
                <a:endParaRPr lang="ru-RU" altLang="ru-RU">
                  <a:latin typeface="Arial" panose="020B0604020202020204" pitchFamily="34" charset="0"/>
                </a:endParaRPr>
              </a:p>
            </p:txBody>
          </p:sp>
        </p:grpSp>
        <p:cxnSp>
          <p:nvCxnSpPr>
            <p:cNvPr id="4" name="Прямая со стрелкой 3"/>
            <p:cNvCxnSpPr/>
            <p:nvPr/>
          </p:nvCxnSpPr>
          <p:spPr>
            <a:xfrm flipH="1">
              <a:off x="5458961" y="3082189"/>
              <a:ext cx="360406" cy="108267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 name="Прямоугольник 2"/>
          <p:cNvSpPr/>
          <p:nvPr/>
        </p:nvSpPr>
        <p:spPr>
          <a:xfrm>
            <a:off x="2972968" y="6636421"/>
            <a:ext cx="4572000" cy="461665"/>
          </a:xfrm>
          <a:prstGeom prst="rect">
            <a:avLst/>
          </a:prstGeom>
        </p:spPr>
        <p:txBody>
          <a:bodyPr>
            <a:spAutoFit/>
          </a:bodyPr>
          <a:lstStyle/>
          <a:p>
            <a:r>
              <a:rPr lang="ru-RU" sz="1200" b="0" i="0" dirty="0" err="1" smtClean="0">
                <a:solidFill>
                  <a:srgbClr val="404040"/>
                </a:solidFill>
                <a:effectLst/>
                <a:latin typeface="Arial" panose="020B0604020202020204" pitchFamily="34" charset="0"/>
              </a:rPr>
              <a:t>Туғилган</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кунинг</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эсдан</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чиқса</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чиқсину</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бироқ</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нима</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учун</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туғилганинг</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эсдан</a:t>
            </a:r>
            <a:r>
              <a:rPr lang="ru-RU" sz="1200" b="0" i="0" dirty="0" smtClean="0">
                <a:solidFill>
                  <a:srgbClr val="404040"/>
                </a:solidFill>
                <a:effectLst/>
                <a:latin typeface="Arial" panose="020B0604020202020204" pitchFamily="34" charset="0"/>
              </a:rPr>
              <a:t> </a:t>
            </a:r>
            <a:r>
              <a:rPr lang="ru-RU" sz="1200" b="0" i="0" dirty="0" err="1" smtClean="0">
                <a:solidFill>
                  <a:srgbClr val="404040"/>
                </a:solidFill>
                <a:effectLst/>
                <a:latin typeface="Arial" panose="020B0604020202020204" pitchFamily="34" charset="0"/>
              </a:rPr>
              <a:t>чиқмасин</a:t>
            </a:r>
            <a:r>
              <a:rPr lang="ru-RU" sz="1200" b="0" i="0" dirty="0" smtClean="0">
                <a:solidFill>
                  <a:srgbClr val="404040"/>
                </a:solidFill>
                <a:effectLst/>
                <a:latin typeface="Arial" panose="020B0604020202020204" pitchFamily="34" charset="0"/>
              </a:rPr>
              <a:t>. </a:t>
            </a:r>
            <a:r>
              <a:rPr lang="ru-RU" sz="1200" b="1" i="1" dirty="0" smtClean="0">
                <a:solidFill>
                  <a:srgbClr val="404040"/>
                </a:solidFill>
                <a:effectLst/>
                <a:latin typeface="Arial" panose="020B0604020202020204" pitchFamily="34" charset="0"/>
              </a:rPr>
              <a:t>Ғ</a:t>
            </a:r>
            <a:r>
              <a:rPr lang="uz-Cyrl-UZ" sz="1200" b="1" i="1" dirty="0" smtClean="0">
                <a:solidFill>
                  <a:srgbClr val="404040"/>
                </a:solidFill>
                <a:latin typeface="Arial" panose="020B0604020202020204" pitchFamily="34" charset="0"/>
              </a:rPr>
              <a:t>айбуллоҳ ас-Салом</a:t>
            </a:r>
            <a:endParaRPr lang="ru-RU" sz="1200"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3" presetClass="entr" presetSubtype="16" fill="hold" grpId="0" nodeType="withEffect">
                                  <p:stCondLst>
                                    <p:cond delay="0"/>
                                  </p:stCondLst>
                                  <p:childTnLst>
                                    <p:set>
                                      <p:cBhvr>
                                        <p:cTn id="6" dur="1" fill="hold">
                                          <p:stCondLst>
                                            <p:cond delay="0"/>
                                          </p:stCondLst>
                                        </p:cTn>
                                        <p:tgtEl>
                                          <p:spTgt spid="1107970"/>
                                        </p:tgtEl>
                                        <p:attrNameLst>
                                          <p:attrName>style.visibility</p:attrName>
                                        </p:attrNameLst>
                                      </p:cBhvr>
                                      <p:to>
                                        <p:strVal val="visible"/>
                                      </p:to>
                                    </p:set>
                                    <p:animEffect transition="in" filter="plus(in)">
                                      <p:cBhvr>
                                        <p:cTn id="7" dur="2000"/>
                                        <p:tgtEl>
                                          <p:spTgt spid="11079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7970" grpId="0"/>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28010</TotalTime>
  <Words>907</Words>
  <Application>Microsoft Office PowerPoint</Application>
  <PresentationFormat>Произвольный</PresentationFormat>
  <Paragraphs>219</Paragraphs>
  <Slides>14</Slides>
  <Notes>2</Notes>
  <HiddenSlides>0</HiddenSlides>
  <MMClips>0</MMClips>
  <ScaleCrop>false</ScaleCrop>
  <HeadingPairs>
    <vt:vector size="8" baseType="variant">
      <vt:variant>
        <vt:lpstr>Использованные шрифты</vt:lpstr>
      </vt:variant>
      <vt:variant>
        <vt:i4>8</vt:i4>
      </vt:variant>
      <vt:variant>
        <vt:lpstr>Тема</vt:lpstr>
      </vt:variant>
      <vt:variant>
        <vt:i4>1</vt:i4>
      </vt:variant>
      <vt:variant>
        <vt:lpstr>Внедренные серверы OLE</vt:lpstr>
      </vt:variant>
      <vt:variant>
        <vt:i4>1</vt:i4>
      </vt:variant>
      <vt:variant>
        <vt:lpstr>Заголовки слайдов</vt:lpstr>
      </vt:variant>
      <vt:variant>
        <vt:i4>14</vt:i4>
      </vt:variant>
    </vt:vector>
  </HeadingPairs>
  <TitlesOfParts>
    <vt:vector size="24" baseType="lpstr">
      <vt:lpstr>Calibri</vt:lpstr>
      <vt:lpstr>Arial</vt:lpstr>
      <vt:lpstr>Calibri Light</vt:lpstr>
      <vt:lpstr>Times New Roman</vt:lpstr>
      <vt:lpstr>Verdana</vt:lpstr>
      <vt:lpstr>Garamond</vt:lpstr>
      <vt:lpstr>Wingdings</vt:lpstr>
      <vt:lpstr>Tahoma</vt:lpstr>
      <vt:lpstr>Тема Office</vt:lpstr>
      <vt:lpstr>Microsoft Equation 3.0</vt:lpstr>
      <vt:lpstr>Презентация PowerPoint</vt:lpstr>
      <vt:lpstr>Презентация PowerPoint</vt:lpstr>
      <vt:lpstr>Презентация PowerPoint</vt:lpstr>
      <vt:lpstr>Одатда, ишлаб чиқаришнинг бошида масштаб самарасининг ошиши, ундан кейин ўзгармас ва кейинчалик камайиши кўпгина фирмаларга хосдир.   Шунинг учун ҳам узоқ муддатли оралиқда умумий ўртача харажатлар чизиғи ботиқ кўринишга эга бўлади </vt:lpstr>
      <vt:lpstr>Узоқ муддатли оралиқда тармоқ таркибидаги фирманинг мувозанат ҳолати бозорда шаклланган нархнинг ушбу фирманинг ўртача харажатлари минимумига тенглиги билан белгиланади:</vt:lpstr>
      <vt:lpstr>Узоқ муддатли оралиқда тармоқнинг типик вакили бўлган фирма ўз фойдасини шундай ишлаб чиқариш ҳажмида максималлаштирадики, бу ҳажмда узоқ муддатли чекли харажат маҳсулот нархига тенг бўлганда</vt:lpstr>
      <vt:lpstr>Презентация PowerPoint</vt:lpstr>
      <vt:lpstr>Презентация PowerPoint</vt:lpstr>
      <vt:lpstr>Презентация PowerPoint</vt:lpstr>
      <vt:lpstr>Қисқа муддатли оралиқда бозор таклифи фирма таклиф чизиқлари йиғиндиси орқали топиларди. Узоқ муддатли оралиқдаги таклифни фирма таклифларини қўшиш орқали аниқлаб бўлмайди.   Нима учун деганда, узоқ муддатли оралиқда бозор нархининг ўзгаришига кўра фирмалар бозорга киради ёки ундан чиқади.   Бу ўз навбатида фирмалар таклиф чизиқларини қўшиб бўлмаслигини кўрсатади (қайси фирмалар бозорда қолаётганлигини биз билмаймиз).  *** Узоқ муддатли оралиқдаги таклифни аниқлашда ишлаб чиқариш ҳажмининг кенгайишини фақат ресурслардан фойдаланишнинг кенгайиши ҳисобидан бўлади, деб фараз қилинади.   ***  Узоқ муддатли оралиқдаги умумий таклифнинг шакли тармоқда ишлаб чиқариш ҳажми ўсишининг ёки камайишининг фойдаланиладиган ишлаб чиқариш омиллари нархига таъсир этиш  даражаси билан изоҳланади.   Шунинг учун ҳам уч турдаги тармоқ хўжалиги қаралади:  харажатлари ўзгармас, ўсувчи ва камаювчи тармоқлар.</vt:lpstr>
      <vt:lpstr>Презентация PowerPoint</vt:lpstr>
      <vt:lpstr>Презентация PowerPoint</vt:lpstr>
      <vt:lpstr>Уйга вазифа</vt:lpstr>
      <vt:lpstr>Презентация PowerPoint</vt:lpstr>
    </vt:vector>
  </TitlesOfParts>
  <Company>Ministry of Finance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Investment climate  of the Republic of Uzbekistan  by Dr. Rustam Azimov, Governor of EBRD for Uzbekistan, Minister of Finance of the Republic of Uzbekistan  Annual Meeting of the Governors of  EBRD, Riga, 20 May 2000</dc:title>
  <dc:creator>BHodjamberdiev</dc:creator>
  <cp:lastModifiedBy>Пользователь Windows</cp:lastModifiedBy>
  <cp:revision>1627</cp:revision>
  <cp:lastPrinted>2004-02-25T16:11:38Z</cp:lastPrinted>
  <dcterms:created xsi:type="dcterms:W3CDTF">2000-05-10T11:16:28Z</dcterms:created>
  <dcterms:modified xsi:type="dcterms:W3CDTF">2019-11-16T16:02:56Z</dcterms:modified>
</cp:coreProperties>
</file>