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033" r:id="rId1"/>
  </p:sldMasterIdLst>
  <p:notesMasterIdLst>
    <p:notesMasterId r:id="rId16"/>
  </p:notesMasterIdLst>
  <p:handoutMasterIdLst>
    <p:handoutMasterId r:id="rId17"/>
  </p:handoutMasterIdLst>
  <p:sldIdLst>
    <p:sldId id="846" r:id="rId2"/>
    <p:sldId id="838" r:id="rId3"/>
    <p:sldId id="913" r:id="rId4"/>
    <p:sldId id="900" r:id="rId5"/>
    <p:sldId id="901" r:id="rId6"/>
    <p:sldId id="903" r:id="rId7"/>
    <p:sldId id="904" r:id="rId8"/>
    <p:sldId id="906" r:id="rId9"/>
    <p:sldId id="914" r:id="rId10"/>
    <p:sldId id="907" r:id="rId11"/>
    <p:sldId id="915" r:id="rId12"/>
    <p:sldId id="916" r:id="rId13"/>
    <p:sldId id="910" r:id="rId14"/>
    <p:sldId id="911" r:id="rId15"/>
  </p:sldIdLst>
  <p:sldSz cx="9144000" cy="7239000"/>
  <p:notesSz cx="9931400" cy="6761163"/>
  <p:defaultTextStyle>
    <a:defPPr>
      <a:defRPr lang="ru-RU"/>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280">
          <p15:clr>
            <a:srgbClr val="A4A3A4"/>
          </p15:clr>
        </p15:guide>
        <p15:guide id="2" pos="2880">
          <p15:clr>
            <a:srgbClr val="A4A3A4"/>
          </p15:clr>
        </p15:guide>
      </p15:sldGuideLst>
    </p:ext>
    <p:ext uri="{2D200454-40CA-4A62-9FC3-DE9A4176ACB9}">
      <p15:notesGuideLst xmlns:p15="http://schemas.microsoft.com/office/powerpoint/2012/main">
        <p15:guide id="1" orient="horz" pos="1631">
          <p15:clr>
            <a:srgbClr val="A4A3A4"/>
          </p15:clr>
        </p15:guide>
        <p15:guide id="2" pos="42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CCECFF"/>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2970"/>
    <a:srgbClr val="FFFF99"/>
    <a:srgbClr val="000000"/>
    <a:srgbClr val="AFFFFF"/>
    <a:srgbClr val="FFFFFF"/>
    <a:srgbClr val="FFFF66"/>
    <a:srgbClr val="1F171C"/>
    <a:srgbClr val="62B5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69" autoAdjust="0"/>
    <p:restoredTop sz="99759" autoAdjust="0"/>
  </p:normalViewPr>
  <p:slideViewPr>
    <p:cSldViewPr snapToGrid="0">
      <p:cViewPr varScale="1">
        <p:scale>
          <a:sx n="102" d="100"/>
          <a:sy n="102" d="100"/>
        </p:scale>
        <p:origin x="1614" y="108"/>
      </p:cViewPr>
      <p:guideLst>
        <p:guide orient="horz" pos="228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p:cViewPr varScale="1">
        <p:scale>
          <a:sx n="73" d="100"/>
          <a:sy n="73" d="100"/>
        </p:scale>
        <p:origin x="-90" y="-102"/>
      </p:cViewPr>
      <p:guideLst>
        <p:guide orient="horz" pos="1631"/>
        <p:guide pos="42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2700"/>
            <a:ext cx="4302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948" tIns="0" rIns="18948" bIns="0" numCol="1" anchor="t" anchorCtr="0" compatLnSpc="1">
            <a:prstTxWarp prst="textNoShape">
              <a:avLst/>
            </a:prstTxWarp>
          </a:bodyPr>
          <a:lstStyle>
            <a:lvl1pPr defTabSz="909638" eaLnBrk="0" fontAlgn="auto" hangingPunct="0">
              <a:spcBef>
                <a:spcPts val="0"/>
              </a:spcBef>
              <a:spcAft>
                <a:spcPts val="0"/>
              </a:spcAft>
              <a:defRPr sz="1000" i="1">
                <a:latin typeface="Times New Roman" pitchFamily="18" charset="0"/>
              </a:defRPr>
            </a:lvl1pPr>
          </a:lstStyle>
          <a:p>
            <a:pPr>
              <a:defRPr/>
            </a:pPr>
            <a:endParaRPr lang="ru-RU"/>
          </a:p>
        </p:txBody>
      </p:sp>
      <p:sp>
        <p:nvSpPr>
          <p:cNvPr id="2051" name="Rectangle 3"/>
          <p:cNvSpPr>
            <a:spLocks noGrp="1" noChangeArrowheads="1"/>
          </p:cNvSpPr>
          <p:nvPr>
            <p:ph type="dt" idx="1"/>
          </p:nvPr>
        </p:nvSpPr>
        <p:spPr bwMode="auto">
          <a:xfrm>
            <a:off x="5629275" y="12700"/>
            <a:ext cx="4302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948" tIns="0" rIns="18948" bIns="0" numCol="1" anchor="t" anchorCtr="0" compatLnSpc="1">
            <a:prstTxWarp prst="textNoShape">
              <a:avLst/>
            </a:prstTxWarp>
          </a:bodyPr>
          <a:lstStyle>
            <a:lvl1pPr algn="r" defTabSz="909638" eaLnBrk="0" fontAlgn="auto" hangingPunct="0">
              <a:spcBef>
                <a:spcPts val="0"/>
              </a:spcBef>
              <a:spcAft>
                <a:spcPts val="0"/>
              </a:spcAft>
              <a:defRPr sz="1000" i="1">
                <a:latin typeface="Times New Roman" pitchFamily="18" charset="0"/>
              </a:defRPr>
            </a:lvl1pPr>
          </a:lstStyle>
          <a:p>
            <a:pPr>
              <a:defRPr/>
            </a:pPr>
            <a:endParaRPr lang="ru-RU"/>
          </a:p>
        </p:txBody>
      </p:sp>
      <p:sp>
        <p:nvSpPr>
          <p:cNvPr id="3076" name="Rectangle 4"/>
          <p:cNvSpPr>
            <a:spLocks noChangeArrowheads="1" noTextEdit="1"/>
          </p:cNvSpPr>
          <p:nvPr>
            <p:ph type="sldImg" idx="2"/>
          </p:nvPr>
        </p:nvSpPr>
        <p:spPr bwMode="auto">
          <a:xfrm>
            <a:off x="3379788" y="520700"/>
            <a:ext cx="3179762" cy="2517775"/>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1323975" y="3211513"/>
            <a:ext cx="7283450" cy="303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9" tIns="45790" rIns="91579" bIns="45790" numCol="1" anchor="t" anchorCtr="0" compatLnSpc="1">
            <a:prstTxWarp prst="textNoShape">
              <a:avLst/>
            </a:prstTxWarp>
          </a:bodyPr>
          <a:lstStyle/>
          <a:p>
            <a:pPr lvl="0"/>
            <a:r>
              <a:rPr lang="ru-RU" noProof="0" smtClean="0"/>
              <a:t>Click to edit Master text styles</a:t>
            </a:r>
          </a:p>
          <a:p>
            <a:pPr lvl="1"/>
            <a:r>
              <a:rPr lang="ru-RU" noProof="0" smtClean="0"/>
              <a:t>Second level</a:t>
            </a:r>
          </a:p>
          <a:p>
            <a:pPr lvl="2"/>
            <a:r>
              <a:rPr lang="ru-RU" noProof="0" smtClean="0"/>
              <a:t>Third level</a:t>
            </a:r>
          </a:p>
          <a:p>
            <a:pPr lvl="3"/>
            <a:r>
              <a:rPr lang="ru-RU" noProof="0" smtClean="0"/>
              <a:t>Fourth level</a:t>
            </a:r>
          </a:p>
          <a:p>
            <a:pPr lvl="4"/>
            <a:r>
              <a:rPr lang="ru-RU" noProof="0" smtClean="0"/>
              <a:t>Fifth level</a:t>
            </a:r>
          </a:p>
        </p:txBody>
      </p:sp>
      <p:sp>
        <p:nvSpPr>
          <p:cNvPr id="2054" name="Rectangle 6"/>
          <p:cNvSpPr>
            <a:spLocks noGrp="1" noChangeArrowheads="1"/>
          </p:cNvSpPr>
          <p:nvPr>
            <p:ph type="ftr" sz="quarter" idx="4"/>
          </p:nvPr>
        </p:nvSpPr>
        <p:spPr bwMode="auto">
          <a:xfrm>
            <a:off x="0" y="6410325"/>
            <a:ext cx="4302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948" tIns="0" rIns="18948" bIns="0" numCol="1" anchor="b" anchorCtr="0" compatLnSpc="1">
            <a:prstTxWarp prst="textNoShape">
              <a:avLst/>
            </a:prstTxWarp>
          </a:bodyPr>
          <a:lstStyle>
            <a:lvl1pPr defTabSz="909638" eaLnBrk="0" fontAlgn="auto" hangingPunct="0">
              <a:spcBef>
                <a:spcPts val="0"/>
              </a:spcBef>
              <a:spcAft>
                <a:spcPts val="0"/>
              </a:spcAft>
              <a:defRPr sz="1000" i="1">
                <a:latin typeface="Times New Roman" pitchFamily="18" charset="0"/>
              </a:defRPr>
            </a:lvl1pPr>
          </a:lstStyle>
          <a:p>
            <a:pPr>
              <a:defRPr/>
            </a:pPr>
            <a:endParaRPr lang="ru-RU"/>
          </a:p>
        </p:txBody>
      </p:sp>
      <p:sp>
        <p:nvSpPr>
          <p:cNvPr id="2055" name="Rectangle 7"/>
          <p:cNvSpPr>
            <a:spLocks noGrp="1" noChangeArrowheads="1"/>
          </p:cNvSpPr>
          <p:nvPr>
            <p:ph type="sldNum" sz="quarter" idx="5"/>
          </p:nvPr>
        </p:nvSpPr>
        <p:spPr bwMode="auto">
          <a:xfrm>
            <a:off x="5629275" y="6410325"/>
            <a:ext cx="4302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948" tIns="0" rIns="18948" bIns="0" numCol="1" anchor="b" anchorCtr="0" compatLnSpc="1">
            <a:prstTxWarp prst="textNoShape">
              <a:avLst/>
            </a:prstTxWarp>
          </a:bodyPr>
          <a:lstStyle>
            <a:lvl1pPr algn="r" defTabSz="909638" eaLnBrk="0" fontAlgn="auto" hangingPunct="0">
              <a:spcBef>
                <a:spcPts val="0"/>
              </a:spcBef>
              <a:spcAft>
                <a:spcPts val="0"/>
              </a:spcAft>
              <a:defRPr sz="1000" i="1">
                <a:latin typeface="Times New Roman" panose="02020603050405020304" pitchFamily="18" charset="0"/>
              </a:defRPr>
            </a:lvl1pPr>
          </a:lstStyle>
          <a:p>
            <a:pPr>
              <a:defRPr/>
            </a:pPr>
            <a:fld id="{8E77C258-49EC-4644-9CCB-6F6A4B7FCB18}"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defTabSz="909638">
              <a:spcBef>
                <a:spcPct val="30000"/>
              </a:spcBef>
              <a:defRPr sz="1200">
                <a:solidFill>
                  <a:schemeClr val="tx1"/>
                </a:solidFill>
                <a:latin typeface="Times New Roman" panose="02020603050405020304" pitchFamily="18" charset="0"/>
              </a:defRPr>
            </a:lvl1pPr>
            <a:lvl2pPr marL="742950" indent="-285750" defTabSz="909638">
              <a:spcBef>
                <a:spcPct val="30000"/>
              </a:spcBef>
              <a:defRPr sz="1200">
                <a:solidFill>
                  <a:schemeClr val="tx1"/>
                </a:solidFill>
                <a:latin typeface="Times New Roman" panose="02020603050405020304" pitchFamily="18" charset="0"/>
              </a:defRPr>
            </a:lvl2pPr>
            <a:lvl3pPr marL="1143000" indent="-228600" defTabSz="909638">
              <a:spcBef>
                <a:spcPct val="30000"/>
              </a:spcBef>
              <a:defRPr sz="1200">
                <a:solidFill>
                  <a:schemeClr val="tx1"/>
                </a:solidFill>
                <a:latin typeface="Times New Roman" panose="02020603050405020304" pitchFamily="18" charset="0"/>
              </a:defRPr>
            </a:lvl3pPr>
            <a:lvl4pPr marL="1600200" indent="-228600" defTabSz="909638">
              <a:spcBef>
                <a:spcPct val="30000"/>
              </a:spcBef>
              <a:defRPr sz="1200">
                <a:solidFill>
                  <a:schemeClr val="tx1"/>
                </a:solidFill>
                <a:latin typeface="Times New Roman" panose="02020603050405020304" pitchFamily="18" charset="0"/>
              </a:defRPr>
            </a:lvl4pPr>
            <a:lvl5pPr marL="2057400" indent="-228600" defTabSz="909638">
              <a:spcBef>
                <a:spcPct val="30000"/>
              </a:spcBef>
              <a:defRPr sz="1200">
                <a:solidFill>
                  <a:schemeClr val="tx1"/>
                </a:solidFill>
                <a:latin typeface="Times New Roman" panose="02020603050405020304" pitchFamily="18" charset="0"/>
              </a:defRPr>
            </a:lvl5pPr>
            <a:lvl6pPr marL="2514600" indent="-228600" defTabSz="90963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0963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0963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09638"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0"/>
              </a:spcBef>
              <a:spcAft>
                <a:spcPct val="0"/>
              </a:spcAft>
            </a:pPr>
            <a:fld id="{FC6CB47A-DF08-45E4-AE25-7CA26B9743A7}" type="slidenum">
              <a:rPr lang="ru-RU" altLang="ru-RU" sz="1000" smtClean="0"/>
              <a:pPr fontAlgn="base">
                <a:spcBef>
                  <a:spcPct val="0"/>
                </a:spcBef>
                <a:spcAft>
                  <a:spcPct val="0"/>
                </a:spcAft>
              </a:pPr>
              <a:t>1</a:t>
            </a:fld>
            <a:endParaRPr lang="ru-RU" altLang="ru-RU" sz="1000" smtClean="0"/>
          </a:p>
        </p:txBody>
      </p:sp>
      <p:sp>
        <p:nvSpPr>
          <p:cNvPr id="5123" name="Rectangle 2"/>
          <p:cNvSpPr>
            <a:spLocks noChangeArrowheads="1" noTextEdit="1"/>
          </p:cNvSpPr>
          <p:nvPr>
            <p:ph type="sldImg"/>
          </p:nvPr>
        </p:nvSpPr>
        <p:spPr>
          <a:xfrm>
            <a:off x="3367088" y="506413"/>
            <a:ext cx="3201987" cy="2535237"/>
          </a:xfrm>
          <a:ln/>
        </p:spPr>
      </p:sp>
      <p:sp>
        <p:nvSpPr>
          <p:cNvPr id="5124" name="Rectangle 3"/>
          <p:cNvSpPr>
            <a:spLocks noGrp="1" noChangeArrowheads="1"/>
          </p:cNvSpPr>
          <p:nvPr>
            <p:ph type="body" idx="1"/>
          </p:nvPr>
        </p:nvSpPr>
        <p:spPr>
          <a:xfrm>
            <a:off x="993775" y="3211513"/>
            <a:ext cx="7943850" cy="3043237"/>
          </a:xfrm>
          <a:noFill/>
        </p:spPr>
        <p:txBody>
          <a:bodyPr/>
          <a:lstStyle/>
          <a:p>
            <a:pPr eaLnBrk="1" hangingPunct="1"/>
            <a:endParaRPr lang="en-US" alt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defTabSz="909638">
              <a:spcBef>
                <a:spcPct val="30000"/>
              </a:spcBef>
              <a:defRPr sz="1200">
                <a:solidFill>
                  <a:schemeClr val="tx1"/>
                </a:solidFill>
                <a:latin typeface="Times New Roman" panose="02020603050405020304" pitchFamily="18" charset="0"/>
              </a:defRPr>
            </a:lvl1pPr>
            <a:lvl2pPr marL="742950" indent="-285750" defTabSz="909638">
              <a:spcBef>
                <a:spcPct val="30000"/>
              </a:spcBef>
              <a:defRPr sz="1200">
                <a:solidFill>
                  <a:schemeClr val="tx1"/>
                </a:solidFill>
                <a:latin typeface="Times New Roman" panose="02020603050405020304" pitchFamily="18" charset="0"/>
              </a:defRPr>
            </a:lvl2pPr>
            <a:lvl3pPr marL="1143000" indent="-228600" defTabSz="909638">
              <a:spcBef>
                <a:spcPct val="30000"/>
              </a:spcBef>
              <a:defRPr sz="1200">
                <a:solidFill>
                  <a:schemeClr val="tx1"/>
                </a:solidFill>
                <a:latin typeface="Times New Roman" panose="02020603050405020304" pitchFamily="18" charset="0"/>
              </a:defRPr>
            </a:lvl3pPr>
            <a:lvl4pPr marL="1600200" indent="-228600" defTabSz="909638">
              <a:spcBef>
                <a:spcPct val="30000"/>
              </a:spcBef>
              <a:defRPr sz="1200">
                <a:solidFill>
                  <a:schemeClr val="tx1"/>
                </a:solidFill>
                <a:latin typeface="Times New Roman" panose="02020603050405020304" pitchFamily="18" charset="0"/>
              </a:defRPr>
            </a:lvl4pPr>
            <a:lvl5pPr marL="2057400" indent="-228600" defTabSz="909638">
              <a:spcBef>
                <a:spcPct val="30000"/>
              </a:spcBef>
              <a:defRPr sz="1200">
                <a:solidFill>
                  <a:schemeClr val="tx1"/>
                </a:solidFill>
                <a:latin typeface="Times New Roman" panose="02020603050405020304" pitchFamily="18" charset="0"/>
              </a:defRPr>
            </a:lvl5pPr>
            <a:lvl6pPr marL="2514600" indent="-228600" defTabSz="90963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0963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0963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09638"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0"/>
              </a:spcBef>
              <a:spcAft>
                <a:spcPct val="0"/>
              </a:spcAft>
            </a:pPr>
            <a:fld id="{05E29CA2-C3C5-4260-B386-505DD6C278A5}" type="slidenum">
              <a:rPr lang="ru-RU" altLang="ru-RU" sz="1000" smtClean="0"/>
              <a:pPr fontAlgn="base">
                <a:spcBef>
                  <a:spcPct val="0"/>
                </a:spcBef>
                <a:spcAft>
                  <a:spcPct val="0"/>
                </a:spcAft>
              </a:pPr>
              <a:t>6</a:t>
            </a:fld>
            <a:endParaRPr lang="ru-RU" altLang="ru-RU" sz="1000" smtClean="0"/>
          </a:p>
        </p:txBody>
      </p:sp>
      <p:sp>
        <p:nvSpPr>
          <p:cNvPr id="11267" name="Rectangle 2"/>
          <p:cNvSpPr>
            <a:spLocks noChangeArrowheads="1" noTextEdit="1"/>
          </p:cNvSpPr>
          <p:nvPr>
            <p:ph type="sldImg"/>
          </p:nvPr>
        </p:nvSpPr>
        <p:spPr>
          <a:xfrm>
            <a:off x="3367088" y="506413"/>
            <a:ext cx="3201987" cy="2535237"/>
          </a:xfrm>
          <a:ln/>
        </p:spPr>
      </p:sp>
      <p:sp>
        <p:nvSpPr>
          <p:cNvPr id="11268" name="Rectangle 3"/>
          <p:cNvSpPr>
            <a:spLocks noGrp="1" noChangeArrowheads="1"/>
          </p:cNvSpPr>
          <p:nvPr>
            <p:ph type="body" idx="1"/>
          </p:nvPr>
        </p:nvSpPr>
        <p:spPr>
          <a:xfrm>
            <a:off x="993775" y="3211513"/>
            <a:ext cx="7943850" cy="3043237"/>
          </a:xfrm>
          <a:noFill/>
        </p:spPr>
        <p:txBody>
          <a:bodyPr/>
          <a:lstStyle/>
          <a:p>
            <a:pPr eaLnBrk="1" hangingPunct="1"/>
            <a:endParaRPr lang="en-US" alt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84717"/>
            <a:ext cx="6858000" cy="2520244"/>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802151"/>
            <a:ext cx="6858000" cy="174774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B56AC28-7A62-4055-A05E-054EE641B39B}" type="slidenum">
              <a:rPr lang="ru-RU" altLang="ru-RU"/>
              <a:pPr>
                <a:defRPr/>
              </a:pPr>
              <a:t>‹#›</a:t>
            </a:fld>
            <a:endParaRPr lang="ru-RU" altLang="ru-RU"/>
          </a:p>
        </p:txBody>
      </p:sp>
    </p:spTree>
    <p:extLst>
      <p:ext uri="{BB962C8B-B14F-4D97-AF65-F5344CB8AC3E}">
        <p14:creationId xmlns:p14="http://schemas.microsoft.com/office/powerpoint/2010/main" val="383800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3204048-6FFA-4B4F-8EFF-97545A0FAB0A}" type="slidenum">
              <a:rPr lang="ru-RU" altLang="ru-RU"/>
              <a:pPr>
                <a:defRPr/>
              </a:pPr>
              <a:t>‹#›</a:t>
            </a:fld>
            <a:endParaRPr lang="ru-RU" altLang="ru-RU"/>
          </a:p>
        </p:txBody>
      </p:sp>
    </p:spTree>
    <p:extLst>
      <p:ext uri="{BB962C8B-B14F-4D97-AF65-F5344CB8AC3E}">
        <p14:creationId xmlns:p14="http://schemas.microsoft.com/office/powerpoint/2010/main" val="464361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85410"/>
            <a:ext cx="1971675" cy="613471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85410"/>
            <a:ext cx="5800725" cy="613471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0B07E0A-F9EC-4FA2-A8DC-61CEEFAFF5A4}" type="slidenum">
              <a:rPr lang="ru-RU" altLang="ru-RU"/>
              <a:pPr>
                <a:defRPr/>
              </a:pPr>
              <a:t>‹#›</a:t>
            </a:fld>
            <a:endParaRPr lang="ru-RU" altLang="ru-RU"/>
          </a:p>
        </p:txBody>
      </p:sp>
    </p:spTree>
    <p:extLst>
      <p:ext uri="{BB962C8B-B14F-4D97-AF65-F5344CB8AC3E}">
        <p14:creationId xmlns:p14="http://schemas.microsoft.com/office/powerpoint/2010/main" val="263998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642938"/>
            <a:ext cx="7772400" cy="1206500"/>
          </a:xfrm>
        </p:spPr>
        <p:txBody>
          <a:bodyPr/>
          <a:lstStyle/>
          <a:p>
            <a:r>
              <a:rPr lang="ru-RU" smtClean="0"/>
              <a:t>Образец заголовка</a:t>
            </a:r>
            <a:endParaRPr lang="ru-RU"/>
          </a:p>
        </p:txBody>
      </p:sp>
      <p:sp>
        <p:nvSpPr>
          <p:cNvPr id="3" name="Объект 2"/>
          <p:cNvSpPr>
            <a:spLocks noGrp="1"/>
          </p:cNvSpPr>
          <p:nvPr>
            <p:ph sz="half" idx="1"/>
          </p:nvPr>
        </p:nvSpPr>
        <p:spPr>
          <a:xfrm>
            <a:off x="685800" y="2090738"/>
            <a:ext cx="3810000" cy="4343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4648200" y="2090738"/>
            <a:ext cx="3810000" cy="20955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quarter" idx="3"/>
          </p:nvPr>
        </p:nvSpPr>
        <p:spPr>
          <a:xfrm>
            <a:off x="4648200" y="4338638"/>
            <a:ext cx="3810000" cy="20955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Дата 5"/>
          <p:cNvSpPr>
            <a:spLocks noGrp="1"/>
          </p:cNvSpPr>
          <p:nvPr>
            <p:ph type="dt" sz="half" idx="10"/>
          </p:nvPr>
        </p:nvSpPr>
        <p:spPr>
          <a:xfrm>
            <a:off x="685800" y="6596063"/>
            <a:ext cx="1905000" cy="482600"/>
          </a:xfrm>
        </p:spPr>
        <p:txBody>
          <a:bodyPr/>
          <a:lstStyle>
            <a:lvl1pPr>
              <a:defRPr/>
            </a:lvl1pPr>
          </a:lstStyle>
          <a:p>
            <a:pPr>
              <a:defRPr/>
            </a:pPr>
            <a:endParaRPr lang="ru-RU"/>
          </a:p>
        </p:txBody>
      </p:sp>
      <p:sp>
        <p:nvSpPr>
          <p:cNvPr id="7" name="Нижний колонтитул 6"/>
          <p:cNvSpPr>
            <a:spLocks noGrp="1"/>
          </p:cNvSpPr>
          <p:nvPr>
            <p:ph type="ftr" sz="quarter" idx="11"/>
          </p:nvPr>
        </p:nvSpPr>
        <p:spPr>
          <a:xfrm>
            <a:off x="3124200" y="6596063"/>
            <a:ext cx="2895600" cy="482600"/>
          </a:xfrm>
        </p:spPr>
        <p:txBody>
          <a:bodyPr/>
          <a:lstStyle>
            <a:lvl1pPr>
              <a:defRPr/>
            </a:lvl1pPr>
          </a:lstStyle>
          <a:p>
            <a:pPr>
              <a:defRPr/>
            </a:pPr>
            <a:endParaRPr lang="ru-RU"/>
          </a:p>
        </p:txBody>
      </p:sp>
      <p:sp>
        <p:nvSpPr>
          <p:cNvPr id="8" name="Номер слайда 7"/>
          <p:cNvSpPr>
            <a:spLocks noGrp="1"/>
          </p:cNvSpPr>
          <p:nvPr>
            <p:ph type="sldNum" sz="quarter" idx="12"/>
          </p:nvPr>
        </p:nvSpPr>
        <p:spPr>
          <a:xfrm>
            <a:off x="6553200" y="6596063"/>
            <a:ext cx="1905000" cy="482600"/>
          </a:xfrm>
        </p:spPr>
        <p:txBody>
          <a:bodyPr/>
          <a:lstStyle>
            <a:lvl1pPr>
              <a:defRPr/>
            </a:lvl1pPr>
          </a:lstStyle>
          <a:p>
            <a:pPr>
              <a:defRPr/>
            </a:pPr>
            <a:fld id="{BD1A9504-6981-49F5-A0CB-B89C509716B2}" type="slidenum">
              <a:rPr lang="ru-RU" altLang="ru-RU"/>
              <a:pPr>
                <a:defRPr/>
              </a:pPr>
              <a:t>‹#›</a:t>
            </a:fld>
            <a:endParaRPr lang="ru-RU" altLang="ru-RU"/>
          </a:p>
        </p:txBody>
      </p:sp>
    </p:spTree>
    <p:extLst>
      <p:ext uri="{BB962C8B-B14F-4D97-AF65-F5344CB8AC3E}">
        <p14:creationId xmlns:p14="http://schemas.microsoft.com/office/powerpoint/2010/main" val="37770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C47F9F6-ACC1-4EC4-80C7-00BA034BD61F}" type="slidenum">
              <a:rPr lang="ru-RU" altLang="ru-RU"/>
              <a:pPr>
                <a:defRPr/>
              </a:pPr>
              <a:t>‹#›</a:t>
            </a:fld>
            <a:endParaRPr lang="ru-RU" altLang="ru-RU"/>
          </a:p>
        </p:txBody>
      </p:sp>
    </p:spTree>
    <p:extLst>
      <p:ext uri="{BB962C8B-B14F-4D97-AF65-F5344CB8AC3E}">
        <p14:creationId xmlns:p14="http://schemas.microsoft.com/office/powerpoint/2010/main" val="2641149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804724"/>
            <a:ext cx="7886700" cy="3011222"/>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844434"/>
            <a:ext cx="7886700" cy="1583531"/>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E20AA32-0E64-4711-BF61-137AE364CEB2}" type="slidenum">
              <a:rPr lang="ru-RU" altLang="ru-RU"/>
              <a:pPr>
                <a:defRPr/>
              </a:pPr>
              <a:t>‹#›</a:t>
            </a:fld>
            <a:endParaRPr lang="ru-RU" altLang="ru-RU"/>
          </a:p>
        </p:txBody>
      </p:sp>
    </p:spTree>
    <p:extLst>
      <p:ext uri="{BB962C8B-B14F-4D97-AF65-F5344CB8AC3E}">
        <p14:creationId xmlns:p14="http://schemas.microsoft.com/office/powerpoint/2010/main" val="964813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927049"/>
            <a:ext cx="3886200" cy="459307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29150" y="1927049"/>
            <a:ext cx="3886200" cy="459307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8D0B480-DB5C-4A7D-A1F6-29F741C22FC8}" type="slidenum">
              <a:rPr lang="ru-RU" altLang="ru-RU"/>
              <a:pPr>
                <a:defRPr/>
              </a:pPr>
              <a:t>‹#›</a:t>
            </a:fld>
            <a:endParaRPr lang="ru-RU" altLang="ru-RU"/>
          </a:p>
        </p:txBody>
      </p:sp>
    </p:spTree>
    <p:extLst>
      <p:ext uri="{BB962C8B-B14F-4D97-AF65-F5344CB8AC3E}">
        <p14:creationId xmlns:p14="http://schemas.microsoft.com/office/powerpoint/2010/main" val="2324962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85410"/>
            <a:ext cx="7886700" cy="1399205"/>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774561"/>
            <a:ext cx="3868340" cy="86968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644246"/>
            <a:ext cx="3868340" cy="38892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774561"/>
            <a:ext cx="3887391" cy="86968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644246"/>
            <a:ext cx="3887391" cy="38892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4EAF860-EFA4-4E59-B522-8A02ADC37EF0}" type="slidenum">
              <a:rPr lang="ru-RU" altLang="ru-RU"/>
              <a:pPr>
                <a:defRPr/>
              </a:pPr>
              <a:t>‹#›</a:t>
            </a:fld>
            <a:endParaRPr lang="ru-RU" altLang="ru-RU"/>
          </a:p>
        </p:txBody>
      </p:sp>
    </p:spTree>
    <p:extLst>
      <p:ext uri="{BB962C8B-B14F-4D97-AF65-F5344CB8AC3E}">
        <p14:creationId xmlns:p14="http://schemas.microsoft.com/office/powerpoint/2010/main" val="3375989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4EDCAF91-AAB5-48F0-A572-AED3E2123F98}" type="slidenum">
              <a:rPr lang="ru-RU" altLang="ru-RU"/>
              <a:pPr>
                <a:defRPr/>
              </a:pPr>
              <a:t>‹#›</a:t>
            </a:fld>
            <a:endParaRPr lang="ru-RU" altLang="ru-RU"/>
          </a:p>
        </p:txBody>
      </p:sp>
    </p:spTree>
    <p:extLst>
      <p:ext uri="{BB962C8B-B14F-4D97-AF65-F5344CB8AC3E}">
        <p14:creationId xmlns:p14="http://schemas.microsoft.com/office/powerpoint/2010/main" val="641567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FB626571-73EA-4F4A-B583-1B50E227D08B}" type="slidenum">
              <a:rPr lang="ru-RU" altLang="ru-RU"/>
              <a:pPr>
                <a:defRPr/>
              </a:pPr>
              <a:t>‹#›</a:t>
            </a:fld>
            <a:endParaRPr lang="ru-RU" altLang="ru-RU"/>
          </a:p>
        </p:txBody>
      </p:sp>
    </p:spTree>
    <p:extLst>
      <p:ext uri="{BB962C8B-B14F-4D97-AF65-F5344CB8AC3E}">
        <p14:creationId xmlns:p14="http://schemas.microsoft.com/office/powerpoint/2010/main" val="384527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82600"/>
            <a:ext cx="2949178" cy="16891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1042282"/>
            <a:ext cx="4629150" cy="514438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171700"/>
            <a:ext cx="2949178" cy="402334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546CFB3-E7CD-4721-9E4E-A9C499E08575}" type="slidenum">
              <a:rPr lang="ru-RU" altLang="ru-RU"/>
              <a:pPr>
                <a:defRPr/>
              </a:pPr>
              <a:t>‹#›</a:t>
            </a:fld>
            <a:endParaRPr lang="ru-RU" altLang="ru-RU"/>
          </a:p>
        </p:txBody>
      </p:sp>
    </p:spTree>
    <p:extLst>
      <p:ext uri="{BB962C8B-B14F-4D97-AF65-F5344CB8AC3E}">
        <p14:creationId xmlns:p14="http://schemas.microsoft.com/office/powerpoint/2010/main" val="2099664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82600"/>
            <a:ext cx="2949178" cy="16891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1042282"/>
            <a:ext cx="4629150" cy="5144382"/>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ru-RU" noProof="0" smtClean="0"/>
          </a:p>
        </p:txBody>
      </p:sp>
      <p:sp>
        <p:nvSpPr>
          <p:cNvPr id="4" name="Текст 3"/>
          <p:cNvSpPr>
            <a:spLocks noGrp="1"/>
          </p:cNvSpPr>
          <p:nvPr>
            <p:ph type="body" sz="half" idx="2"/>
          </p:nvPr>
        </p:nvSpPr>
        <p:spPr>
          <a:xfrm>
            <a:off x="629841" y="2171700"/>
            <a:ext cx="2949178" cy="402334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7DB12AAC-6B71-4C42-BA1B-84FEE4A85DBD}" type="slidenum">
              <a:rPr lang="ru-RU" altLang="ru-RU"/>
              <a:pPr>
                <a:defRPr/>
              </a:pPr>
              <a:t>‹#›</a:t>
            </a:fld>
            <a:endParaRPr lang="ru-RU" altLang="ru-RU"/>
          </a:p>
        </p:txBody>
      </p:sp>
    </p:spTree>
    <p:extLst>
      <p:ext uri="{BB962C8B-B14F-4D97-AF65-F5344CB8AC3E}">
        <p14:creationId xmlns:p14="http://schemas.microsoft.com/office/powerpoint/2010/main" val="2462966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628650" y="385763"/>
            <a:ext cx="7886700" cy="139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Текст 2"/>
          <p:cNvSpPr>
            <a:spLocks noGrp="1"/>
          </p:cNvSpPr>
          <p:nvPr>
            <p:ph type="body" idx="1"/>
          </p:nvPr>
        </p:nvSpPr>
        <p:spPr bwMode="auto">
          <a:xfrm>
            <a:off x="628650" y="1927225"/>
            <a:ext cx="7886700" cy="459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 name="Дата 3"/>
          <p:cNvSpPr>
            <a:spLocks noGrp="1"/>
          </p:cNvSpPr>
          <p:nvPr>
            <p:ph type="dt" sz="half" idx="2"/>
          </p:nvPr>
        </p:nvSpPr>
        <p:spPr>
          <a:xfrm>
            <a:off x="628650" y="6708775"/>
            <a:ext cx="2057400" cy="385763"/>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5" name="Нижний колонтитул 4"/>
          <p:cNvSpPr>
            <a:spLocks noGrp="1"/>
          </p:cNvSpPr>
          <p:nvPr>
            <p:ph type="ftr" sz="quarter" idx="3"/>
          </p:nvPr>
        </p:nvSpPr>
        <p:spPr>
          <a:xfrm>
            <a:off x="3028950" y="6708775"/>
            <a:ext cx="3086100" cy="385763"/>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457950" y="6708775"/>
            <a:ext cx="2057400" cy="385763"/>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544741DF-B691-4756-8C07-4DE5CB66C056}"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4060" r:id="rId1"/>
    <p:sldLayoutId id="2147484061" r:id="rId2"/>
    <p:sldLayoutId id="2147484062" r:id="rId3"/>
    <p:sldLayoutId id="2147484063" r:id="rId4"/>
    <p:sldLayoutId id="2147484064" r:id="rId5"/>
    <p:sldLayoutId id="2147484065" r:id="rId6"/>
    <p:sldLayoutId id="2147484066" r:id="rId7"/>
    <p:sldLayoutId id="2147484067" r:id="rId8"/>
    <p:sldLayoutId id="2147484068" r:id="rId9"/>
    <p:sldLayoutId id="2147484069" r:id="rId10"/>
    <p:sldLayoutId id="2147484070" r:id="rId11"/>
    <p:sldLayoutId id="2147484071" r:id="rId12"/>
  </p:sldLayoutIdLst>
  <p:hf hdr="0" ftr="0" dt="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1"/>
        </a:solidFill>
        <a:effectLst/>
      </p:bgPr>
    </p:bg>
    <p:spTree>
      <p:nvGrpSpPr>
        <p:cNvPr id="1" name=""/>
        <p:cNvGrpSpPr/>
        <p:nvPr/>
      </p:nvGrpSpPr>
      <p:grpSpPr>
        <a:xfrm>
          <a:off x="0" y="0"/>
          <a:ext cx="0" cy="0"/>
          <a:chOff x="0" y="0"/>
          <a:chExt cx="0" cy="0"/>
        </a:xfrm>
      </p:grpSpPr>
      <p:sp>
        <p:nvSpPr>
          <p:cNvPr id="1003522" name="Text Box 2"/>
          <p:cNvSpPr txBox="1">
            <a:spLocks noChangeArrowheads="1"/>
          </p:cNvSpPr>
          <p:nvPr/>
        </p:nvSpPr>
        <p:spPr bwMode="auto">
          <a:xfrm>
            <a:off x="469900" y="511175"/>
            <a:ext cx="8229600" cy="6154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27305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fontAlgn="auto">
              <a:spcBef>
                <a:spcPts val="0"/>
              </a:spcBef>
              <a:spcAft>
                <a:spcPts val="0"/>
              </a:spcAft>
              <a:defRPr/>
            </a:pPr>
            <a:r>
              <a:rPr lang="en-US" altLang="ru-RU" sz="2400" b="1" dirty="0" smtClean="0">
                <a:solidFill>
                  <a:srgbClr val="7030A0"/>
                </a:solidFill>
                <a:latin typeface="Times New Roman" panose="02020603050405020304" pitchFamily="18" charset="0"/>
                <a:cs typeface="Times New Roman" panose="02020603050405020304" pitchFamily="18" charset="0"/>
              </a:rPr>
              <a:t>РАҚОБАТЛАШУВЧИ ФИРМА ВА ТАРМОҚНИНГ УЗОҚ МУДДАТЛИ ОРАЛИҚДАГИ МУВОЗАНАТИ ВА ТАРМОҚНИНГ ТАКЛИФИ</a:t>
            </a:r>
          </a:p>
          <a:p>
            <a:pPr algn="ctr" fontAlgn="auto">
              <a:spcBef>
                <a:spcPts val="0"/>
              </a:spcBef>
              <a:spcAft>
                <a:spcPts val="0"/>
              </a:spcAft>
              <a:defRPr/>
            </a:pPr>
            <a:endParaRPr lang="en-US" altLang="ru-RU" sz="2400" b="1" dirty="0" smtClean="0">
              <a:solidFill>
                <a:srgbClr val="7030A0"/>
              </a:solidFill>
              <a:latin typeface="Times New Roman" panose="02020603050405020304" pitchFamily="18" charset="0"/>
              <a:cs typeface="Times New Roman" panose="02020603050405020304" pitchFamily="18" charset="0"/>
            </a:endParaRPr>
          </a:p>
          <a:p>
            <a:pPr algn="ctr" fontAlgn="auto">
              <a:spcBef>
                <a:spcPts val="0"/>
              </a:spcBef>
              <a:spcAft>
                <a:spcPts val="0"/>
              </a:spcAft>
              <a:defRPr/>
            </a:pPr>
            <a:endParaRPr lang="en-US" altLang="ru-RU" sz="2400" b="1" dirty="0" smtClean="0">
              <a:latin typeface="Times New Roman" panose="02020603050405020304" pitchFamily="18" charset="0"/>
              <a:cs typeface="Times New Roman" panose="02020603050405020304" pitchFamily="18" charset="0"/>
            </a:endParaRPr>
          </a:p>
          <a:p>
            <a:pPr marL="457200" indent="-457200" algn="just" fontAlgn="auto">
              <a:lnSpc>
                <a:spcPct val="150000"/>
              </a:lnSpc>
              <a:spcBef>
                <a:spcPts val="0"/>
              </a:spcBef>
              <a:spcAft>
                <a:spcPts val="0"/>
              </a:spcAft>
              <a:buFont typeface="+mj-lt"/>
              <a:buAutoNum type="arabicPeriod"/>
              <a:defRPr/>
            </a:pPr>
            <a:r>
              <a:rPr lang="en-US" altLang="ru-RU" sz="2000" b="1" dirty="0" err="1" smtClean="0">
                <a:latin typeface="Times New Roman" panose="02020603050405020304" pitchFamily="18" charset="0"/>
                <a:cs typeface="Times New Roman" panose="02020603050405020304" pitchFamily="18" charset="0"/>
              </a:rPr>
              <a:t>Ўртача</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узоқ</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муддатли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харажат</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ва</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унинг</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хусусияти</a:t>
            </a:r>
            <a:r>
              <a:rPr lang="en-US" altLang="ru-RU" sz="2000" b="1" dirty="0" smtClean="0">
                <a:latin typeface="Times New Roman" panose="02020603050405020304" pitchFamily="18" charset="0"/>
                <a:cs typeface="Times New Roman" panose="02020603050405020304" pitchFamily="18" charset="0"/>
              </a:rPr>
              <a:t>.</a:t>
            </a:r>
            <a:endParaRPr lang="uz-Cyrl-UZ" altLang="ru-RU" sz="2000" b="1" dirty="0" smtClean="0">
              <a:latin typeface="Times New Roman" panose="02020603050405020304" pitchFamily="18" charset="0"/>
              <a:cs typeface="Times New Roman" panose="02020603050405020304" pitchFamily="18" charset="0"/>
            </a:endParaRPr>
          </a:p>
          <a:p>
            <a:pPr marL="457200" indent="-457200" algn="just" fontAlgn="auto">
              <a:lnSpc>
                <a:spcPct val="150000"/>
              </a:lnSpc>
              <a:spcBef>
                <a:spcPts val="0"/>
              </a:spcBef>
              <a:spcAft>
                <a:spcPts val="0"/>
              </a:spcAft>
              <a:buFont typeface="+mj-lt"/>
              <a:buAutoNum type="arabicPeriod"/>
              <a:defRPr/>
            </a:pPr>
            <a:r>
              <a:rPr lang="en-US" altLang="ru-RU" sz="2000" b="1" dirty="0" err="1" smtClean="0">
                <a:latin typeface="Times New Roman" panose="02020603050405020304" pitchFamily="18" charset="0"/>
                <a:cs typeface="Times New Roman" panose="02020603050405020304" pitchFamily="18" charset="0"/>
              </a:rPr>
              <a:t>Узоқ</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муддатли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оралиқда</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рақобатлашувч</a:t>
            </a:r>
            <a:r>
              <a:rPr lang="uz-Cyrl-UZ" altLang="ru-RU" sz="2000" b="1" dirty="0" smtClean="0">
                <a:latin typeface="Times New Roman" panose="02020603050405020304" pitchFamily="18" charset="0"/>
                <a:cs typeface="Times New Roman" panose="02020603050405020304" pitchFamily="18" charset="0"/>
              </a:rPr>
              <a:t>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фирма</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ва</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тармоқнинг</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мувозанат</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ҳолатини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аниқлаш</a:t>
            </a:r>
            <a:r>
              <a:rPr lang="uz-Cyrl-UZ" altLang="ru-RU" sz="2000" b="1" dirty="0" smtClean="0">
                <a:latin typeface="Times New Roman" panose="02020603050405020304" pitchFamily="18" charset="0"/>
                <a:cs typeface="Times New Roman" panose="02020603050405020304" pitchFamily="18" charset="0"/>
              </a:rPr>
              <a:t>.</a:t>
            </a:r>
          </a:p>
          <a:p>
            <a:pPr marL="457200" indent="-457200" algn="just" fontAlgn="auto">
              <a:lnSpc>
                <a:spcPct val="150000"/>
              </a:lnSpc>
              <a:spcBef>
                <a:spcPts val="0"/>
              </a:spcBef>
              <a:spcAft>
                <a:spcPts val="0"/>
              </a:spcAft>
              <a:buFont typeface="+mj-lt"/>
              <a:buAutoNum type="arabicPeriod"/>
              <a:defRPr/>
            </a:pPr>
            <a:r>
              <a:rPr lang="en-US" altLang="ru-RU" sz="2000" b="1" dirty="0" err="1" smtClean="0">
                <a:latin typeface="Times New Roman" panose="02020603050405020304" pitchFamily="18" charset="0"/>
                <a:cs typeface="Times New Roman" panose="02020603050405020304" pitchFamily="18" charset="0"/>
              </a:rPr>
              <a:t>Тармоқнинг</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узоқ</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муддатли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оралиқдаги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таклифи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харажатлари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ўсаётган</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тармоқ</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харажатлари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ўзгармас</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бўлган</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тармоқ</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харажатлари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камаётган</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тармоқ</a:t>
            </a:r>
            <a:r>
              <a:rPr lang="uz-Cyrl-UZ" altLang="ru-RU" sz="2000" b="1" dirty="0" smtClean="0">
                <a:latin typeface="Times New Roman" panose="02020603050405020304" pitchFamily="18" charset="0"/>
                <a:cs typeface="Times New Roman" panose="02020603050405020304" pitchFamily="18" charset="0"/>
              </a:rPr>
              <a:t>.</a:t>
            </a:r>
          </a:p>
          <a:p>
            <a:pPr marL="457200" indent="-457200" algn="just" fontAlgn="auto">
              <a:lnSpc>
                <a:spcPct val="150000"/>
              </a:lnSpc>
              <a:spcBef>
                <a:spcPts val="0"/>
              </a:spcBef>
              <a:spcAft>
                <a:spcPts val="0"/>
              </a:spcAft>
              <a:buFont typeface="+mj-lt"/>
              <a:buAutoNum type="arabicPeriod"/>
              <a:defRPr/>
            </a:pPr>
            <a:r>
              <a:rPr lang="en-US" altLang="ru-RU" sz="2000" b="1" dirty="0" err="1" smtClean="0">
                <a:latin typeface="Times New Roman" panose="02020603050405020304" pitchFamily="18" charset="0"/>
                <a:cs typeface="Times New Roman" panose="02020603050405020304" pitchFamily="18" charset="0"/>
              </a:rPr>
              <a:t>Ишлаб</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чиқариш</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масштаби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ва</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фирманинг</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самарали</a:t>
            </a:r>
            <a:r>
              <a:rPr lang="en-US" altLang="ru-RU" sz="2000" b="1" dirty="0" smtClean="0">
                <a:latin typeface="Times New Roman" panose="02020603050405020304" pitchFamily="18" charset="0"/>
                <a:cs typeface="Times New Roman" panose="02020603050405020304" pitchFamily="18" charset="0"/>
              </a:rPr>
              <a:t> </a:t>
            </a:r>
            <a:r>
              <a:rPr lang="en-US" altLang="ru-RU" sz="2000" b="1" dirty="0" err="1" smtClean="0">
                <a:latin typeface="Times New Roman" panose="02020603050405020304" pitchFamily="18" charset="0"/>
                <a:cs typeface="Times New Roman" panose="02020603050405020304" pitchFamily="18" charset="0"/>
              </a:rPr>
              <a:t>размери</a:t>
            </a:r>
            <a:r>
              <a:rPr lang="uz-Cyrl-UZ" altLang="ru-RU" sz="2000" b="1" dirty="0" smtClean="0">
                <a:latin typeface="Times New Roman" panose="02020603050405020304" pitchFamily="18" charset="0"/>
                <a:cs typeface="Times New Roman" panose="02020603050405020304" pitchFamily="18" charset="0"/>
              </a:rPr>
              <a:t>.</a:t>
            </a:r>
            <a:endParaRPr lang="en-US" altLang="ru-RU" sz="2000" b="1" dirty="0" smtClean="0">
              <a:latin typeface="Times New Roman" panose="02020603050405020304" pitchFamily="18" charset="0"/>
              <a:cs typeface="Times New Roman" panose="02020603050405020304" pitchFamily="18" charset="0"/>
            </a:endParaRPr>
          </a:p>
          <a:p>
            <a:pPr marL="342900" indent="-342900" algn="r" fontAlgn="auto">
              <a:spcBef>
                <a:spcPts val="0"/>
              </a:spcBef>
              <a:spcAft>
                <a:spcPts val="0"/>
              </a:spcAft>
              <a:buFont typeface="+mj-lt"/>
              <a:buAutoNum type="arabicPeriod"/>
              <a:defRPr/>
            </a:pPr>
            <a:endParaRPr lang="en-US" altLang="ru-RU" sz="1600" b="1" i="1" dirty="0" smtClean="0">
              <a:solidFill>
                <a:srgbClr val="E32970"/>
              </a:solidFill>
              <a:latin typeface="Times New Roman" panose="02020603050405020304" pitchFamily="18" charset="0"/>
              <a:cs typeface="Times New Roman" panose="02020603050405020304" pitchFamily="18" charset="0"/>
            </a:endParaRPr>
          </a:p>
          <a:p>
            <a:pPr algn="r" fontAlgn="auto">
              <a:spcBef>
                <a:spcPts val="0"/>
              </a:spcBef>
              <a:spcAft>
                <a:spcPts val="0"/>
              </a:spcAft>
              <a:defRPr/>
            </a:pPr>
            <a:endParaRPr lang="uz-Cyrl-UZ" altLang="ru-RU" sz="1600" b="1" i="1" dirty="0" smtClean="0">
              <a:solidFill>
                <a:srgbClr val="E32970"/>
              </a:solidFill>
              <a:latin typeface="Times New Roman" panose="02020603050405020304" pitchFamily="18" charset="0"/>
              <a:cs typeface="Times New Roman" panose="02020603050405020304" pitchFamily="18" charset="0"/>
            </a:endParaRPr>
          </a:p>
          <a:p>
            <a:pPr algn="r" fontAlgn="auto">
              <a:spcBef>
                <a:spcPts val="0"/>
              </a:spcBef>
              <a:spcAft>
                <a:spcPts val="0"/>
              </a:spcAft>
              <a:defRPr/>
            </a:pPr>
            <a:endParaRPr lang="uz-Cyrl-UZ" altLang="ru-RU" sz="1600" b="1" i="1" dirty="0" smtClean="0">
              <a:solidFill>
                <a:srgbClr val="E32970"/>
              </a:solidFill>
              <a:latin typeface="Times New Roman" panose="02020603050405020304" pitchFamily="18" charset="0"/>
              <a:cs typeface="Times New Roman" panose="02020603050405020304" pitchFamily="18" charset="0"/>
            </a:endParaRPr>
          </a:p>
          <a:p>
            <a:pPr algn="r" fontAlgn="auto">
              <a:spcBef>
                <a:spcPts val="0"/>
              </a:spcBef>
              <a:spcAft>
                <a:spcPts val="0"/>
              </a:spcAft>
              <a:defRPr/>
            </a:pPr>
            <a:r>
              <a:rPr lang="uz-Cyrl-UZ" altLang="ru-RU" sz="1600" b="1" i="1" dirty="0" smtClean="0">
                <a:solidFill>
                  <a:srgbClr val="E32970"/>
                </a:solidFill>
                <a:latin typeface="Times New Roman" panose="02020603050405020304" pitchFamily="18" charset="0"/>
                <a:cs typeface="Times New Roman" panose="02020603050405020304" pitchFamily="18" charset="0"/>
              </a:rPr>
              <a:t>Тайёрлади: и.ф.д., доц.  Мустафакулов Ш.И.</a:t>
            </a:r>
            <a:endParaRPr lang="ru-RU" altLang="ru-RU" sz="2400" b="1" i="1" dirty="0" smtClean="0">
              <a:solidFill>
                <a:srgbClr val="E3297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1063" name="Rectangle 23"/>
          <p:cNvSpPr>
            <a:spLocks noGrp="1" noChangeArrowheads="1"/>
          </p:cNvSpPr>
          <p:nvPr>
            <p:ph type="title"/>
          </p:nvPr>
        </p:nvSpPr>
        <p:spPr>
          <a:xfrm>
            <a:off x="476250" y="411163"/>
            <a:ext cx="8210550" cy="6297612"/>
          </a:xfrm>
          <a:solidFill>
            <a:schemeClr val="accent4">
              <a:lumMod val="20000"/>
              <a:lumOff val="80000"/>
            </a:schemeClr>
          </a:solidFill>
        </p:spPr>
        <p:txBody>
          <a:bodyPr rtlCol="0">
            <a:normAutofit/>
          </a:bodyPr>
          <a:lstStyle/>
          <a:p>
            <a:pPr algn="ctr" eaLnBrk="1" fontAlgn="auto" hangingPunct="1">
              <a:spcAft>
                <a:spcPts val="0"/>
              </a:spcAft>
              <a:defRPr/>
            </a:pP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ис</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а </a:t>
            </a:r>
            <a:r>
              <a:rPr lang="ru-RU" sz="1800" dirty="0" err="1" smtClean="0">
                <a:solidFill>
                  <a:schemeClr val="accent1">
                    <a:lumMod val="50000"/>
                  </a:schemeClr>
                </a:solidFill>
                <a:latin typeface="Times New Roman" pitchFamily="18" charset="0"/>
                <a:cs typeface="Times New Roman" pitchFamily="18" charset="0"/>
              </a:rPr>
              <a:t>муддатли</a:t>
            </a:r>
            <a:r>
              <a:rPr lang="ru-RU" sz="1800" dirty="0" smtClean="0">
                <a:solidFill>
                  <a:schemeClr val="accent1">
                    <a:lumMod val="50000"/>
                  </a:schemeClr>
                </a:solidFill>
                <a:latin typeface="Times New Roman" pitchFamily="18" charset="0"/>
                <a:cs typeface="Times New Roman" pitchFamily="18" charset="0"/>
              </a:rPr>
              <a:t> орали</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да </a:t>
            </a:r>
            <a:r>
              <a:rPr lang="ru-RU" sz="1800" dirty="0" err="1" smtClean="0">
                <a:solidFill>
                  <a:schemeClr val="accent1">
                    <a:lumMod val="50000"/>
                  </a:schemeClr>
                </a:solidFill>
                <a:latin typeface="Times New Roman" pitchFamily="18" charset="0"/>
                <a:cs typeface="Times New Roman" pitchFamily="18" charset="0"/>
              </a:rPr>
              <a:t>бозор</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таклифи</a:t>
            </a:r>
            <a:r>
              <a:rPr lang="ru-RU" sz="1800" dirty="0" smtClean="0">
                <a:solidFill>
                  <a:schemeClr val="accent1">
                    <a:lumMod val="50000"/>
                  </a:schemeClr>
                </a:solidFill>
                <a:latin typeface="Times New Roman" pitchFamily="18" charset="0"/>
                <a:cs typeface="Times New Roman" pitchFamily="18" charset="0"/>
              </a:rPr>
              <a:t> фирма </a:t>
            </a:r>
            <a:r>
              <a:rPr lang="ru-RU" sz="1800" dirty="0" err="1" smtClean="0">
                <a:solidFill>
                  <a:schemeClr val="accent1">
                    <a:lumMod val="50000"/>
                  </a:schemeClr>
                </a:solidFill>
                <a:latin typeface="Times New Roman" pitchFamily="18" charset="0"/>
                <a:cs typeface="Times New Roman" pitchFamily="18" charset="0"/>
              </a:rPr>
              <a:t>таклиф</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чизи</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лари </a:t>
            </a:r>
            <a:r>
              <a:rPr lang="ru-RU" sz="1800" dirty="0" err="1" smtClean="0">
                <a:solidFill>
                  <a:schemeClr val="accent1">
                    <a:lumMod val="50000"/>
                  </a:schemeClr>
                </a:solidFill>
                <a:latin typeface="Times New Roman" pitchFamily="18" charset="0"/>
                <a:cs typeface="Times New Roman" pitchFamily="18" charset="0"/>
              </a:rPr>
              <a:t>йи</a:t>
            </a:r>
            <a:r>
              <a:rPr lang="en-US" sz="1800" dirty="0" smtClean="0">
                <a:solidFill>
                  <a:schemeClr val="accent1">
                    <a:lumMod val="50000"/>
                  </a:schemeClr>
                </a:solidFill>
                <a:latin typeface="Times New Roman" pitchFamily="18" charset="0"/>
                <a:cs typeface="Times New Roman" pitchFamily="18" charset="0"/>
              </a:rPr>
              <a:t>ғ</a:t>
            </a:r>
            <a:r>
              <a:rPr lang="ru-RU" sz="1800" dirty="0" err="1" smtClean="0">
                <a:solidFill>
                  <a:schemeClr val="accent1">
                    <a:lumMod val="50000"/>
                  </a:schemeClr>
                </a:solidFill>
                <a:latin typeface="Times New Roman" pitchFamily="18" charset="0"/>
                <a:cs typeface="Times New Roman" pitchFamily="18" charset="0"/>
              </a:rPr>
              <a:t>индиси</a:t>
            </a:r>
            <a:r>
              <a:rPr lang="ru-RU" sz="1800" dirty="0" smtClean="0">
                <a:solidFill>
                  <a:schemeClr val="accent1">
                    <a:lumMod val="50000"/>
                  </a:schemeClr>
                </a:solidFill>
                <a:latin typeface="Times New Roman" pitchFamily="18" charset="0"/>
                <a:cs typeface="Times New Roman" pitchFamily="18" charset="0"/>
              </a:rPr>
              <a:t> ор</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али </a:t>
            </a:r>
            <a:r>
              <a:rPr lang="ru-RU" sz="1800" dirty="0" err="1" smtClean="0">
                <a:solidFill>
                  <a:schemeClr val="accent1">
                    <a:lumMod val="50000"/>
                  </a:schemeClr>
                </a:solidFill>
                <a:latin typeface="Times New Roman" pitchFamily="18" charset="0"/>
                <a:cs typeface="Times New Roman" pitchFamily="18" charset="0"/>
              </a:rPr>
              <a:t>топиларди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Узо</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муддатли</a:t>
            </a:r>
            <a:r>
              <a:rPr lang="ru-RU" sz="1800" dirty="0" smtClean="0">
                <a:solidFill>
                  <a:schemeClr val="accent1">
                    <a:lumMod val="50000"/>
                  </a:schemeClr>
                </a:solidFill>
                <a:latin typeface="Times New Roman" pitchFamily="18" charset="0"/>
                <a:cs typeface="Times New Roman" pitchFamily="18" charset="0"/>
              </a:rPr>
              <a:t> орали</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даги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таклифни</a:t>
            </a:r>
            <a:r>
              <a:rPr lang="ru-RU" sz="1800" dirty="0" smtClean="0">
                <a:solidFill>
                  <a:schemeClr val="accent1">
                    <a:lumMod val="50000"/>
                  </a:schemeClr>
                </a:solidFill>
                <a:latin typeface="Times New Roman" pitchFamily="18" charset="0"/>
                <a:cs typeface="Times New Roman" pitchFamily="18" charset="0"/>
              </a:rPr>
              <a:t> фирма </a:t>
            </a:r>
            <a:r>
              <a:rPr lang="ru-RU" sz="1800" dirty="0" err="1" smtClean="0">
                <a:solidFill>
                  <a:schemeClr val="accent1">
                    <a:lumMod val="50000"/>
                  </a:schemeClr>
                </a:solidFill>
                <a:latin typeface="Times New Roman" pitchFamily="18" charset="0"/>
                <a:cs typeface="Times New Roman" pitchFamily="18" charset="0"/>
              </a:rPr>
              <a:t>таклифларини</a:t>
            </a:r>
            <a:r>
              <a:rPr lang="ru-RU" sz="1800" dirty="0" smtClean="0">
                <a:solidFill>
                  <a:schemeClr val="accent1">
                    <a:lumMod val="50000"/>
                  </a:schemeClr>
                </a:solidFill>
                <a:latin typeface="Times New Roman" pitchFamily="18" charset="0"/>
                <a:cs typeface="Times New Roman" pitchFamily="18" charset="0"/>
              </a:rPr>
              <a:t> </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ўшиш</a:t>
            </a:r>
            <a:r>
              <a:rPr lang="ru-RU" sz="1800" dirty="0" smtClean="0">
                <a:solidFill>
                  <a:schemeClr val="accent1">
                    <a:lumMod val="50000"/>
                  </a:schemeClr>
                </a:solidFill>
                <a:latin typeface="Times New Roman" pitchFamily="18" charset="0"/>
                <a:cs typeface="Times New Roman" pitchFamily="18" charset="0"/>
              </a:rPr>
              <a:t> ор</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али </a:t>
            </a:r>
            <a:r>
              <a:rPr lang="ru-RU" sz="1800" dirty="0" err="1" smtClean="0">
                <a:solidFill>
                  <a:schemeClr val="accent1">
                    <a:lumMod val="50000"/>
                  </a:schemeClr>
                </a:solidFill>
                <a:latin typeface="Times New Roman" pitchFamily="18" charset="0"/>
                <a:cs typeface="Times New Roman" pitchFamily="18" charset="0"/>
              </a:rPr>
              <a:t>ани</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лаб</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бўлмайди</a:t>
            </a:r>
            <a:r>
              <a:rPr lang="ru-RU" sz="1800" dirty="0" smtClean="0">
                <a:solidFill>
                  <a:schemeClr val="accent1">
                    <a:lumMod val="50000"/>
                  </a:schemeClr>
                </a:solidFill>
                <a:latin typeface="Times New Roman" pitchFamily="18" charset="0"/>
                <a:cs typeface="Times New Roman" pitchFamily="18" charset="0"/>
              </a:rPr>
              <a:t>. </a:t>
            </a:r>
            <a:r>
              <a:rPr lang="en-US" sz="1800" dirty="0" smtClean="0">
                <a:solidFill>
                  <a:schemeClr val="accent1">
                    <a:lumMod val="50000"/>
                  </a:schemeClr>
                </a:solidFill>
                <a:latin typeface="Times New Roman" pitchFamily="18" charset="0"/>
                <a:cs typeface="Times New Roman" pitchFamily="18" charset="0"/>
              </a:rPr>
              <a:t/>
            </a:r>
            <a:br>
              <a:rPr lang="en-US" sz="1800" dirty="0" smtClean="0">
                <a:solidFill>
                  <a:schemeClr val="accent1">
                    <a:lumMod val="50000"/>
                  </a:schemeClr>
                </a:solidFill>
                <a:latin typeface="Times New Roman" pitchFamily="18" charset="0"/>
                <a:cs typeface="Times New Roman" pitchFamily="18" charset="0"/>
              </a:rPr>
            </a:br>
            <a:r>
              <a:rPr lang="ru-RU" sz="1800" dirty="0" smtClean="0">
                <a:solidFill>
                  <a:schemeClr val="accent1">
                    <a:lumMod val="50000"/>
                  </a:schemeClr>
                </a:solidFill>
                <a:latin typeface="Times New Roman" pitchFamily="18" charset="0"/>
                <a:cs typeface="Times New Roman" pitchFamily="18" charset="0"/>
              </a:rPr>
              <a:t/>
            </a:r>
            <a:br>
              <a:rPr lang="ru-RU" sz="1800" dirty="0" smtClean="0">
                <a:solidFill>
                  <a:schemeClr val="accent1">
                    <a:lumMod val="50000"/>
                  </a:schemeClr>
                </a:solidFill>
                <a:latin typeface="Times New Roman" pitchFamily="18" charset="0"/>
                <a:cs typeface="Times New Roman" pitchFamily="18" charset="0"/>
              </a:rPr>
            </a:br>
            <a:r>
              <a:rPr lang="ru-RU" sz="1800" dirty="0" err="1" smtClean="0">
                <a:solidFill>
                  <a:schemeClr val="accent1">
                    <a:lumMod val="50000"/>
                  </a:schemeClr>
                </a:solidFill>
                <a:latin typeface="Times New Roman" pitchFamily="18" charset="0"/>
                <a:cs typeface="Times New Roman" pitchFamily="18" charset="0"/>
              </a:rPr>
              <a:t>Нима</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учун</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деганда</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узо</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муддатли</a:t>
            </a:r>
            <a:r>
              <a:rPr lang="ru-RU" sz="1800" dirty="0" smtClean="0">
                <a:solidFill>
                  <a:schemeClr val="accent1">
                    <a:lumMod val="50000"/>
                  </a:schemeClr>
                </a:solidFill>
                <a:latin typeface="Times New Roman" pitchFamily="18" charset="0"/>
                <a:cs typeface="Times New Roman" pitchFamily="18" charset="0"/>
              </a:rPr>
              <a:t> орали</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да </a:t>
            </a:r>
            <a:r>
              <a:rPr lang="ru-RU" sz="1800" dirty="0" err="1" smtClean="0">
                <a:solidFill>
                  <a:schemeClr val="accent1">
                    <a:lumMod val="50000"/>
                  </a:schemeClr>
                </a:solidFill>
                <a:latin typeface="Times New Roman" pitchFamily="18" charset="0"/>
                <a:cs typeface="Times New Roman" pitchFamily="18" charset="0"/>
              </a:rPr>
              <a:t>бозор</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нархининг</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ўзгаришига</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кўра</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фирмалар</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бозорга</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киради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ёки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ундан</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чи</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ади</a:t>
            </a:r>
            <a:r>
              <a:rPr lang="ru-RU" sz="1800" dirty="0" smtClean="0">
                <a:solidFill>
                  <a:schemeClr val="accent1">
                    <a:lumMod val="50000"/>
                  </a:schemeClr>
                </a:solidFill>
                <a:latin typeface="Times New Roman" pitchFamily="18" charset="0"/>
                <a:cs typeface="Times New Roman" pitchFamily="18" charset="0"/>
              </a:rPr>
              <a:t>. </a:t>
            </a:r>
            <a:r>
              <a:rPr lang="en-US" sz="1800" dirty="0" smtClean="0">
                <a:solidFill>
                  <a:schemeClr val="accent1">
                    <a:lumMod val="50000"/>
                  </a:schemeClr>
                </a:solidFill>
                <a:latin typeface="Times New Roman" pitchFamily="18" charset="0"/>
                <a:cs typeface="Times New Roman" pitchFamily="18" charset="0"/>
              </a:rPr>
              <a:t/>
            </a:r>
            <a:br>
              <a:rPr lang="en-US" sz="1800" dirty="0" smtClean="0">
                <a:solidFill>
                  <a:schemeClr val="accent1">
                    <a:lumMod val="50000"/>
                  </a:schemeClr>
                </a:solidFill>
                <a:latin typeface="Times New Roman" pitchFamily="18" charset="0"/>
                <a:cs typeface="Times New Roman" pitchFamily="18" charset="0"/>
              </a:rPr>
            </a:br>
            <a:r>
              <a:rPr lang="ru-RU" sz="1800" dirty="0" smtClean="0">
                <a:solidFill>
                  <a:schemeClr val="accent1">
                    <a:lumMod val="50000"/>
                  </a:schemeClr>
                </a:solidFill>
                <a:latin typeface="Times New Roman" pitchFamily="18" charset="0"/>
                <a:cs typeface="Times New Roman" pitchFamily="18" charset="0"/>
              </a:rPr>
              <a:t/>
            </a:r>
            <a:br>
              <a:rPr lang="ru-RU" sz="1800" dirty="0" smtClean="0">
                <a:solidFill>
                  <a:schemeClr val="accent1">
                    <a:lumMod val="50000"/>
                  </a:schemeClr>
                </a:solidFill>
                <a:latin typeface="Times New Roman" pitchFamily="18" charset="0"/>
                <a:cs typeface="Times New Roman" pitchFamily="18" charset="0"/>
              </a:rPr>
            </a:br>
            <a:r>
              <a:rPr lang="ru-RU" sz="1800" b="1" dirty="0" err="1" smtClean="0">
                <a:solidFill>
                  <a:schemeClr val="accent1">
                    <a:lumMod val="50000"/>
                  </a:schemeClr>
                </a:solidFill>
                <a:latin typeface="Times New Roman" pitchFamily="18" charset="0"/>
                <a:cs typeface="Times New Roman" pitchFamily="18" charset="0"/>
              </a:rPr>
              <a:t>Бу</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ўз</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навбатида</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фирмалар</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таклиф</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чизи</a:t>
            </a:r>
            <a:r>
              <a:rPr lang="en-US" sz="1800" b="1" dirty="0" smtClean="0">
                <a:solidFill>
                  <a:schemeClr val="accent1">
                    <a:lumMod val="50000"/>
                  </a:schemeClr>
                </a:solidFill>
                <a:latin typeface="Times New Roman" pitchFamily="18" charset="0"/>
                <a:cs typeface="Times New Roman" pitchFamily="18" charset="0"/>
              </a:rPr>
              <a:t>қ</a:t>
            </a:r>
            <a:r>
              <a:rPr lang="ru-RU" sz="1800" b="1" dirty="0" err="1" smtClean="0">
                <a:solidFill>
                  <a:schemeClr val="accent1">
                    <a:lumMod val="50000"/>
                  </a:schemeClr>
                </a:solidFill>
                <a:latin typeface="Times New Roman" pitchFamily="18" charset="0"/>
                <a:cs typeface="Times New Roman" pitchFamily="18" charset="0"/>
              </a:rPr>
              <a:t>ларини</a:t>
            </a:r>
            <a:r>
              <a:rPr lang="ru-RU" sz="1800" b="1" dirty="0" smtClean="0">
                <a:solidFill>
                  <a:schemeClr val="accent1">
                    <a:lumMod val="50000"/>
                  </a:schemeClr>
                </a:solidFill>
                <a:latin typeface="Times New Roman" pitchFamily="18" charset="0"/>
                <a:cs typeface="Times New Roman" pitchFamily="18" charset="0"/>
              </a:rPr>
              <a:t> </a:t>
            </a:r>
            <a:r>
              <a:rPr lang="en-US" sz="1800" b="1" dirty="0" smtClean="0">
                <a:solidFill>
                  <a:schemeClr val="accent1">
                    <a:lumMod val="50000"/>
                  </a:schemeClr>
                </a:solidFill>
                <a:latin typeface="Times New Roman" pitchFamily="18" charset="0"/>
                <a:cs typeface="Times New Roman" pitchFamily="18" charset="0"/>
              </a:rPr>
              <a:t>қ</a:t>
            </a:r>
            <a:r>
              <a:rPr lang="ru-RU" sz="1800" b="1" dirty="0" err="1" smtClean="0">
                <a:solidFill>
                  <a:schemeClr val="accent1">
                    <a:lumMod val="50000"/>
                  </a:schemeClr>
                </a:solidFill>
                <a:latin typeface="Times New Roman" pitchFamily="18" charset="0"/>
                <a:cs typeface="Times New Roman" pitchFamily="18" charset="0"/>
              </a:rPr>
              <a:t>ўшиб</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бўлмаслигини</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кўрсатади</a:t>
            </a:r>
            <a:r>
              <a:rPr lang="ru-RU" sz="1800" b="1" dirty="0" smtClean="0">
                <a:solidFill>
                  <a:schemeClr val="accent1">
                    <a:lumMod val="50000"/>
                  </a:schemeClr>
                </a:solidFill>
                <a:latin typeface="Times New Roman" pitchFamily="18" charset="0"/>
                <a:cs typeface="Times New Roman" pitchFamily="18" charset="0"/>
              </a:rPr>
              <a:t> (</a:t>
            </a:r>
            <a:r>
              <a:rPr lang="en-US" sz="1800" b="1" dirty="0" smtClean="0">
                <a:solidFill>
                  <a:schemeClr val="accent1">
                    <a:lumMod val="50000"/>
                  </a:schemeClr>
                </a:solidFill>
                <a:latin typeface="Times New Roman" pitchFamily="18" charset="0"/>
                <a:cs typeface="Times New Roman" pitchFamily="18" charset="0"/>
              </a:rPr>
              <a:t>қ</a:t>
            </a:r>
            <a:r>
              <a:rPr lang="ru-RU" sz="1800" b="1" dirty="0" err="1" smtClean="0">
                <a:solidFill>
                  <a:schemeClr val="accent1">
                    <a:lumMod val="50000"/>
                  </a:schemeClr>
                </a:solidFill>
                <a:latin typeface="Times New Roman" pitchFamily="18" charset="0"/>
                <a:cs typeface="Times New Roman" pitchFamily="18" charset="0"/>
              </a:rPr>
              <a:t>айси</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фирмалар</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бозорда</a:t>
            </a:r>
            <a:r>
              <a:rPr lang="ru-RU" sz="1800" b="1" dirty="0" smtClean="0">
                <a:solidFill>
                  <a:schemeClr val="accent1">
                    <a:lumMod val="50000"/>
                  </a:schemeClr>
                </a:solidFill>
                <a:latin typeface="Times New Roman" pitchFamily="18" charset="0"/>
                <a:cs typeface="Times New Roman" pitchFamily="18" charset="0"/>
              </a:rPr>
              <a:t> </a:t>
            </a:r>
            <a:r>
              <a:rPr lang="en-US" sz="1800" b="1" dirty="0" smtClean="0">
                <a:solidFill>
                  <a:schemeClr val="accent1">
                    <a:lumMod val="50000"/>
                  </a:schemeClr>
                </a:solidFill>
                <a:latin typeface="Times New Roman" pitchFamily="18" charset="0"/>
                <a:cs typeface="Times New Roman" pitchFamily="18" charset="0"/>
              </a:rPr>
              <a:t>қ</a:t>
            </a:r>
            <a:r>
              <a:rPr lang="ru-RU" sz="1800" b="1" dirty="0" err="1" smtClean="0">
                <a:solidFill>
                  <a:schemeClr val="accent1">
                    <a:lumMod val="50000"/>
                  </a:schemeClr>
                </a:solidFill>
                <a:latin typeface="Times New Roman" pitchFamily="18" charset="0"/>
                <a:cs typeface="Times New Roman" pitchFamily="18" charset="0"/>
              </a:rPr>
              <a:t>олаётганлигини</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биз</a:t>
            </a:r>
            <a:r>
              <a:rPr lang="ru-RU" sz="1800" b="1" dirty="0" smtClean="0">
                <a:solidFill>
                  <a:schemeClr val="accent1">
                    <a:lumMod val="50000"/>
                  </a:schemeClr>
                </a:solidFill>
                <a:latin typeface="Times New Roman" pitchFamily="18" charset="0"/>
                <a:cs typeface="Times New Roman" pitchFamily="18" charset="0"/>
              </a:rPr>
              <a:t> </a:t>
            </a:r>
            <a:r>
              <a:rPr lang="ru-RU" sz="1800" b="1" dirty="0" err="1" smtClean="0">
                <a:solidFill>
                  <a:schemeClr val="accent1">
                    <a:lumMod val="50000"/>
                  </a:schemeClr>
                </a:solidFill>
                <a:latin typeface="Times New Roman" pitchFamily="18" charset="0"/>
                <a:cs typeface="Times New Roman" pitchFamily="18" charset="0"/>
              </a:rPr>
              <a:t>билмаймиз</a:t>
            </a:r>
            <a:r>
              <a:rPr lang="ru-RU" sz="1800" b="1" dirty="0" smtClean="0">
                <a:solidFill>
                  <a:schemeClr val="accent1">
                    <a:lumMod val="50000"/>
                  </a:schemeClr>
                </a:solidFill>
                <a:latin typeface="Times New Roman" pitchFamily="18" charset="0"/>
                <a:cs typeface="Times New Roman" pitchFamily="18" charset="0"/>
              </a:rPr>
              <a:t>).</a:t>
            </a:r>
            <a:r>
              <a:rPr lang="ru-RU" sz="1800" b="1" dirty="0">
                <a:solidFill>
                  <a:schemeClr val="accent1">
                    <a:lumMod val="50000"/>
                  </a:schemeClr>
                </a:solidFill>
                <a:latin typeface="Times New Roman" pitchFamily="18" charset="0"/>
                <a:cs typeface="Times New Roman" pitchFamily="18" charset="0"/>
              </a:rPr>
              <a:t/>
            </a:r>
            <a:br>
              <a:rPr lang="ru-RU" sz="1800" b="1" dirty="0">
                <a:solidFill>
                  <a:schemeClr val="accent1">
                    <a:lumMod val="50000"/>
                  </a:schemeClr>
                </a:solidFill>
                <a:latin typeface="Times New Roman" pitchFamily="18" charset="0"/>
                <a:cs typeface="Times New Roman" pitchFamily="18" charset="0"/>
              </a:rPr>
            </a:br>
            <a:r>
              <a:rPr lang="ru-RU" sz="1800" dirty="0" smtClean="0">
                <a:solidFill>
                  <a:schemeClr val="accent1">
                    <a:lumMod val="50000"/>
                  </a:schemeClr>
                </a:solidFill>
                <a:latin typeface="Times New Roman" pitchFamily="18" charset="0"/>
                <a:cs typeface="Times New Roman" pitchFamily="18" charset="0"/>
              </a:rPr>
              <a:t/>
            </a:r>
            <a:br>
              <a:rPr lang="ru-RU" sz="1800" dirty="0" smtClean="0">
                <a:solidFill>
                  <a:schemeClr val="accent1">
                    <a:lumMod val="50000"/>
                  </a:schemeClr>
                </a:solidFill>
                <a:latin typeface="Times New Roman" pitchFamily="18" charset="0"/>
                <a:cs typeface="Times New Roman" pitchFamily="18" charset="0"/>
              </a:rPr>
            </a:br>
            <a:r>
              <a:rPr lang="ru-RU" sz="1800" b="1" u="sng" dirty="0" smtClean="0">
                <a:solidFill>
                  <a:schemeClr val="accent1">
                    <a:lumMod val="50000"/>
                  </a:schemeClr>
                </a:solidFill>
                <a:latin typeface="Times New Roman" pitchFamily="18" charset="0"/>
                <a:cs typeface="Times New Roman" pitchFamily="18" charset="0"/>
              </a:rPr>
              <a:t>***</a:t>
            </a:r>
            <a:r>
              <a:rPr lang="ru-RU" sz="1800" dirty="0" smtClean="0">
                <a:solidFill>
                  <a:schemeClr val="accent1">
                    <a:lumMod val="50000"/>
                  </a:schemeClr>
                </a:solidFill>
                <a:latin typeface="Times New Roman" pitchFamily="18" charset="0"/>
                <a:cs typeface="Times New Roman" pitchFamily="18" charset="0"/>
              </a:rPr>
              <a:t/>
            </a:r>
            <a:br>
              <a:rPr lang="ru-RU" sz="1800" dirty="0" smtClean="0">
                <a:solidFill>
                  <a:schemeClr val="accent1">
                    <a:lumMod val="50000"/>
                  </a:schemeClr>
                </a:solidFill>
                <a:latin typeface="Times New Roman" pitchFamily="18" charset="0"/>
                <a:cs typeface="Times New Roman" pitchFamily="18" charset="0"/>
              </a:rPr>
            </a:br>
            <a:r>
              <a:rPr lang="ru-RU" sz="1800" dirty="0" err="1" smtClean="0">
                <a:solidFill>
                  <a:schemeClr val="accent1">
                    <a:lumMod val="50000"/>
                  </a:schemeClr>
                </a:solidFill>
                <a:latin typeface="Times New Roman" pitchFamily="18" charset="0"/>
                <a:cs typeface="Times New Roman" pitchFamily="18" charset="0"/>
              </a:rPr>
              <a:t>Узо</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муддатли</a:t>
            </a:r>
            <a:r>
              <a:rPr lang="ru-RU" sz="1800" dirty="0" smtClean="0">
                <a:solidFill>
                  <a:schemeClr val="accent1">
                    <a:lumMod val="50000"/>
                  </a:schemeClr>
                </a:solidFill>
                <a:latin typeface="Times New Roman" pitchFamily="18" charset="0"/>
                <a:cs typeface="Times New Roman" pitchFamily="18" charset="0"/>
              </a:rPr>
              <a:t> орали</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даги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таклифни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ани</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лашда</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ишлаб</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чи</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ариш</a:t>
            </a:r>
            <a:r>
              <a:rPr lang="ru-RU" sz="1800" dirty="0" smtClean="0">
                <a:solidFill>
                  <a:schemeClr val="accent1">
                    <a:lumMod val="50000"/>
                  </a:schemeClr>
                </a:solidFill>
                <a:latin typeface="Times New Roman" pitchFamily="18" charset="0"/>
                <a:cs typeface="Times New Roman" pitchFamily="18" charset="0"/>
              </a:rPr>
              <a:t> </a:t>
            </a:r>
            <a:r>
              <a:rPr lang="en-US" sz="1800" dirty="0" smtClean="0">
                <a:solidFill>
                  <a:schemeClr val="accent1">
                    <a:lumMod val="50000"/>
                  </a:schemeClr>
                </a:solidFill>
                <a:latin typeface="Times New Roman" pitchFamily="18" charset="0"/>
                <a:cs typeface="Times New Roman" pitchFamily="18" charset="0"/>
              </a:rPr>
              <a:t>ҳ</a:t>
            </a:r>
            <a:r>
              <a:rPr lang="ru-RU" sz="1800" dirty="0" err="1" smtClean="0">
                <a:solidFill>
                  <a:schemeClr val="accent1">
                    <a:lumMod val="50000"/>
                  </a:schemeClr>
                </a:solidFill>
                <a:latin typeface="Times New Roman" pitchFamily="18" charset="0"/>
                <a:cs typeface="Times New Roman" pitchFamily="18" charset="0"/>
              </a:rPr>
              <a:t>ажмининг</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кенгайишини</a:t>
            </a:r>
            <a:r>
              <a:rPr lang="ru-RU" sz="1800" dirty="0" smtClean="0">
                <a:solidFill>
                  <a:schemeClr val="accent1">
                    <a:lumMod val="50000"/>
                  </a:schemeClr>
                </a:solidFill>
                <a:latin typeface="Times New Roman" pitchFamily="18" charset="0"/>
                <a:cs typeface="Times New Roman" pitchFamily="18" charset="0"/>
              </a:rPr>
              <a:t> фа</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ат</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ресурслардан</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фойдаланишнинг</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кенгайиши</a:t>
            </a:r>
            <a:r>
              <a:rPr lang="ru-RU" sz="1800" dirty="0" smtClean="0">
                <a:solidFill>
                  <a:schemeClr val="accent1">
                    <a:lumMod val="50000"/>
                  </a:schemeClr>
                </a:solidFill>
                <a:latin typeface="Times New Roman" pitchFamily="18" charset="0"/>
                <a:cs typeface="Times New Roman" pitchFamily="18" charset="0"/>
              </a:rPr>
              <a:t> </a:t>
            </a:r>
            <a:r>
              <a:rPr lang="en-US" sz="1800" dirty="0" smtClean="0">
                <a:solidFill>
                  <a:schemeClr val="accent1">
                    <a:lumMod val="50000"/>
                  </a:schemeClr>
                </a:solidFill>
                <a:latin typeface="Times New Roman" pitchFamily="18" charset="0"/>
                <a:cs typeface="Times New Roman" pitchFamily="18" charset="0"/>
              </a:rPr>
              <a:t>ҳ</a:t>
            </a:r>
            <a:r>
              <a:rPr lang="ru-RU" sz="1800" dirty="0" err="1" smtClean="0">
                <a:solidFill>
                  <a:schemeClr val="accent1">
                    <a:lumMod val="50000"/>
                  </a:schemeClr>
                </a:solidFill>
                <a:latin typeface="Times New Roman" pitchFamily="18" charset="0"/>
                <a:cs typeface="Times New Roman" pitchFamily="18" charset="0"/>
              </a:rPr>
              <a:t>исобидан</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бўлади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деб</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фараз</a:t>
            </a:r>
            <a:r>
              <a:rPr lang="ru-RU" sz="1800" dirty="0" smtClean="0">
                <a:solidFill>
                  <a:schemeClr val="accent1">
                    <a:lumMod val="50000"/>
                  </a:schemeClr>
                </a:solidFill>
                <a:latin typeface="Times New Roman" pitchFamily="18" charset="0"/>
                <a:cs typeface="Times New Roman" pitchFamily="18" charset="0"/>
              </a:rPr>
              <a:t> </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илинади</a:t>
            </a:r>
            <a:r>
              <a:rPr lang="ru-RU" sz="1800" dirty="0" smtClean="0">
                <a:solidFill>
                  <a:schemeClr val="accent1">
                    <a:lumMod val="50000"/>
                  </a:schemeClr>
                </a:solidFill>
                <a:latin typeface="Times New Roman" pitchFamily="18" charset="0"/>
                <a:cs typeface="Times New Roman" pitchFamily="18" charset="0"/>
              </a:rPr>
              <a:t>. </a:t>
            </a:r>
            <a:br>
              <a:rPr lang="ru-RU" sz="1800" dirty="0" smtClean="0">
                <a:solidFill>
                  <a:schemeClr val="accent1">
                    <a:lumMod val="50000"/>
                  </a:schemeClr>
                </a:solidFill>
                <a:latin typeface="Times New Roman" pitchFamily="18" charset="0"/>
                <a:cs typeface="Times New Roman" pitchFamily="18" charset="0"/>
              </a:rPr>
            </a:br>
            <a:r>
              <a:rPr lang="ru-RU" sz="1800" dirty="0" smtClean="0">
                <a:solidFill>
                  <a:schemeClr val="accent1">
                    <a:lumMod val="50000"/>
                  </a:schemeClr>
                </a:solidFill>
                <a:latin typeface="Times New Roman" pitchFamily="18" charset="0"/>
                <a:cs typeface="Times New Roman" pitchFamily="18" charset="0"/>
              </a:rPr>
              <a:t/>
            </a:r>
            <a:br>
              <a:rPr lang="ru-RU" sz="1800" dirty="0" smtClean="0">
                <a:solidFill>
                  <a:schemeClr val="accent1">
                    <a:lumMod val="50000"/>
                  </a:schemeClr>
                </a:solidFill>
                <a:latin typeface="Times New Roman" pitchFamily="18" charset="0"/>
                <a:cs typeface="Times New Roman" pitchFamily="18" charset="0"/>
              </a:rPr>
            </a:br>
            <a:r>
              <a:rPr lang="ru-RU" sz="1800" b="1" u="sng" dirty="0" smtClean="0">
                <a:solidFill>
                  <a:schemeClr val="accent1">
                    <a:lumMod val="50000"/>
                  </a:schemeClr>
                </a:solidFill>
                <a:latin typeface="Times New Roman" pitchFamily="18" charset="0"/>
                <a:cs typeface="Times New Roman" pitchFamily="18" charset="0"/>
              </a:rPr>
              <a:t>***</a:t>
            </a:r>
            <a:br>
              <a:rPr lang="ru-RU" sz="1800" b="1" u="sng" dirty="0" smtClean="0">
                <a:solidFill>
                  <a:schemeClr val="accent1">
                    <a:lumMod val="50000"/>
                  </a:schemeClr>
                </a:solidFill>
                <a:latin typeface="Times New Roman" pitchFamily="18" charset="0"/>
                <a:cs typeface="Times New Roman" pitchFamily="18" charset="0"/>
              </a:rPr>
            </a:br>
            <a:r>
              <a:rPr lang="ru-RU" sz="1800" dirty="0" smtClean="0">
                <a:solidFill>
                  <a:schemeClr val="accent1">
                    <a:lumMod val="50000"/>
                  </a:schemeClr>
                </a:solidFill>
                <a:latin typeface="Times New Roman" pitchFamily="18" charset="0"/>
                <a:cs typeface="Times New Roman" pitchFamily="18" charset="0"/>
              </a:rPr>
              <a:t/>
            </a:r>
            <a:br>
              <a:rPr lang="ru-RU" sz="1800" dirty="0" smtClean="0">
                <a:solidFill>
                  <a:schemeClr val="accent1">
                    <a:lumMod val="50000"/>
                  </a:schemeClr>
                </a:solidFill>
                <a:latin typeface="Times New Roman" pitchFamily="18" charset="0"/>
                <a:cs typeface="Times New Roman" pitchFamily="18" charset="0"/>
              </a:rPr>
            </a:br>
            <a:r>
              <a:rPr lang="ru-RU" sz="1800" dirty="0" err="1" smtClean="0">
                <a:solidFill>
                  <a:schemeClr val="accent1">
                    <a:lumMod val="50000"/>
                  </a:schemeClr>
                </a:solidFill>
                <a:latin typeface="Times New Roman" pitchFamily="18" charset="0"/>
                <a:cs typeface="Times New Roman" pitchFamily="18" charset="0"/>
              </a:rPr>
              <a:t>Узо</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муддатли</a:t>
            </a:r>
            <a:r>
              <a:rPr lang="ru-RU" sz="1800" dirty="0" smtClean="0">
                <a:solidFill>
                  <a:schemeClr val="accent1">
                    <a:lumMod val="50000"/>
                  </a:schemeClr>
                </a:solidFill>
                <a:latin typeface="Times New Roman" pitchFamily="18" charset="0"/>
                <a:cs typeface="Times New Roman" pitchFamily="18" charset="0"/>
              </a:rPr>
              <a:t> орали</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даги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умумий</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таклифнинг</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шакли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тармо</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да </a:t>
            </a:r>
            <a:r>
              <a:rPr lang="ru-RU" sz="1800" dirty="0" err="1" smtClean="0">
                <a:solidFill>
                  <a:schemeClr val="accent1">
                    <a:lumMod val="50000"/>
                  </a:schemeClr>
                </a:solidFill>
                <a:latin typeface="Times New Roman" pitchFamily="18" charset="0"/>
                <a:cs typeface="Times New Roman" pitchFamily="18" charset="0"/>
              </a:rPr>
              <a:t>ишлаб</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чи</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ариш</a:t>
            </a:r>
            <a:r>
              <a:rPr lang="ru-RU" sz="1800" dirty="0" smtClean="0">
                <a:solidFill>
                  <a:schemeClr val="accent1">
                    <a:lumMod val="50000"/>
                  </a:schemeClr>
                </a:solidFill>
                <a:latin typeface="Times New Roman" pitchFamily="18" charset="0"/>
                <a:cs typeface="Times New Roman" pitchFamily="18" charset="0"/>
              </a:rPr>
              <a:t> </a:t>
            </a:r>
            <a:r>
              <a:rPr lang="en-US" sz="1800" dirty="0" smtClean="0">
                <a:solidFill>
                  <a:schemeClr val="accent1">
                    <a:lumMod val="50000"/>
                  </a:schemeClr>
                </a:solidFill>
                <a:latin typeface="Times New Roman" pitchFamily="18" charset="0"/>
                <a:cs typeface="Times New Roman" pitchFamily="18" charset="0"/>
              </a:rPr>
              <a:t>ҳ</a:t>
            </a:r>
            <a:r>
              <a:rPr lang="ru-RU" sz="1800" dirty="0" err="1" smtClean="0">
                <a:solidFill>
                  <a:schemeClr val="accent1">
                    <a:lumMod val="50000"/>
                  </a:schemeClr>
                </a:solidFill>
                <a:latin typeface="Times New Roman" pitchFamily="18" charset="0"/>
                <a:cs typeface="Times New Roman" pitchFamily="18" charset="0"/>
              </a:rPr>
              <a:t>ажми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ўсишининг</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ёки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камайишининг</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фойдаланиладиган</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ишлаб</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чи</a:t>
            </a:r>
            <a:r>
              <a:rPr lang="en-US" sz="1800" dirty="0" smtClean="0">
                <a:solidFill>
                  <a:schemeClr val="accent1">
                    <a:lumMod val="50000"/>
                  </a:schemeClr>
                </a:solidFill>
                <a:latin typeface="Times New Roman" pitchFamily="18" charset="0"/>
                <a:cs typeface="Times New Roman" pitchFamily="18" charset="0"/>
              </a:rPr>
              <a:t>қ</a:t>
            </a:r>
            <a:r>
              <a:rPr lang="ru-RU" sz="1800" dirty="0" err="1" smtClean="0">
                <a:solidFill>
                  <a:schemeClr val="accent1">
                    <a:lumMod val="50000"/>
                  </a:schemeClr>
                </a:solidFill>
                <a:latin typeface="Times New Roman" pitchFamily="18" charset="0"/>
                <a:cs typeface="Times New Roman" pitchFamily="18" charset="0"/>
              </a:rPr>
              <a:t>ариш</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омиллари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нархига</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таъсир</a:t>
            </a:r>
            <a:r>
              <a:rPr lang="en-US" sz="1800" dirty="0">
                <a:solidFill>
                  <a:schemeClr val="accent1">
                    <a:lumMod val="50000"/>
                  </a:schemeClr>
                </a:solidFill>
                <a:latin typeface="Times New Roman" pitchFamily="18" charset="0"/>
                <a:cs typeface="Times New Roman" pitchFamily="18" charset="0"/>
              </a:rPr>
              <a:t> </a:t>
            </a:r>
            <a:r>
              <a:rPr lang="uz-Cyrl-UZ" sz="1800" dirty="0" smtClean="0">
                <a:solidFill>
                  <a:schemeClr val="accent1">
                    <a:lumMod val="50000"/>
                  </a:schemeClr>
                </a:solidFill>
                <a:latin typeface="Times New Roman" pitchFamily="18" charset="0"/>
                <a:cs typeface="Times New Roman" pitchFamily="18" charset="0"/>
              </a:rPr>
              <a:t>этиш </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даражаси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билан</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изоҳланади</a:t>
            </a:r>
            <a:r>
              <a:rPr lang="ru-RU" sz="1800" dirty="0" smtClean="0">
                <a:solidFill>
                  <a:schemeClr val="accent1">
                    <a:lumMod val="50000"/>
                  </a:schemeClr>
                </a:solidFill>
                <a:latin typeface="Times New Roman" pitchFamily="18" charset="0"/>
                <a:cs typeface="Times New Roman" pitchFamily="18" charset="0"/>
              </a:rPr>
              <a:t>. </a:t>
            </a:r>
            <a:br>
              <a:rPr lang="ru-RU" sz="1800" dirty="0" smtClean="0">
                <a:solidFill>
                  <a:schemeClr val="accent1">
                    <a:lumMod val="50000"/>
                  </a:schemeClr>
                </a:solidFill>
                <a:latin typeface="Times New Roman" pitchFamily="18" charset="0"/>
                <a:cs typeface="Times New Roman" pitchFamily="18" charset="0"/>
              </a:rPr>
            </a:br>
            <a:r>
              <a:rPr lang="ru-RU" sz="1800" dirty="0" smtClean="0">
                <a:solidFill>
                  <a:schemeClr val="accent1">
                    <a:lumMod val="50000"/>
                  </a:schemeClr>
                </a:solidFill>
                <a:latin typeface="Times New Roman" pitchFamily="18" charset="0"/>
                <a:cs typeface="Times New Roman" pitchFamily="18" charset="0"/>
              </a:rPr>
              <a:t/>
            </a:r>
            <a:br>
              <a:rPr lang="ru-RU" sz="1800" dirty="0" smtClean="0">
                <a:solidFill>
                  <a:schemeClr val="accent1">
                    <a:lumMod val="50000"/>
                  </a:schemeClr>
                </a:solidFill>
                <a:latin typeface="Times New Roman" pitchFamily="18" charset="0"/>
                <a:cs typeface="Times New Roman" pitchFamily="18" charset="0"/>
              </a:rPr>
            </a:br>
            <a:r>
              <a:rPr lang="ru-RU" sz="1800" dirty="0" err="1" smtClean="0">
                <a:solidFill>
                  <a:schemeClr val="accent1">
                    <a:lumMod val="50000"/>
                  </a:schemeClr>
                </a:solidFill>
                <a:latin typeface="Times New Roman" pitchFamily="18" charset="0"/>
                <a:cs typeface="Times New Roman" pitchFamily="18" charset="0"/>
              </a:rPr>
              <a:t>Шунинг</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учун</a:t>
            </a:r>
            <a:r>
              <a:rPr lang="ru-RU" sz="1800" dirty="0" smtClean="0">
                <a:solidFill>
                  <a:schemeClr val="accent1">
                    <a:lumMod val="50000"/>
                  </a:schemeClr>
                </a:solidFill>
                <a:latin typeface="Times New Roman" pitchFamily="18" charset="0"/>
                <a:cs typeface="Times New Roman" pitchFamily="18" charset="0"/>
              </a:rPr>
              <a:t> </a:t>
            </a:r>
            <a:r>
              <a:rPr lang="en-US" sz="1800" dirty="0" smtClean="0">
                <a:solidFill>
                  <a:schemeClr val="accent1">
                    <a:lumMod val="50000"/>
                  </a:schemeClr>
                </a:solidFill>
                <a:latin typeface="Times New Roman" pitchFamily="18" charset="0"/>
                <a:cs typeface="Times New Roman" pitchFamily="18" charset="0"/>
              </a:rPr>
              <a:t>ҳ</a:t>
            </a:r>
            <a:r>
              <a:rPr lang="ru-RU" sz="1800" dirty="0" err="1" smtClean="0">
                <a:solidFill>
                  <a:schemeClr val="accent1">
                    <a:lumMod val="50000"/>
                  </a:schemeClr>
                </a:solidFill>
                <a:latin typeface="Times New Roman" pitchFamily="18" charset="0"/>
                <a:cs typeface="Times New Roman" pitchFamily="18" charset="0"/>
              </a:rPr>
              <a:t>ам</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уч</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турдаги</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тармо</a:t>
            </a:r>
            <a:r>
              <a:rPr lang="en-US" sz="1800" dirty="0" smtClean="0">
                <a:solidFill>
                  <a:schemeClr val="accent1">
                    <a:lumMod val="50000"/>
                  </a:schemeClr>
                </a:solidFill>
                <a:latin typeface="Times New Roman" pitchFamily="18" charset="0"/>
                <a:cs typeface="Times New Roman" pitchFamily="18" charset="0"/>
              </a:rPr>
              <a:t>қ</a:t>
            </a:r>
            <a:r>
              <a:rPr lang="ru-RU" sz="1800" dirty="0" smtClean="0">
                <a:solidFill>
                  <a:schemeClr val="accent1">
                    <a:lumMod val="50000"/>
                  </a:schemeClr>
                </a:solidFill>
                <a:latin typeface="Times New Roman" pitchFamily="18" charset="0"/>
                <a:cs typeface="Times New Roman" pitchFamily="18" charset="0"/>
              </a:rPr>
              <a:t> </a:t>
            </a:r>
            <a:r>
              <a:rPr lang="ru-RU" sz="1800" dirty="0" err="1" smtClean="0">
                <a:solidFill>
                  <a:schemeClr val="accent1">
                    <a:lumMod val="50000"/>
                  </a:schemeClr>
                </a:solidFill>
                <a:latin typeface="Times New Roman" pitchFamily="18" charset="0"/>
                <a:cs typeface="Times New Roman" pitchFamily="18" charset="0"/>
              </a:rPr>
              <a:t>хўжалиги</a:t>
            </a:r>
            <a:r>
              <a:rPr lang="en-US" sz="1800" dirty="0" smtClean="0">
                <a:solidFill>
                  <a:schemeClr val="accent1">
                    <a:lumMod val="50000"/>
                  </a:schemeClr>
                </a:solidFill>
                <a:latin typeface="Times New Roman" pitchFamily="18" charset="0"/>
                <a:cs typeface="Times New Roman" pitchFamily="18" charset="0"/>
              </a:rPr>
              <a:t> қ</a:t>
            </a:r>
            <a:r>
              <a:rPr lang="ru-RU" sz="1800" dirty="0" err="1" smtClean="0">
                <a:solidFill>
                  <a:schemeClr val="accent1">
                    <a:lumMod val="50000"/>
                  </a:schemeClr>
                </a:solidFill>
                <a:latin typeface="Times New Roman" pitchFamily="18" charset="0"/>
                <a:cs typeface="Times New Roman" pitchFamily="18" charset="0"/>
              </a:rPr>
              <a:t>аралади</a:t>
            </a:r>
            <a:r>
              <a:rPr lang="ru-RU" sz="1800" dirty="0" smtClean="0">
                <a:solidFill>
                  <a:schemeClr val="accent1">
                    <a:lumMod val="50000"/>
                  </a:schemeClr>
                </a:solidFill>
                <a:latin typeface="Times New Roman" pitchFamily="18" charset="0"/>
                <a:cs typeface="Times New Roman" pitchFamily="18" charset="0"/>
              </a:rPr>
              <a:t>: </a:t>
            </a:r>
            <a:br>
              <a:rPr lang="ru-RU" sz="1800" dirty="0" smtClean="0">
                <a:solidFill>
                  <a:schemeClr val="accent1">
                    <a:lumMod val="50000"/>
                  </a:schemeClr>
                </a:solidFill>
                <a:latin typeface="Times New Roman" pitchFamily="18" charset="0"/>
                <a:cs typeface="Times New Roman" pitchFamily="18" charset="0"/>
              </a:rPr>
            </a:br>
            <a:r>
              <a:rPr lang="ru-RU" sz="1800" b="1" i="1" u="sng" dirty="0" err="1" smtClean="0">
                <a:solidFill>
                  <a:srgbClr val="7030A0"/>
                </a:solidFill>
                <a:latin typeface="Times New Roman" pitchFamily="18" charset="0"/>
                <a:cs typeface="Times New Roman" pitchFamily="18" charset="0"/>
              </a:rPr>
              <a:t>харажатлари</a:t>
            </a:r>
            <a:r>
              <a:rPr lang="ru-RU" sz="1800" b="1" i="1" u="sng" dirty="0" smtClean="0">
                <a:solidFill>
                  <a:srgbClr val="7030A0"/>
                </a:solidFill>
                <a:latin typeface="Times New Roman" pitchFamily="18" charset="0"/>
                <a:cs typeface="Times New Roman" pitchFamily="18" charset="0"/>
              </a:rPr>
              <a:t> </a:t>
            </a:r>
            <a:r>
              <a:rPr lang="ru-RU" sz="1800" b="1" i="1" u="sng" dirty="0" err="1" smtClean="0">
                <a:solidFill>
                  <a:srgbClr val="7030A0"/>
                </a:solidFill>
                <a:latin typeface="Times New Roman" pitchFamily="18" charset="0"/>
                <a:cs typeface="Times New Roman" pitchFamily="18" charset="0"/>
              </a:rPr>
              <a:t>ўзгармас</a:t>
            </a:r>
            <a:r>
              <a:rPr lang="ru-RU" sz="1800" b="1" i="1" u="sng" dirty="0" smtClean="0">
                <a:solidFill>
                  <a:srgbClr val="7030A0"/>
                </a:solidFill>
                <a:latin typeface="Times New Roman" pitchFamily="18" charset="0"/>
                <a:cs typeface="Times New Roman" pitchFamily="18" charset="0"/>
              </a:rPr>
              <a:t>, </a:t>
            </a:r>
            <a:r>
              <a:rPr lang="ru-RU" sz="1800" b="1" i="1" u="sng" dirty="0" err="1" smtClean="0">
                <a:solidFill>
                  <a:srgbClr val="7030A0"/>
                </a:solidFill>
                <a:latin typeface="Times New Roman" pitchFamily="18" charset="0"/>
                <a:cs typeface="Times New Roman" pitchFamily="18" charset="0"/>
              </a:rPr>
              <a:t>ўсувчи</a:t>
            </a:r>
            <a:r>
              <a:rPr lang="ru-RU" sz="1800" b="1" i="1" u="sng" dirty="0" smtClean="0">
                <a:solidFill>
                  <a:srgbClr val="7030A0"/>
                </a:solidFill>
                <a:latin typeface="Times New Roman" pitchFamily="18" charset="0"/>
                <a:cs typeface="Times New Roman" pitchFamily="18" charset="0"/>
              </a:rPr>
              <a:t> </a:t>
            </a:r>
            <a:r>
              <a:rPr lang="ru-RU" sz="1800" b="1" i="1" u="sng" dirty="0" err="1" smtClean="0">
                <a:solidFill>
                  <a:srgbClr val="7030A0"/>
                </a:solidFill>
                <a:latin typeface="Times New Roman" pitchFamily="18" charset="0"/>
                <a:cs typeface="Times New Roman" pitchFamily="18" charset="0"/>
              </a:rPr>
              <a:t>ва</a:t>
            </a:r>
            <a:r>
              <a:rPr lang="ru-RU" sz="1800" b="1" i="1" u="sng" dirty="0" smtClean="0">
                <a:solidFill>
                  <a:srgbClr val="7030A0"/>
                </a:solidFill>
                <a:latin typeface="Times New Roman" pitchFamily="18" charset="0"/>
                <a:cs typeface="Times New Roman" pitchFamily="18" charset="0"/>
              </a:rPr>
              <a:t> </a:t>
            </a:r>
            <a:r>
              <a:rPr lang="ru-RU" sz="1800" b="1" i="1" u="sng" dirty="0" err="1" smtClean="0">
                <a:solidFill>
                  <a:srgbClr val="7030A0"/>
                </a:solidFill>
                <a:latin typeface="Times New Roman" pitchFamily="18" charset="0"/>
                <a:cs typeface="Times New Roman" pitchFamily="18" charset="0"/>
              </a:rPr>
              <a:t>камаювчи</a:t>
            </a:r>
            <a:r>
              <a:rPr lang="ru-RU" sz="1800" b="1" i="1" u="sng" dirty="0" smtClean="0">
                <a:solidFill>
                  <a:srgbClr val="7030A0"/>
                </a:solidFill>
                <a:latin typeface="Times New Roman" pitchFamily="18" charset="0"/>
                <a:cs typeface="Times New Roman" pitchFamily="18" charset="0"/>
              </a:rPr>
              <a:t> </a:t>
            </a:r>
            <a:r>
              <a:rPr lang="ru-RU" sz="1800" b="1" i="1" u="sng" dirty="0" err="1" smtClean="0">
                <a:solidFill>
                  <a:srgbClr val="7030A0"/>
                </a:solidFill>
                <a:latin typeface="Times New Roman" pitchFamily="18" charset="0"/>
                <a:cs typeface="Times New Roman" pitchFamily="18" charset="0"/>
              </a:rPr>
              <a:t>тармо</a:t>
            </a:r>
            <a:r>
              <a:rPr lang="en-US" sz="1800" b="1" i="1" u="sng" dirty="0" smtClean="0">
                <a:solidFill>
                  <a:srgbClr val="7030A0"/>
                </a:solidFill>
                <a:latin typeface="Times New Roman" pitchFamily="18" charset="0"/>
                <a:cs typeface="Times New Roman" pitchFamily="18" charset="0"/>
              </a:rPr>
              <a:t>қ</a:t>
            </a:r>
            <a:r>
              <a:rPr lang="ru-RU" sz="1800" b="1" i="1" u="sng" dirty="0" err="1" smtClean="0">
                <a:solidFill>
                  <a:srgbClr val="7030A0"/>
                </a:solidFill>
                <a:latin typeface="Times New Roman" pitchFamily="18" charset="0"/>
                <a:cs typeface="Times New Roman" pitchFamily="18" charset="0"/>
              </a:rPr>
              <a:t>лар</a:t>
            </a:r>
            <a:r>
              <a:rPr lang="ru-RU" sz="1800" b="1" i="1" u="sng" dirty="0" smtClean="0">
                <a:solidFill>
                  <a:srgbClr val="7030A0"/>
                </a:solidFill>
                <a:latin typeface="Times New Roman" pitchFamily="18" charset="0"/>
                <a:cs typeface="Times New Roman" pitchFamily="18" charset="0"/>
              </a:rPr>
              <a:t>.</a:t>
            </a:r>
          </a:p>
        </p:txBody>
      </p:sp>
      <p:sp>
        <p:nvSpPr>
          <p:cNvPr id="15363"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D702AA4-B017-44AC-80D0-8A2ED3BFA5F8}" type="slidenum">
              <a:rPr lang="ru-RU" altLang="ru-RU" smtClean="0">
                <a:solidFill>
                  <a:srgbClr val="898989"/>
                </a:solidFill>
                <a:latin typeface="Garamond" panose="02020404030301010803" pitchFamily="18" charset="0"/>
              </a:rPr>
              <a:pPr fontAlgn="base">
                <a:spcBef>
                  <a:spcPct val="0"/>
                </a:spcBef>
                <a:spcAft>
                  <a:spcPct val="0"/>
                </a:spcAft>
              </a:pPr>
              <a:t>10</a:t>
            </a:fld>
            <a:endParaRPr lang="ru-RU" altLang="ru-RU" dirty="0" smtClean="0">
              <a:solidFill>
                <a:srgbClr val="898989"/>
              </a:solidFill>
              <a:latin typeface="Garamond" panose="02020404030301010803" pitchFamily="18" charset="0"/>
            </a:endParaRPr>
          </a:p>
        </p:txBody>
      </p:sp>
      <p:sp>
        <p:nvSpPr>
          <p:cNvPr id="15364" name="Rectangle 2"/>
          <p:cNvSpPr>
            <a:spLocks noChangeArrowheads="1"/>
          </p:cNvSpPr>
          <p:nvPr/>
        </p:nvSpPr>
        <p:spPr bwMode="auto">
          <a:xfrm>
            <a:off x="0" y="-184150"/>
            <a:ext cx="18415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2" name="Прямоугольник 1"/>
          <p:cNvSpPr/>
          <p:nvPr/>
        </p:nvSpPr>
        <p:spPr>
          <a:xfrm>
            <a:off x="2389695" y="6708775"/>
            <a:ext cx="4572000" cy="461665"/>
          </a:xfrm>
          <a:prstGeom prst="rect">
            <a:avLst/>
          </a:prstGeom>
        </p:spPr>
        <p:txBody>
          <a:bodyPr>
            <a:spAutoFit/>
          </a:bodyPr>
          <a:lstStyle/>
          <a:p>
            <a:r>
              <a:rPr lang="ru-RU" sz="1200" b="0" i="0" dirty="0" err="1" smtClean="0">
                <a:solidFill>
                  <a:srgbClr val="404040"/>
                </a:solidFill>
                <a:effectLst/>
                <a:latin typeface="Arial" panose="020B0604020202020204" pitchFamily="34" charset="0"/>
              </a:rPr>
              <a:t>Адабиёт</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атомдан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кучли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лекин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унинг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кучини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ўтин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ёришга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сарф</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қилиш</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керак</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эмас</a:t>
            </a:r>
            <a:r>
              <a:rPr lang="ru-RU" sz="1200" b="0" i="0" dirty="0" smtClean="0">
                <a:solidFill>
                  <a:srgbClr val="404040"/>
                </a:solidFill>
                <a:effectLst/>
                <a:latin typeface="Arial" panose="020B0604020202020204" pitchFamily="34" charset="0"/>
              </a:rPr>
              <a:t>. </a:t>
            </a:r>
            <a:r>
              <a:rPr lang="ru-RU" sz="1200" b="1" i="1" dirty="0" err="1" smtClean="0">
                <a:solidFill>
                  <a:srgbClr val="404040"/>
                </a:solidFill>
                <a:effectLst/>
                <a:latin typeface="Arial" panose="020B0604020202020204" pitchFamily="34" charset="0"/>
              </a:rPr>
              <a:t>А.Қаҳҳор</a:t>
            </a:r>
            <a:endParaRPr lang="ru-RU" sz="1200" b="1" i="1"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31CADD7-E9EB-4861-A291-98567E3BFA7C}" type="slidenum">
              <a:rPr lang="ru-RU" altLang="ru-RU" smtClean="0">
                <a:latin typeface="Arial" panose="020B0604020202020204" pitchFamily="34" charset="0"/>
              </a:rPr>
              <a:pPr fontAlgn="base">
                <a:spcBef>
                  <a:spcPct val="0"/>
                </a:spcBef>
                <a:spcAft>
                  <a:spcPct val="0"/>
                </a:spcAft>
              </a:pPr>
              <a:t>11</a:t>
            </a:fld>
            <a:endParaRPr lang="ru-RU" altLang="ru-RU" smtClean="0">
              <a:latin typeface="Arial" panose="020B0604020202020204" pitchFamily="34" charset="0"/>
            </a:endParaRPr>
          </a:p>
        </p:txBody>
      </p:sp>
      <p:sp>
        <p:nvSpPr>
          <p:cNvPr id="1107970" name="Rectangle 2"/>
          <p:cNvSpPr>
            <a:spLocks noChangeArrowheads="1"/>
          </p:cNvSpPr>
          <p:nvPr/>
        </p:nvSpPr>
        <p:spPr bwMode="auto">
          <a:xfrm>
            <a:off x="455613" y="384175"/>
            <a:ext cx="8415337"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812800" indent="-8128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buClr>
                <a:schemeClr val="hlink"/>
              </a:buClr>
              <a:buSzPct val="80000"/>
              <a:buFont typeface="Wingdings" panose="05000000000000000000" pitchFamily="2" charset="2"/>
              <a:buNone/>
            </a:pPr>
            <a:r>
              <a:rPr lang="uz-Cyrl-UZ" altLang="ru-RU" sz="2400" b="1">
                <a:latin typeface="Times New Roman" panose="02020603050405020304" pitchFamily="18" charset="0"/>
                <a:cs typeface="Times New Roman" panose="02020603050405020304" pitchFamily="18" charset="0"/>
              </a:rPr>
              <a:t>Узоқ муддатли оралиқда </a:t>
            </a:r>
            <a:r>
              <a:rPr lang="ru-RU" altLang="ru-RU" sz="2400" b="1">
                <a:latin typeface="Times New Roman" panose="02020603050405020304" pitchFamily="18" charset="0"/>
                <a:cs typeface="Times New Roman" panose="02020603050405020304" pitchFamily="18" charset="0"/>
              </a:rPr>
              <a:t>тармо</a:t>
            </a:r>
            <a:r>
              <a:rPr lang="uz-Cyrl-UZ" altLang="ru-RU" sz="2400" b="1">
                <a:latin typeface="Times New Roman" panose="02020603050405020304" pitchFamily="18" charset="0"/>
                <a:cs typeface="Times New Roman" panose="02020603050405020304" pitchFamily="18" charset="0"/>
              </a:rPr>
              <a:t>қ таклифи</a:t>
            </a:r>
            <a:endParaRPr lang="ru-RU" altLang="ru-RU" sz="2400" b="1">
              <a:solidFill>
                <a:srgbClr val="7030A0"/>
              </a:solidFill>
              <a:latin typeface="Times New Roman" panose="02020603050405020304" pitchFamily="18" charset="0"/>
              <a:cs typeface="Times New Roman" panose="02020603050405020304" pitchFamily="18" charset="0"/>
            </a:endParaRPr>
          </a:p>
        </p:txBody>
      </p:sp>
      <p:grpSp>
        <p:nvGrpSpPr>
          <p:cNvPr id="16388" name="Group 71"/>
          <p:cNvGrpSpPr>
            <a:grpSpLocks/>
          </p:cNvGrpSpPr>
          <p:nvPr/>
        </p:nvGrpSpPr>
        <p:grpSpPr bwMode="auto">
          <a:xfrm>
            <a:off x="192088" y="1790700"/>
            <a:ext cx="8866187" cy="4611688"/>
            <a:chOff x="127" y="934"/>
            <a:chExt cx="5488" cy="2905"/>
          </a:xfrm>
        </p:grpSpPr>
        <p:sp>
          <p:nvSpPr>
            <p:cNvPr id="16393" name="Rectangle 18"/>
            <p:cNvSpPr>
              <a:spLocks noChangeArrowheads="1"/>
            </p:cNvSpPr>
            <p:nvPr/>
          </p:nvSpPr>
          <p:spPr bwMode="auto">
            <a:xfrm>
              <a:off x="343" y="946"/>
              <a:ext cx="11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endParaRPr lang="ru-RU" altLang="ru-RU">
                <a:latin typeface="Arial" panose="020B0604020202020204" pitchFamily="34" charset="0"/>
              </a:endParaRPr>
            </a:p>
          </p:txBody>
        </p:sp>
        <p:sp>
          <p:nvSpPr>
            <p:cNvPr id="16394" name="Rectangle 19"/>
            <p:cNvSpPr>
              <a:spLocks noChangeArrowheads="1"/>
            </p:cNvSpPr>
            <p:nvPr/>
          </p:nvSpPr>
          <p:spPr bwMode="auto">
            <a:xfrm>
              <a:off x="1691" y="934"/>
              <a:ext cx="35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MC</a:t>
              </a:r>
              <a:endParaRPr lang="ru-RU" altLang="ru-RU">
                <a:latin typeface="Arial" panose="020B0604020202020204" pitchFamily="34" charset="0"/>
              </a:endParaRPr>
            </a:p>
          </p:txBody>
        </p:sp>
        <p:sp>
          <p:nvSpPr>
            <p:cNvPr id="16395" name="Rectangle 20"/>
            <p:cNvSpPr>
              <a:spLocks noChangeArrowheads="1"/>
            </p:cNvSpPr>
            <p:nvPr/>
          </p:nvSpPr>
          <p:spPr bwMode="auto">
            <a:xfrm>
              <a:off x="2505" y="1379"/>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AC</a:t>
              </a:r>
              <a:endParaRPr lang="ru-RU" altLang="ru-RU">
                <a:latin typeface="Arial" panose="020B0604020202020204" pitchFamily="34" charset="0"/>
              </a:endParaRPr>
            </a:p>
          </p:txBody>
        </p:sp>
        <p:sp>
          <p:nvSpPr>
            <p:cNvPr id="16396" name="Rectangle 25"/>
            <p:cNvSpPr>
              <a:spLocks noChangeArrowheads="1"/>
            </p:cNvSpPr>
            <p:nvPr/>
          </p:nvSpPr>
          <p:spPr bwMode="auto">
            <a:xfrm>
              <a:off x="2285" y="3455"/>
              <a:ext cx="113" cy="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endParaRPr lang="ru-RU" altLang="ru-RU">
                <a:latin typeface="Arial" panose="020B0604020202020204" pitchFamily="34" charset="0"/>
              </a:endParaRPr>
            </a:p>
          </p:txBody>
        </p:sp>
        <p:sp>
          <p:nvSpPr>
            <p:cNvPr id="16397" name="Line 29"/>
            <p:cNvSpPr>
              <a:spLocks noChangeShapeType="1"/>
            </p:cNvSpPr>
            <p:nvPr/>
          </p:nvSpPr>
          <p:spPr bwMode="auto">
            <a:xfrm>
              <a:off x="407" y="1124"/>
              <a:ext cx="0" cy="243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398" name="Line 30"/>
            <p:cNvSpPr>
              <a:spLocks noChangeShapeType="1"/>
            </p:cNvSpPr>
            <p:nvPr/>
          </p:nvSpPr>
          <p:spPr bwMode="auto">
            <a:xfrm flipH="1">
              <a:off x="402" y="3554"/>
              <a:ext cx="1845" cy="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6399" name="Group 31"/>
            <p:cNvGrpSpPr>
              <a:grpSpLocks/>
            </p:cNvGrpSpPr>
            <p:nvPr/>
          </p:nvGrpSpPr>
          <p:grpSpPr bwMode="auto">
            <a:xfrm>
              <a:off x="630" y="1438"/>
              <a:ext cx="1835" cy="705"/>
              <a:chOff x="782" y="-788"/>
              <a:chExt cx="3296" cy="953"/>
            </a:xfrm>
          </p:grpSpPr>
          <p:sp>
            <p:nvSpPr>
              <p:cNvPr id="16432" name="Arc 32"/>
              <p:cNvSpPr>
                <a:spLocks/>
              </p:cNvSpPr>
              <p:nvPr/>
            </p:nvSpPr>
            <p:spPr bwMode="auto">
              <a:xfrm flipV="1">
                <a:off x="2251" y="-788"/>
                <a:ext cx="1827" cy="95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33" name="Arc 33"/>
              <p:cNvSpPr>
                <a:spLocks/>
              </p:cNvSpPr>
              <p:nvPr/>
            </p:nvSpPr>
            <p:spPr bwMode="auto">
              <a:xfrm flipH="1" flipV="1">
                <a:off x="782" y="-731"/>
                <a:ext cx="1462" cy="89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sp>
          <p:nvSpPr>
            <p:cNvPr id="16400" name="Line 38"/>
            <p:cNvSpPr>
              <a:spLocks noChangeShapeType="1"/>
            </p:cNvSpPr>
            <p:nvPr/>
          </p:nvSpPr>
          <p:spPr bwMode="auto">
            <a:xfrm>
              <a:off x="1403" y="2141"/>
              <a:ext cx="16" cy="1424"/>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01" name="Rectangle 44"/>
            <p:cNvSpPr>
              <a:spLocks noChangeArrowheads="1"/>
            </p:cNvSpPr>
            <p:nvPr/>
          </p:nvSpPr>
          <p:spPr bwMode="auto">
            <a:xfrm>
              <a:off x="3202" y="966"/>
              <a:ext cx="11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endParaRPr lang="ru-RU" altLang="ru-RU">
                <a:latin typeface="Arial" panose="020B0604020202020204" pitchFamily="34" charset="0"/>
              </a:endParaRPr>
            </a:p>
          </p:txBody>
        </p:sp>
        <p:sp>
          <p:nvSpPr>
            <p:cNvPr id="16402" name="Rectangle 47"/>
            <p:cNvSpPr>
              <a:spLocks noChangeArrowheads="1"/>
            </p:cNvSpPr>
            <p:nvPr/>
          </p:nvSpPr>
          <p:spPr bwMode="auto">
            <a:xfrm>
              <a:off x="5344" y="3471"/>
              <a:ext cx="110" cy="2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endParaRPr lang="ru-RU" altLang="ru-RU">
                <a:latin typeface="Arial" panose="020B0604020202020204" pitchFamily="34" charset="0"/>
              </a:endParaRPr>
            </a:p>
          </p:txBody>
        </p:sp>
        <p:sp>
          <p:nvSpPr>
            <p:cNvPr id="16403" name="Rectangle 48"/>
            <p:cNvSpPr>
              <a:spLocks noChangeArrowheads="1"/>
            </p:cNvSpPr>
            <p:nvPr/>
          </p:nvSpPr>
          <p:spPr bwMode="auto">
            <a:xfrm>
              <a:off x="4503" y="3622"/>
              <a:ext cx="279"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ru-RU" altLang="ru-RU">
                <a:latin typeface="Arial" panose="020B0604020202020204" pitchFamily="34" charset="0"/>
              </a:endParaRPr>
            </a:p>
          </p:txBody>
        </p:sp>
        <p:grpSp>
          <p:nvGrpSpPr>
            <p:cNvPr id="16404" name="Group 55"/>
            <p:cNvGrpSpPr>
              <a:grpSpLocks/>
            </p:cNvGrpSpPr>
            <p:nvPr/>
          </p:nvGrpSpPr>
          <p:grpSpPr bwMode="auto">
            <a:xfrm>
              <a:off x="401" y="1157"/>
              <a:ext cx="5040" cy="2445"/>
              <a:chOff x="-66" y="1011"/>
              <a:chExt cx="9151" cy="3309"/>
            </a:xfrm>
          </p:grpSpPr>
          <p:sp>
            <p:nvSpPr>
              <p:cNvPr id="16422" name="Line 56"/>
              <p:cNvSpPr>
                <a:spLocks noChangeShapeType="1"/>
              </p:cNvSpPr>
              <p:nvPr/>
            </p:nvSpPr>
            <p:spPr bwMode="auto">
              <a:xfrm flipH="1">
                <a:off x="5129" y="1011"/>
                <a:ext cx="5" cy="3309"/>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23" name="Line 57"/>
              <p:cNvSpPr>
                <a:spLocks noChangeShapeType="1"/>
              </p:cNvSpPr>
              <p:nvPr/>
            </p:nvSpPr>
            <p:spPr bwMode="auto">
              <a:xfrm flipH="1">
                <a:off x="5123" y="4299"/>
                <a:ext cx="3719" cy="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6424" name="Group 58"/>
              <p:cNvGrpSpPr>
                <a:grpSpLocks/>
              </p:cNvGrpSpPr>
              <p:nvPr/>
            </p:nvGrpSpPr>
            <p:grpSpPr bwMode="auto">
              <a:xfrm>
                <a:off x="-66" y="1343"/>
                <a:ext cx="9151" cy="2956"/>
                <a:chOff x="-12" y="1343"/>
                <a:chExt cx="9057" cy="2956"/>
              </a:xfrm>
            </p:grpSpPr>
            <p:sp>
              <p:nvSpPr>
                <p:cNvPr id="16425" name="Line 59"/>
                <p:cNvSpPr>
                  <a:spLocks noChangeShapeType="1"/>
                </p:cNvSpPr>
                <p:nvPr/>
              </p:nvSpPr>
              <p:spPr bwMode="auto">
                <a:xfrm flipV="1">
                  <a:off x="5130" y="1779"/>
                  <a:ext cx="1853" cy="1"/>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26" name="Line 60"/>
                <p:cNvSpPr>
                  <a:spLocks noChangeShapeType="1"/>
                </p:cNvSpPr>
                <p:nvPr/>
              </p:nvSpPr>
              <p:spPr bwMode="auto">
                <a:xfrm>
                  <a:off x="5124" y="2310"/>
                  <a:ext cx="3921" cy="7"/>
                </a:xfrm>
                <a:prstGeom prst="line">
                  <a:avLst/>
                </a:prstGeom>
                <a:noFill/>
                <a:ln w="28575">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27" name="Line 67"/>
                <p:cNvSpPr>
                  <a:spLocks noChangeShapeType="1"/>
                </p:cNvSpPr>
                <p:nvPr/>
              </p:nvSpPr>
              <p:spPr bwMode="auto">
                <a:xfrm>
                  <a:off x="7557" y="2317"/>
                  <a:ext cx="1" cy="1982"/>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28" name="Arc 63"/>
                <p:cNvSpPr>
                  <a:spLocks/>
                </p:cNvSpPr>
                <p:nvPr/>
              </p:nvSpPr>
              <p:spPr bwMode="auto">
                <a:xfrm flipV="1">
                  <a:off x="965" y="1343"/>
                  <a:ext cx="1342" cy="1312"/>
                </a:xfrm>
                <a:custGeom>
                  <a:avLst/>
                  <a:gdLst>
                    <a:gd name="T0" fmla="*/ 0 w 21600"/>
                    <a:gd name="T1" fmla="*/ 0 h 21600"/>
                    <a:gd name="T2" fmla="*/ 2 w 21600"/>
                    <a:gd name="T3" fmla="*/ 2 h 21600"/>
                    <a:gd name="T4" fmla="*/ 0 w 21600"/>
                    <a:gd name="T5" fmla="*/ 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29" name="Line 59"/>
                <p:cNvSpPr>
                  <a:spLocks noChangeShapeType="1"/>
                </p:cNvSpPr>
                <p:nvPr/>
              </p:nvSpPr>
              <p:spPr bwMode="auto">
                <a:xfrm>
                  <a:off x="-12" y="1743"/>
                  <a:ext cx="2300" cy="12"/>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30" name="Line 60"/>
                <p:cNvSpPr>
                  <a:spLocks noChangeShapeType="1"/>
                </p:cNvSpPr>
                <p:nvPr/>
              </p:nvSpPr>
              <p:spPr bwMode="auto">
                <a:xfrm>
                  <a:off x="-11" y="2334"/>
                  <a:ext cx="3855" cy="15"/>
                </a:xfrm>
                <a:prstGeom prst="line">
                  <a:avLst/>
                </a:prstGeom>
                <a:noFill/>
                <a:ln w="28575">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31" name="Line 67"/>
                <p:cNvSpPr>
                  <a:spLocks noChangeShapeType="1"/>
                </p:cNvSpPr>
                <p:nvPr/>
              </p:nvSpPr>
              <p:spPr bwMode="auto">
                <a:xfrm>
                  <a:off x="6351" y="2317"/>
                  <a:ext cx="1" cy="1982"/>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grpSp>
        <p:sp>
          <p:nvSpPr>
            <p:cNvPr id="16405" name="Rectangle 19"/>
            <p:cNvSpPr>
              <a:spLocks noChangeArrowheads="1"/>
            </p:cNvSpPr>
            <p:nvPr/>
          </p:nvSpPr>
          <p:spPr bwMode="auto">
            <a:xfrm>
              <a:off x="4538" y="1073"/>
              <a:ext cx="21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6406" name="Rectangle 20"/>
            <p:cNvSpPr>
              <a:spLocks noChangeArrowheads="1"/>
            </p:cNvSpPr>
            <p:nvPr/>
          </p:nvSpPr>
          <p:spPr bwMode="auto">
            <a:xfrm>
              <a:off x="5263" y="1560"/>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6407" name="Line 38"/>
            <p:cNvSpPr>
              <a:spLocks noChangeShapeType="1"/>
            </p:cNvSpPr>
            <p:nvPr/>
          </p:nvSpPr>
          <p:spPr bwMode="auto">
            <a:xfrm>
              <a:off x="1666" y="1688"/>
              <a:ext cx="8" cy="1860"/>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6408" name="Rectangle 19"/>
            <p:cNvSpPr>
              <a:spLocks noChangeArrowheads="1"/>
            </p:cNvSpPr>
            <p:nvPr/>
          </p:nvSpPr>
          <p:spPr bwMode="auto">
            <a:xfrm>
              <a:off x="4766" y="2987"/>
              <a:ext cx="21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D</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6409" name="Rectangle 20"/>
            <p:cNvSpPr>
              <a:spLocks noChangeArrowheads="1"/>
            </p:cNvSpPr>
            <p:nvPr/>
          </p:nvSpPr>
          <p:spPr bwMode="auto">
            <a:xfrm>
              <a:off x="5168" y="2774"/>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D</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6410" name="Rectangle 20"/>
            <p:cNvSpPr>
              <a:spLocks noChangeArrowheads="1"/>
            </p:cNvSpPr>
            <p:nvPr/>
          </p:nvSpPr>
          <p:spPr bwMode="auto">
            <a:xfrm>
              <a:off x="4547" y="3637"/>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6411" name="Rectangle 20"/>
            <p:cNvSpPr>
              <a:spLocks noChangeArrowheads="1"/>
            </p:cNvSpPr>
            <p:nvPr/>
          </p:nvSpPr>
          <p:spPr bwMode="auto">
            <a:xfrm>
              <a:off x="3876" y="3637"/>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6412" name="Rectangle 20"/>
            <p:cNvSpPr>
              <a:spLocks noChangeArrowheads="1"/>
            </p:cNvSpPr>
            <p:nvPr/>
          </p:nvSpPr>
          <p:spPr bwMode="auto">
            <a:xfrm>
              <a:off x="1314" y="3637"/>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6413" name="Rectangle 20"/>
            <p:cNvSpPr>
              <a:spLocks noChangeArrowheads="1"/>
            </p:cNvSpPr>
            <p:nvPr/>
          </p:nvSpPr>
          <p:spPr bwMode="auto">
            <a:xfrm>
              <a:off x="1561" y="3635"/>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6414" name="Rectangle 20"/>
            <p:cNvSpPr>
              <a:spLocks noChangeArrowheads="1"/>
            </p:cNvSpPr>
            <p:nvPr/>
          </p:nvSpPr>
          <p:spPr bwMode="auto">
            <a:xfrm>
              <a:off x="5298" y="1941"/>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a:t>
              </a:r>
              <a:r>
                <a:rPr lang="en-US" altLang="ru-RU" sz="1100">
                  <a:latin typeface="Arial" panose="020B0604020202020204" pitchFamily="34" charset="0"/>
                </a:rPr>
                <a:t>L</a:t>
              </a:r>
              <a:endParaRPr lang="ru-RU" altLang="ru-RU">
                <a:latin typeface="Arial" panose="020B0604020202020204" pitchFamily="34" charset="0"/>
              </a:endParaRPr>
            </a:p>
          </p:txBody>
        </p:sp>
        <p:sp>
          <p:nvSpPr>
            <p:cNvPr id="16415" name="Rectangle 19"/>
            <p:cNvSpPr>
              <a:spLocks noChangeArrowheads="1"/>
            </p:cNvSpPr>
            <p:nvPr/>
          </p:nvSpPr>
          <p:spPr bwMode="auto">
            <a:xfrm>
              <a:off x="2986" y="1608"/>
              <a:ext cx="21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6416" name="Rectangle 20"/>
            <p:cNvSpPr>
              <a:spLocks noChangeArrowheads="1"/>
            </p:cNvSpPr>
            <p:nvPr/>
          </p:nvSpPr>
          <p:spPr bwMode="auto">
            <a:xfrm>
              <a:off x="2999" y="2030"/>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6417" name="Rectangle 19"/>
            <p:cNvSpPr>
              <a:spLocks noChangeArrowheads="1"/>
            </p:cNvSpPr>
            <p:nvPr/>
          </p:nvSpPr>
          <p:spPr bwMode="auto">
            <a:xfrm>
              <a:off x="127" y="1612"/>
              <a:ext cx="21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6418" name="Rectangle 20"/>
            <p:cNvSpPr>
              <a:spLocks noChangeArrowheads="1"/>
            </p:cNvSpPr>
            <p:nvPr/>
          </p:nvSpPr>
          <p:spPr bwMode="auto">
            <a:xfrm>
              <a:off x="140" y="2034"/>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6419" name="Rectangle 20"/>
            <p:cNvSpPr>
              <a:spLocks noChangeArrowheads="1"/>
            </p:cNvSpPr>
            <p:nvPr/>
          </p:nvSpPr>
          <p:spPr bwMode="auto">
            <a:xfrm>
              <a:off x="4403" y="1596"/>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C</a:t>
              </a:r>
              <a:endParaRPr lang="ru-RU" altLang="ru-RU">
                <a:latin typeface="Arial" panose="020B0604020202020204" pitchFamily="34" charset="0"/>
              </a:endParaRPr>
            </a:p>
          </p:txBody>
        </p:sp>
        <p:sp>
          <p:nvSpPr>
            <p:cNvPr id="16420" name="Rectangle 20"/>
            <p:cNvSpPr>
              <a:spLocks noChangeArrowheads="1"/>
            </p:cNvSpPr>
            <p:nvPr/>
          </p:nvSpPr>
          <p:spPr bwMode="auto">
            <a:xfrm>
              <a:off x="4835" y="1921"/>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B</a:t>
              </a:r>
              <a:endParaRPr lang="ru-RU" altLang="ru-RU">
                <a:latin typeface="Arial" panose="020B0604020202020204" pitchFamily="34" charset="0"/>
              </a:endParaRPr>
            </a:p>
          </p:txBody>
        </p:sp>
        <p:sp>
          <p:nvSpPr>
            <p:cNvPr id="16421" name="Rectangle 20"/>
            <p:cNvSpPr>
              <a:spLocks noChangeArrowheads="1"/>
            </p:cNvSpPr>
            <p:nvPr/>
          </p:nvSpPr>
          <p:spPr bwMode="auto">
            <a:xfrm>
              <a:off x="4079" y="1950"/>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A</a:t>
              </a:r>
              <a:endParaRPr lang="ru-RU" altLang="ru-RU">
                <a:latin typeface="Arial" panose="020B0604020202020204" pitchFamily="34" charset="0"/>
              </a:endParaRPr>
            </a:p>
          </p:txBody>
        </p:sp>
      </p:grpSp>
      <p:cxnSp>
        <p:nvCxnSpPr>
          <p:cNvPr id="5" name="Прямая соединительная линия 4"/>
          <p:cNvCxnSpPr/>
          <p:nvPr/>
        </p:nvCxnSpPr>
        <p:spPr>
          <a:xfrm flipV="1">
            <a:off x="5530850" y="2341563"/>
            <a:ext cx="1998663" cy="22987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flipV="1">
            <a:off x="6227763" y="2779713"/>
            <a:ext cx="2000250" cy="229711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a:off x="5835650" y="3082925"/>
            <a:ext cx="1828800" cy="199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6507163" y="2633663"/>
            <a:ext cx="1828800" cy="1993900"/>
          </a:xfrm>
          <a:prstGeom prst="line">
            <a:avLst/>
          </a:prstGeom>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2914650" y="6716948"/>
            <a:ext cx="4572000" cy="276999"/>
          </a:xfrm>
          <a:prstGeom prst="rect">
            <a:avLst/>
          </a:prstGeom>
        </p:spPr>
        <p:txBody>
          <a:bodyPr>
            <a:spAutoFit/>
          </a:bodyPr>
          <a:lstStyle/>
          <a:p>
            <a:r>
              <a:rPr lang="ru-RU" sz="1200" b="0" i="0" dirty="0" err="1" smtClean="0">
                <a:solidFill>
                  <a:srgbClr val="404040"/>
                </a:solidFill>
                <a:effectLst/>
                <a:latin typeface="Arial" panose="020B0604020202020204" pitchFamily="34" charset="0"/>
              </a:rPr>
              <a:t>Идеалга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топинмайдилар</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идеалга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талпинадилар</a:t>
            </a:r>
            <a:r>
              <a:rPr lang="ru-RU" sz="1200" b="0" i="0" dirty="0" smtClean="0">
                <a:solidFill>
                  <a:srgbClr val="404040"/>
                </a:solidFill>
                <a:effectLst/>
                <a:latin typeface="Arial" panose="020B0604020202020204" pitchFamily="34" charset="0"/>
              </a:rPr>
              <a:t>.</a:t>
            </a:r>
            <a:endParaRPr lang="ru-RU" sz="12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1107970"/>
                                        </p:tgtEl>
                                        <p:attrNameLst>
                                          <p:attrName>style.visibility</p:attrName>
                                        </p:attrNameLst>
                                      </p:cBhvr>
                                      <p:to>
                                        <p:strVal val="visible"/>
                                      </p:to>
                                    </p:set>
                                    <p:animEffect transition="in" filter="plus(in)">
                                      <p:cBhvr>
                                        <p:cTn id="7" dur="2000"/>
                                        <p:tgtEl>
                                          <p:spTgt spid="11079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797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C95E828-5977-439D-9657-F66B85DBA4BB}" type="slidenum">
              <a:rPr lang="ru-RU" altLang="ru-RU" smtClean="0">
                <a:latin typeface="Arial" panose="020B0604020202020204" pitchFamily="34" charset="0"/>
              </a:rPr>
              <a:pPr fontAlgn="base">
                <a:spcBef>
                  <a:spcPct val="0"/>
                </a:spcBef>
                <a:spcAft>
                  <a:spcPct val="0"/>
                </a:spcAft>
              </a:pPr>
              <a:t>12</a:t>
            </a:fld>
            <a:endParaRPr lang="ru-RU" altLang="ru-RU" smtClean="0">
              <a:latin typeface="Arial" panose="020B0604020202020204" pitchFamily="34" charset="0"/>
            </a:endParaRPr>
          </a:p>
        </p:txBody>
      </p:sp>
      <p:sp>
        <p:nvSpPr>
          <p:cNvPr id="1107970" name="Rectangle 2"/>
          <p:cNvSpPr>
            <a:spLocks noChangeArrowheads="1"/>
          </p:cNvSpPr>
          <p:nvPr/>
        </p:nvSpPr>
        <p:spPr bwMode="auto">
          <a:xfrm>
            <a:off x="455613" y="384175"/>
            <a:ext cx="8415337"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812800" indent="-8128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buClr>
                <a:schemeClr val="hlink"/>
              </a:buClr>
              <a:buSzPct val="80000"/>
              <a:buFont typeface="Wingdings" panose="05000000000000000000" pitchFamily="2" charset="2"/>
              <a:buNone/>
            </a:pPr>
            <a:r>
              <a:rPr lang="uz-Cyrl-UZ" altLang="ru-RU" sz="2400" b="1">
                <a:latin typeface="Times New Roman" panose="02020603050405020304" pitchFamily="18" charset="0"/>
                <a:cs typeface="Times New Roman" panose="02020603050405020304" pitchFamily="18" charset="0"/>
              </a:rPr>
              <a:t>Узоқ муддатли оралиқда </a:t>
            </a:r>
            <a:r>
              <a:rPr lang="ru-RU" altLang="ru-RU" sz="2400" b="1">
                <a:latin typeface="Times New Roman" panose="02020603050405020304" pitchFamily="18" charset="0"/>
                <a:cs typeface="Times New Roman" panose="02020603050405020304" pitchFamily="18" charset="0"/>
              </a:rPr>
              <a:t>тармо</a:t>
            </a:r>
            <a:r>
              <a:rPr lang="uz-Cyrl-UZ" altLang="ru-RU" sz="2400" b="1">
                <a:latin typeface="Times New Roman" panose="02020603050405020304" pitchFamily="18" charset="0"/>
                <a:cs typeface="Times New Roman" panose="02020603050405020304" pitchFamily="18" charset="0"/>
              </a:rPr>
              <a:t>қ харажатларининг ўсиб бориши</a:t>
            </a:r>
            <a:endParaRPr lang="ru-RU" altLang="ru-RU" sz="2400" b="1">
              <a:solidFill>
                <a:srgbClr val="7030A0"/>
              </a:solidFill>
              <a:latin typeface="Times New Roman" panose="02020603050405020304" pitchFamily="18" charset="0"/>
              <a:cs typeface="Times New Roman" panose="02020603050405020304" pitchFamily="18" charset="0"/>
            </a:endParaRPr>
          </a:p>
        </p:txBody>
      </p:sp>
      <p:grpSp>
        <p:nvGrpSpPr>
          <p:cNvPr id="17412" name="Group 71"/>
          <p:cNvGrpSpPr>
            <a:grpSpLocks/>
          </p:cNvGrpSpPr>
          <p:nvPr/>
        </p:nvGrpSpPr>
        <p:grpSpPr bwMode="auto">
          <a:xfrm>
            <a:off x="192088" y="1809750"/>
            <a:ext cx="8950325" cy="4592638"/>
            <a:chOff x="127" y="946"/>
            <a:chExt cx="5540" cy="2893"/>
          </a:xfrm>
        </p:grpSpPr>
        <p:sp>
          <p:nvSpPr>
            <p:cNvPr id="17422" name="Rectangle 18"/>
            <p:cNvSpPr>
              <a:spLocks noChangeArrowheads="1"/>
            </p:cNvSpPr>
            <p:nvPr/>
          </p:nvSpPr>
          <p:spPr bwMode="auto">
            <a:xfrm>
              <a:off x="343" y="946"/>
              <a:ext cx="11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endParaRPr lang="ru-RU" altLang="ru-RU">
                <a:latin typeface="Arial" panose="020B0604020202020204" pitchFamily="34" charset="0"/>
              </a:endParaRPr>
            </a:p>
          </p:txBody>
        </p:sp>
        <p:sp>
          <p:nvSpPr>
            <p:cNvPr id="15366" name="Rectangle 19"/>
            <p:cNvSpPr>
              <a:spLocks noChangeArrowheads="1"/>
            </p:cNvSpPr>
            <p:nvPr/>
          </p:nvSpPr>
          <p:spPr bwMode="auto">
            <a:xfrm>
              <a:off x="1304" y="1107"/>
              <a:ext cx="35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defRPr/>
              </a:pPr>
              <a:r>
                <a:rPr lang="en-US" altLang="ru-RU" sz="1400" dirty="0" smtClean="0">
                  <a:latin typeface="Arial" panose="020B0604020202020204" pitchFamily="34" charset="0"/>
                </a:rPr>
                <a:t>SMC</a:t>
              </a:r>
              <a:r>
                <a:rPr lang="en-US" altLang="ru-RU" sz="1050" dirty="0" smtClean="0">
                  <a:latin typeface="Arial" panose="020B0604020202020204" pitchFamily="34" charset="0"/>
                </a:rPr>
                <a:t>2</a:t>
              </a:r>
              <a:endParaRPr lang="ru-RU" altLang="ru-RU" sz="1400" dirty="0" smtClean="0">
                <a:latin typeface="Arial" panose="020B0604020202020204" pitchFamily="34" charset="0"/>
              </a:endParaRPr>
            </a:p>
          </p:txBody>
        </p:sp>
        <p:sp>
          <p:nvSpPr>
            <p:cNvPr id="17424" name="Rectangle 20"/>
            <p:cNvSpPr>
              <a:spLocks noChangeArrowheads="1"/>
            </p:cNvSpPr>
            <p:nvPr/>
          </p:nvSpPr>
          <p:spPr bwMode="auto">
            <a:xfrm>
              <a:off x="2512" y="1406"/>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400">
                  <a:latin typeface="Arial" panose="020B0604020202020204" pitchFamily="34" charset="0"/>
                </a:rPr>
                <a:t>LAC</a:t>
              </a:r>
              <a:r>
                <a:rPr lang="en-US" altLang="ru-RU" sz="1100">
                  <a:latin typeface="Arial" panose="020B0604020202020204" pitchFamily="34" charset="0"/>
                </a:rPr>
                <a:t>2</a:t>
              </a:r>
              <a:endParaRPr lang="ru-RU" altLang="ru-RU" sz="1400">
                <a:latin typeface="Arial" panose="020B0604020202020204" pitchFamily="34" charset="0"/>
              </a:endParaRPr>
            </a:p>
          </p:txBody>
        </p:sp>
        <p:sp>
          <p:nvSpPr>
            <p:cNvPr id="17425" name="Rectangle 25"/>
            <p:cNvSpPr>
              <a:spLocks noChangeArrowheads="1"/>
            </p:cNvSpPr>
            <p:nvPr/>
          </p:nvSpPr>
          <p:spPr bwMode="auto">
            <a:xfrm>
              <a:off x="2285" y="3455"/>
              <a:ext cx="113" cy="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endParaRPr lang="ru-RU" altLang="ru-RU">
                <a:latin typeface="Arial" panose="020B0604020202020204" pitchFamily="34" charset="0"/>
              </a:endParaRPr>
            </a:p>
          </p:txBody>
        </p:sp>
        <p:sp>
          <p:nvSpPr>
            <p:cNvPr id="17426" name="Line 29"/>
            <p:cNvSpPr>
              <a:spLocks noChangeShapeType="1"/>
            </p:cNvSpPr>
            <p:nvPr/>
          </p:nvSpPr>
          <p:spPr bwMode="auto">
            <a:xfrm>
              <a:off x="407" y="1124"/>
              <a:ext cx="0" cy="243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27" name="Line 30"/>
            <p:cNvSpPr>
              <a:spLocks noChangeShapeType="1"/>
            </p:cNvSpPr>
            <p:nvPr/>
          </p:nvSpPr>
          <p:spPr bwMode="auto">
            <a:xfrm flipH="1">
              <a:off x="402" y="3554"/>
              <a:ext cx="1845" cy="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7428" name="Group 31"/>
            <p:cNvGrpSpPr>
              <a:grpSpLocks/>
            </p:cNvGrpSpPr>
            <p:nvPr/>
          </p:nvGrpSpPr>
          <p:grpSpPr bwMode="auto">
            <a:xfrm>
              <a:off x="589" y="1438"/>
              <a:ext cx="1876" cy="1147"/>
              <a:chOff x="708" y="-788"/>
              <a:chExt cx="3370" cy="1550"/>
            </a:xfrm>
          </p:grpSpPr>
          <p:sp>
            <p:nvSpPr>
              <p:cNvPr id="17468" name="Arc 32"/>
              <p:cNvSpPr>
                <a:spLocks/>
              </p:cNvSpPr>
              <p:nvPr/>
            </p:nvSpPr>
            <p:spPr bwMode="auto">
              <a:xfrm flipV="1">
                <a:off x="2251" y="-788"/>
                <a:ext cx="1827" cy="95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69" name="Arc 33"/>
              <p:cNvSpPr>
                <a:spLocks/>
              </p:cNvSpPr>
              <p:nvPr/>
            </p:nvSpPr>
            <p:spPr bwMode="auto">
              <a:xfrm flipH="1" flipV="1">
                <a:off x="782" y="-731"/>
                <a:ext cx="1462" cy="89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70" name="Arc 32"/>
              <p:cNvSpPr>
                <a:spLocks/>
              </p:cNvSpPr>
              <p:nvPr/>
            </p:nvSpPr>
            <p:spPr bwMode="auto">
              <a:xfrm flipV="1">
                <a:off x="2177" y="-191"/>
                <a:ext cx="1827" cy="95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71" name="Arc 33"/>
              <p:cNvSpPr>
                <a:spLocks/>
              </p:cNvSpPr>
              <p:nvPr/>
            </p:nvSpPr>
            <p:spPr bwMode="auto">
              <a:xfrm flipH="1" flipV="1">
                <a:off x="708" y="-134"/>
                <a:ext cx="1462" cy="89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sp>
          <p:nvSpPr>
            <p:cNvPr id="17429" name="Line 38"/>
            <p:cNvSpPr>
              <a:spLocks noChangeShapeType="1"/>
            </p:cNvSpPr>
            <p:nvPr/>
          </p:nvSpPr>
          <p:spPr bwMode="auto">
            <a:xfrm>
              <a:off x="1403" y="2141"/>
              <a:ext cx="16" cy="1424"/>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30" name="Rectangle 44"/>
            <p:cNvSpPr>
              <a:spLocks noChangeArrowheads="1"/>
            </p:cNvSpPr>
            <p:nvPr/>
          </p:nvSpPr>
          <p:spPr bwMode="auto">
            <a:xfrm>
              <a:off x="3202" y="966"/>
              <a:ext cx="11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endParaRPr lang="ru-RU" altLang="ru-RU">
                <a:latin typeface="Arial" panose="020B0604020202020204" pitchFamily="34" charset="0"/>
              </a:endParaRPr>
            </a:p>
          </p:txBody>
        </p:sp>
        <p:sp>
          <p:nvSpPr>
            <p:cNvPr id="17431" name="Rectangle 47"/>
            <p:cNvSpPr>
              <a:spLocks noChangeArrowheads="1"/>
            </p:cNvSpPr>
            <p:nvPr/>
          </p:nvSpPr>
          <p:spPr bwMode="auto">
            <a:xfrm>
              <a:off x="5344" y="3471"/>
              <a:ext cx="110" cy="2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endParaRPr lang="ru-RU" altLang="ru-RU">
                <a:latin typeface="Arial" panose="020B0604020202020204" pitchFamily="34" charset="0"/>
              </a:endParaRPr>
            </a:p>
          </p:txBody>
        </p:sp>
        <p:sp>
          <p:nvSpPr>
            <p:cNvPr id="17432" name="Rectangle 48"/>
            <p:cNvSpPr>
              <a:spLocks noChangeArrowheads="1"/>
            </p:cNvSpPr>
            <p:nvPr/>
          </p:nvSpPr>
          <p:spPr bwMode="auto">
            <a:xfrm>
              <a:off x="4503" y="3622"/>
              <a:ext cx="279"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ru-RU" altLang="ru-RU">
                <a:latin typeface="Arial" panose="020B0604020202020204" pitchFamily="34" charset="0"/>
              </a:endParaRPr>
            </a:p>
          </p:txBody>
        </p:sp>
        <p:grpSp>
          <p:nvGrpSpPr>
            <p:cNvPr id="17433" name="Group 55"/>
            <p:cNvGrpSpPr>
              <a:grpSpLocks/>
            </p:cNvGrpSpPr>
            <p:nvPr/>
          </p:nvGrpSpPr>
          <p:grpSpPr bwMode="auto">
            <a:xfrm>
              <a:off x="380" y="1157"/>
              <a:ext cx="4927" cy="2445"/>
              <a:chOff x="-104" y="1011"/>
              <a:chExt cx="8946" cy="3309"/>
            </a:xfrm>
          </p:grpSpPr>
          <p:sp>
            <p:nvSpPr>
              <p:cNvPr id="17454" name="Line 56"/>
              <p:cNvSpPr>
                <a:spLocks noChangeShapeType="1"/>
              </p:cNvSpPr>
              <p:nvPr/>
            </p:nvSpPr>
            <p:spPr bwMode="auto">
              <a:xfrm flipH="1">
                <a:off x="5129" y="1011"/>
                <a:ext cx="5" cy="3309"/>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55" name="Line 57"/>
              <p:cNvSpPr>
                <a:spLocks noChangeShapeType="1"/>
              </p:cNvSpPr>
              <p:nvPr/>
            </p:nvSpPr>
            <p:spPr bwMode="auto">
              <a:xfrm flipH="1">
                <a:off x="5123" y="4299"/>
                <a:ext cx="3719" cy="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7456" name="Group 58"/>
              <p:cNvGrpSpPr>
                <a:grpSpLocks/>
              </p:cNvGrpSpPr>
              <p:nvPr/>
            </p:nvGrpSpPr>
            <p:grpSpPr bwMode="auto">
              <a:xfrm>
                <a:off x="-104" y="1303"/>
                <a:ext cx="7687" cy="2996"/>
                <a:chOff x="-50" y="1303"/>
                <a:chExt cx="7608" cy="2996"/>
              </a:xfrm>
            </p:grpSpPr>
            <p:sp>
              <p:nvSpPr>
                <p:cNvPr id="17457" name="Line 59"/>
                <p:cNvSpPr>
                  <a:spLocks noChangeShapeType="1"/>
                </p:cNvSpPr>
                <p:nvPr/>
              </p:nvSpPr>
              <p:spPr bwMode="auto">
                <a:xfrm flipV="1">
                  <a:off x="5130" y="1779"/>
                  <a:ext cx="1853" cy="1"/>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5403" name="Line 60"/>
                <p:cNvSpPr>
                  <a:spLocks noChangeShapeType="1"/>
                </p:cNvSpPr>
                <p:nvPr/>
              </p:nvSpPr>
              <p:spPr bwMode="auto">
                <a:xfrm>
                  <a:off x="5123" y="2310"/>
                  <a:ext cx="2433" cy="15"/>
                </a:xfrm>
                <a:prstGeom prst="line">
                  <a:avLst/>
                </a:prstGeom>
                <a:noFill/>
                <a:ln w="63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ru-RU">
                    <a:ln w="3175">
                      <a:solidFill>
                        <a:schemeClr val="tx1"/>
                      </a:solidFill>
                      <a:prstDash val="sysDot"/>
                    </a:ln>
                  </a:endParaRPr>
                </a:p>
              </p:txBody>
            </p:sp>
            <p:sp>
              <p:nvSpPr>
                <p:cNvPr id="17459" name="Line 67"/>
                <p:cNvSpPr>
                  <a:spLocks noChangeShapeType="1"/>
                </p:cNvSpPr>
                <p:nvPr/>
              </p:nvSpPr>
              <p:spPr bwMode="auto">
                <a:xfrm>
                  <a:off x="7557" y="2317"/>
                  <a:ext cx="1" cy="1982"/>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60" name="Arc 63"/>
                <p:cNvSpPr>
                  <a:spLocks/>
                </p:cNvSpPr>
                <p:nvPr/>
              </p:nvSpPr>
              <p:spPr bwMode="auto">
                <a:xfrm flipV="1">
                  <a:off x="965" y="1391"/>
                  <a:ext cx="1375" cy="1790"/>
                </a:xfrm>
                <a:custGeom>
                  <a:avLst/>
                  <a:gdLst>
                    <a:gd name="T0" fmla="*/ 0 w 21600"/>
                    <a:gd name="T1" fmla="*/ 0 h 21600"/>
                    <a:gd name="T2" fmla="*/ 2 w 21600"/>
                    <a:gd name="T3" fmla="*/ 3 h 21600"/>
                    <a:gd name="T4" fmla="*/ 0 w 21600"/>
                    <a:gd name="T5" fmla="*/ 3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61" name="Line 59"/>
                <p:cNvSpPr>
                  <a:spLocks noChangeShapeType="1"/>
                </p:cNvSpPr>
                <p:nvPr/>
              </p:nvSpPr>
              <p:spPr bwMode="auto">
                <a:xfrm>
                  <a:off x="-12" y="1743"/>
                  <a:ext cx="2300" cy="12"/>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62" name="Line 60"/>
                <p:cNvSpPr>
                  <a:spLocks noChangeShapeType="1"/>
                </p:cNvSpPr>
                <p:nvPr/>
              </p:nvSpPr>
              <p:spPr bwMode="auto">
                <a:xfrm>
                  <a:off x="-11" y="2334"/>
                  <a:ext cx="3855" cy="15"/>
                </a:xfrm>
                <a:prstGeom prst="line">
                  <a:avLst/>
                </a:prstGeom>
                <a:noFill/>
                <a:ln w="28575">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63" name="Line 67"/>
                <p:cNvSpPr>
                  <a:spLocks noChangeShapeType="1"/>
                </p:cNvSpPr>
                <p:nvPr/>
              </p:nvSpPr>
              <p:spPr bwMode="auto">
                <a:xfrm>
                  <a:off x="6351" y="2317"/>
                  <a:ext cx="1" cy="1982"/>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52" name="Arc 63"/>
                <p:cNvSpPr>
                  <a:spLocks/>
                </p:cNvSpPr>
                <p:nvPr/>
              </p:nvSpPr>
              <p:spPr bwMode="auto">
                <a:xfrm flipV="1">
                  <a:off x="670" y="1303"/>
                  <a:ext cx="1376" cy="1789"/>
                </a:xfrm>
                <a:custGeom>
                  <a:avLst/>
                  <a:gdLst>
                    <a:gd name="T0" fmla="*/ 0 w 21600"/>
                    <a:gd name="T1" fmla="*/ 0 h 21600"/>
                    <a:gd name="T2" fmla="*/ 25 w 21600"/>
                    <a:gd name="T3" fmla="*/ 36 h 21600"/>
                    <a:gd name="T4" fmla="*/ 0 w 21600"/>
                    <a:gd name="T5" fmla="*/ 3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accent2">
                      <a:lumMod val="20000"/>
                      <a:lumOff val="8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ru-RU"/>
                </a:p>
              </p:txBody>
            </p:sp>
            <p:sp>
              <p:nvSpPr>
                <p:cNvPr id="17465" name="Line 60"/>
                <p:cNvSpPr>
                  <a:spLocks noChangeShapeType="1"/>
                </p:cNvSpPr>
                <p:nvPr/>
              </p:nvSpPr>
              <p:spPr bwMode="auto">
                <a:xfrm>
                  <a:off x="-50" y="2921"/>
                  <a:ext cx="3855" cy="15"/>
                </a:xfrm>
                <a:prstGeom prst="line">
                  <a:avLst/>
                </a:prstGeom>
                <a:noFill/>
                <a:ln w="28575">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66" name="Line 59"/>
                <p:cNvSpPr>
                  <a:spLocks noChangeShapeType="1"/>
                </p:cNvSpPr>
                <p:nvPr/>
              </p:nvSpPr>
              <p:spPr bwMode="auto">
                <a:xfrm>
                  <a:off x="5118" y="2921"/>
                  <a:ext cx="1240" cy="15"/>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67" name="Line 67"/>
                <p:cNvSpPr>
                  <a:spLocks noChangeShapeType="1"/>
                </p:cNvSpPr>
                <p:nvPr/>
              </p:nvSpPr>
              <p:spPr bwMode="auto">
                <a:xfrm flipH="1">
                  <a:off x="6930" y="1786"/>
                  <a:ext cx="31" cy="2493"/>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grpSp>
        <p:sp>
          <p:nvSpPr>
            <p:cNvPr id="17434" name="Rectangle 19"/>
            <p:cNvSpPr>
              <a:spLocks noChangeArrowheads="1"/>
            </p:cNvSpPr>
            <p:nvPr/>
          </p:nvSpPr>
          <p:spPr bwMode="auto">
            <a:xfrm>
              <a:off x="4538" y="1073"/>
              <a:ext cx="21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7435" name="Line 38"/>
            <p:cNvSpPr>
              <a:spLocks noChangeShapeType="1"/>
            </p:cNvSpPr>
            <p:nvPr/>
          </p:nvSpPr>
          <p:spPr bwMode="auto">
            <a:xfrm>
              <a:off x="1682" y="1724"/>
              <a:ext cx="15" cy="1830"/>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7436" name="Rectangle 19"/>
            <p:cNvSpPr>
              <a:spLocks noChangeArrowheads="1"/>
            </p:cNvSpPr>
            <p:nvPr/>
          </p:nvSpPr>
          <p:spPr bwMode="auto">
            <a:xfrm>
              <a:off x="4766" y="2987"/>
              <a:ext cx="21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D</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7437" name="Rectangle 20"/>
            <p:cNvSpPr>
              <a:spLocks noChangeArrowheads="1"/>
            </p:cNvSpPr>
            <p:nvPr/>
          </p:nvSpPr>
          <p:spPr bwMode="auto">
            <a:xfrm>
              <a:off x="5168" y="2774"/>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D</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7438" name="Rectangle 20"/>
            <p:cNvSpPr>
              <a:spLocks noChangeArrowheads="1"/>
            </p:cNvSpPr>
            <p:nvPr/>
          </p:nvSpPr>
          <p:spPr bwMode="auto">
            <a:xfrm>
              <a:off x="4547" y="3637"/>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sz="1100">
                  <a:latin typeface="Arial" panose="020B0604020202020204" pitchFamily="34" charset="0"/>
                </a:rPr>
                <a:t>3</a:t>
              </a:r>
              <a:endParaRPr lang="ru-RU" altLang="ru-RU">
                <a:latin typeface="Arial" panose="020B0604020202020204" pitchFamily="34" charset="0"/>
              </a:endParaRPr>
            </a:p>
          </p:txBody>
        </p:sp>
        <p:sp>
          <p:nvSpPr>
            <p:cNvPr id="17439" name="Rectangle 20"/>
            <p:cNvSpPr>
              <a:spLocks noChangeArrowheads="1"/>
            </p:cNvSpPr>
            <p:nvPr/>
          </p:nvSpPr>
          <p:spPr bwMode="auto">
            <a:xfrm>
              <a:off x="3876" y="3637"/>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7440" name="Rectangle 20"/>
            <p:cNvSpPr>
              <a:spLocks noChangeArrowheads="1"/>
            </p:cNvSpPr>
            <p:nvPr/>
          </p:nvSpPr>
          <p:spPr bwMode="auto">
            <a:xfrm>
              <a:off x="1314" y="3637"/>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7441" name="Rectangle 20"/>
            <p:cNvSpPr>
              <a:spLocks noChangeArrowheads="1"/>
            </p:cNvSpPr>
            <p:nvPr/>
          </p:nvSpPr>
          <p:spPr bwMode="auto">
            <a:xfrm>
              <a:off x="1561" y="3635"/>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7442" name="Rectangle 20"/>
            <p:cNvSpPr>
              <a:spLocks noChangeArrowheads="1"/>
            </p:cNvSpPr>
            <p:nvPr/>
          </p:nvSpPr>
          <p:spPr bwMode="auto">
            <a:xfrm>
              <a:off x="5350" y="1629"/>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a:t>
              </a:r>
              <a:r>
                <a:rPr lang="en-US" altLang="ru-RU" sz="1100">
                  <a:latin typeface="Arial" panose="020B0604020202020204" pitchFamily="34" charset="0"/>
                </a:rPr>
                <a:t>L</a:t>
              </a:r>
              <a:endParaRPr lang="ru-RU" altLang="ru-RU">
                <a:latin typeface="Arial" panose="020B0604020202020204" pitchFamily="34" charset="0"/>
              </a:endParaRPr>
            </a:p>
          </p:txBody>
        </p:sp>
        <p:sp>
          <p:nvSpPr>
            <p:cNvPr id="17443" name="Rectangle 19"/>
            <p:cNvSpPr>
              <a:spLocks noChangeArrowheads="1"/>
            </p:cNvSpPr>
            <p:nvPr/>
          </p:nvSpPr>
          <p:spPr bwMode="auto">
            <a:xfrm>
              <a:off x="2986" y="1608"/>
              <a:ext cx="21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7444" name="Rectangle 20"/>
            <p:cNvSpPr>
              <a:spLocks noChangeArrowheads="1"/>
            </p:cNvSpPr>
            <p:nvPr/>
          </p:nvSpPr>
          <p:spPr bwMode="auto">
            <a:xfrm>
              <a:off x="2999" y="2030"/>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7445" name="Rectangle 19"/>
            <p:cNvSpPr>
              <a:spLocks noChangeArrowheads="1"/>
            </p:cNvSpPr>
            <p:nvPr/>
          </p:nvSpPr>
          <p:spPr bwMode="auto">
            <a:xfrm>
              <a:off x="127" y="1612"/>
              <a:ext cx="21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r>
                <a:rPr lang="en-US" altLang="ru-RU" sz="1100">
                  <a:latin typeface="Arial" panose="020B0604020202020204" pitchFamily="34" charset="0"/>
                </a:rPr>
                <a:t>3</a:t>
              </a:r>
              <a:endParaRPr lang="ru-RU" altLang="ru-RU">
                <a:latin typeface="Arial" panose="020B0604020202020204" pitchFamily="34" charset="0"/>
              </a:endParaRPr>
            </a:p>
          </p:txBody>
        </p:sp>
        <p:sp>
          <p:nvSpPr>
            <p:cNvPr id="17446" name="Rectangle 20"/>
            <p:cNvSpPr>
              <a:spLocks noChangeArrowheads="1"/>
            </p:cNvSpPr>
            <p:nvPr/>
          </p:nvSpPr>
          <p:spPr bwMode="auto">
            <a:xfrm>
              <a:off x="140" y="2034"/>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7447" name="Rectangle 20"/>
            <p:cNvSpPr>
              <a:spLocks noChangeArrowheads="1"/>
            </p:cNvSpPr>
            <p:nvPr/>
          </p:nvSpPr>
          <p:spPr bwMode="auto">
            <a:xfrm>
              <a:off x="4737" y="2010"/>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B</a:t>
              </a:r>
              <a:endParaRPr lang="ru-RU" altLang="ru-RU">
                <a:latin typeface="Arial" panose="020B0604020202020204" pitchFamily="34" charset="0"/>
              </a:endParaRPr>
            </a:p>
          </p:txBody>
        </p:sp>
        <p:sp>
          <p:nvSpPr>
            <p:cNvPr id="17448" name="Rectangle 20"/>
            <p:cNvSpPr>
              <a:spLocks noChangeArrowheads="1"/>
            </p:cNvSpPr>
            <p:nvPr/>
          </p:nvSpPr>
          <p:spPr bwMode="auto">
            <a:xfrm>
              <a:off x="3984" y="2491"/>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A</a:t>
              </a:r>
              <a:endParaRPr lang="ru-RU" altLang="ru-RU">
                <a:latin typeface="Arial" panose="020B0604020202020204" pitchFamily="34" charset="0"/>
              </a:endParaRPr>
            </a:p>
          </p:txBody>
        </p:sp>
        <p:sp>
          <p:nvSpPr>
            <p:cNvPr id="54" name="Rectangle 19"/>
            <p:cNvSpPr>
              <a:spLocks noChangeArrowheads="1"/>
            </p:cNvSpPr>
            <p:nvPr/>
          </p:nvSpPr>
          <p:spPr bwMode="auto">
            <a:xfrm>
              <a:off x="1660" y="1214"/>
              <a:ext cx="35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defRPr/>
              </a:pPr>
              <a:r>
                <a:rPr lang="en-US" altLang="ru-RU" sz="1400" dirty="0" smtClean="0">
                  <a:latin typeface="Arial" panose="020B0604020202020204" pitchFamily="34" charset="0"/>
                </a:rPr>
                <a:t>SMC</a:t>
              </a:r>
              <a:r>
                <a:rPr lang="en-US" altLang="ru-RU" sz="1050" dirty="0" smtClean="0">
                  <a:latin typeface="Arial" panose="020B0604020202020204" pitchFamily="34" charset="0"/>
                </a:rPr>
                <a:t>1</a:t>
              </a:r>
              <a:endParaRPr lang="ru-RU" altLang="ru-RU" sz="1400" dirty="0" smtClean="0">
                <a:latin typeface="Arial" panose="020B0604020202020204" pitchFamily="34" charset="0"/>
              </a:endParaRPr>
            </a:p>
          </p:txBody>
        </p:sp>
        <p:sp>
          <p:nvSpPr>
            <p:cNvPr id="17450" name="Rectangle 20"/>
            <p:cNvSpPr>
              <a:spLocks noChangeArrowheads="1"/>
            </p:cNvSpPr>
            <p:nvPr/>
          </p:nvSpPr>
          <p:spPr bwMode="auto">
            <a:xfrm>
              <a:off x="2453" y="1867"/>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400">
                  <a:latin typeface="Arial" panose="020B0604020202020204" pitchFamily="34" charset="0"/>
                </a:rPr>
                <a:t>LAC</a:t>
              </a:r>
              <a:r>
                <a:rPr lang="en-US" altLang="ru-RU" sz="1100">
                  <a:latin typeface="Arial" panose="020B0604020202020204" pitchFamily="34" charset="0"/>
                </a:rPr>
                <a:t>1</a:t>
              </a:r>
              <a:endParaRPr lang="ru-RU" altLang="ru-RU" sz="1400">
                <a:latin typeface="Arial" panose="020B0604020202020204" pitchFamily="34" charset="0"/>
              </a:endParaRPr>
            </a:p>
          </p:txBody>
        </p:sp>
        <p:sp>
          <p:nvSpPr>
            <p:cNvPr id="17451" name="Rectangle 20"/>
            <p:cNvSpPr>
              <a:spLocks noChangeArrowheads="1"/>
            </p:cNvSpPr>
            <p:nvPr/>
          </p:nvSpPr>
          <p:spPr bwMode="auto">
            <a:xfrm>
              <a:off x="150" y="2444"/>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r>
                <a:rPr lang="en-US" altLang="ru-RU" sz="1100">
                  <a:latin typeface="Arial" panose="020B0604020202020204" pitchFamily="34" charset="0"/>
                </a:rPr>
                <a:t>1</a:t>
              </a:r>
              <a:endParaRPr lang="ru-RU" altLang="ru-RU">
                <a:latin typeface="Arial" panose="020B0604020202020204" pitchFamily="34" charset="0"/>
              </a:endParaRPr>
            </a:p>
          </p:txBody>
        </p:sp>
        <p:sp>
          <p:nvSpPr>
            <p:cNvPr id="17452" name="Rectangle 20"/>
            <p:cNvSpPr>
              <a:spLocks noChangeArrowheads="1"/>
            </p:cNvSpPr>
            <p:nvPr/>
          </p:nvSpPr>
          <p:spPr bwMode="auto">
            <a:xfrm>
              <a:off x="4893" y="1287"/>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a:t>
              </a:r>
              <a:r>
                <a:rPr lang="en-US" altLang="ru-RU" sz="1100">
                  <a:latin typeface="Arial" panose="020B0604020202020204" pitchFamily="34" charset="0"/>
                </a:rPr>
                <a:t>2</a:t>
              </a:r>
              <a:endParaRPr lang="ru-RU" altLang="ru-RU">
                <a:latin typeface="Arial" panose="020B0604020202020204" pitchFamily="34" charset="0"/>
              </a:endParaRPr>
            </a:p>
          </p:txBody>
        </p:sp>
        <p:sp>
          <p:nvSpPr>
            <p:cNvPr id="17453" name="Rectangle 20"/>
            <p:cNvSpPr>
              <a:spLocks noChangeArrowheads="1"/>
            </p:cNvSpPr>
            <p:nvPr/>
          </p:nvSpPr>
          <p:spPr bwMode="auto">
            <a:xfrm>
              <a:off x="4217" y="3631"/>
              <a:ext cx="260"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sz="1100">
                  <a:latin typeface="Arial" panose="020B0604020202020204" pitchFamily="34" charset="0"/>
                </a:rPr>
                <a:t>2</a:t>
              </a:r>
              <a:endParaRPr lang="ru-RU" altLang="ru-RU">
                <a:latin typeface="Arial" panose="020B0604020202020204" pitchFamily="34" charset="0"/>
              </a:endParaRPr>
            </a:p>
          </p:txBody>
        </p:sp>
      </p:grpSp>
      <p:cxnSp>
        <p:nvCxnSpPr>
          <p:cNvPr id="5" name="Прямая соединительная линия 4"/>
          <p:cNvCxnSpPr/>
          <p:nvPr/>
        </p:nvCxnSpPr>
        <p:spPr>
          <a:xfrm flipV="1">
            <a:off x="5992813" y="2376488"/>
            <a:ext cx="1244600" cy="265588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flipV="1">
            <a:off x="6615113" y="2700338"/>
            <a:ext cx="1320800" cy="250983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a:off x="5835650" y="3082925"/>
            <a:ext cx="1828800" cy="199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a:off x="6507163" y="2633663"/>
            <a:ext cx="1828800" cy="1993900"/>
          </a:xfrm>
          <a:prstGeom prst="line">
            <a:avLst/>
          </a:prstGeom>
        </p:spPr>
        <p:style>
          <a:lnRef idx="1">
            <a:schemeClr val="accent1"/>
          </a:lnRef>
          <a:fillRef idx="0">
            <a:schemeClr val="accent1"/>
          </a:fillRef>
          <a:effectRef idx="0">
            <a:schemeClr val="accent1"/>
          </a:effectRef>
          <a:fontRef idx="minor">
            <a:schemeClr val="tx1"/>
          </a:fontRef>
        </p:style>
      </p:cxnSp>
      <p:sp>
        <p:nvSpPr>
          <p:cNvPr id="2" name="Овал 1"/>
          <p:cNvSpPr/>
          <p:nvPr/>
        </p:nvSpPr>
        <p:spPr>
          <a:xfrm>
            <a:off x="2216150" y="3633788"/>
            <a:ext cx="111125" cy="1857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77" name="Овал 76"/>
          <p:cNvSpPr/>
          <p:nvPr/>
        </p:nvSpPr>
        <p:spPr>
          <a:xfrm>
            <a:off x="2120900" y="4322763"/>
            <a:ext cx="112713" cy="1857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81" name="Овал 80"/>
          <p:cNvSpPr/>
          <p:nvPr/>
        </p:nvSpPr>
        <p:spPr>
          <a:xfrm>
            <a:off x="6280150" y="4268788"/>
            <a:ext cx="111125" cy="1841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82" name="Овал 81"/>
          <p:cNvSpPr/>
          <p:nvPr/>
        </p:nvSpPr>
        <p:spPr>
          <a:xfrm>
            <a:off x="7381875" y="3589338"/>
            <a:ext cx="112713" cy="1857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cxnSp>
        <p:nvCxnSpPr>
          <p:cNvPr id="83" name="Прямая соединительная линия 82"/>
          <p:cNvCxnSpPr/>
          <p:nvPr/>
        </p:nvCxnSpPr>
        <p:spPr>
          <a:xfrm flipV="1">
            <a:off x="5764213" y="2974975"/>
            <a:ext cx="2801937" cy="1768475"/>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3678514" y="6725256"/>
            <a:ext cx="4572000" cy="276999"/>
          </a:xfrm>
          <a:prstGeom prst="rect">
            <a:avLst/>
          </a:prstGeom>
        </p:spPr>
        <p:txBody>
          <a:bodyPr>
            <a:spAutoFit/>
          </a:bodyPr>
          <a:lstStyle/>
          <a:p>
            <a:r>
              <a:rPr lang="ru-RU" sz="1200" b="0" i="0" dirty="0" err="1" smtClean="0">
                <a:solidFill>
                  <a:srgbClr val="404040"/>
                </a:solidFill>
                <a:effectLst/>
                <a:latin typeface="Arial" panose="020B0604020202020204" pitchFamily="34" charset="0"/>
              </a:rPr>
              <a:t>Нима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ўқиганингни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эмас</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нима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уққанлигингни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сўзла</a:t>
            </a:r>
            <a:r>
              <a:rPr lang="ru-RU" sz="1200" b="0" i="0" dirty="0" smtClean="0">
                <a:solidFill>
                  <a:srgbClr val="404040"/>
                </a:solidFill>
                <a:effectLst/>
                <a:latin typeface="Arial" panose="020B0604020202020204" pitchFamily="34" charset="0"/>
              </a:rPr>
              <a:t>.</a:t>
            </a:r>
            <a:endParaRPr lang="ru-RU" sz="12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1107970"/>
                                        </p:tgtEl>
                                        <p:attrNameLst>
                                          <p:attrName>style.visibility</p:attrName>
                                        </p:attrNameLst>
                                      </p:cBhvr>
                                      <p:to>
                                        <p:strVal val="visible"/>
                                      </p:to>
                                    </p:set>
                                    <p:animEffect transition="in" filter="plus(in)">
                                      <p:cBhvr>
                                        <p:cTn id="7" dur="2000"/>
                                        <p:tgtEl>
                                          <p:spTgt spid="11079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7970"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18434" name="Rectangle 4"/>
          <p:cNvSpPr>
            <a:spLocks noGrp="1" noChangeArrowheads="1"/>
          </p:cNvSpPr>
          <p:nvPr>
            <p:ph type="ctrTitle"/>
          </p:nvPr>
        </p:nvSpPr>
        <p:spPr>
          <a:xfrm>
            <a:off x="581025" y="433388"/>
            <a:ext cx="7772400" cy="874712"/>
          </a:xfrm>
        </p:spPr>
        <p:txBody>
          <a:bodyPr/>
          <a:lstStyle/>
          <a:p>
            <a:pPr eaLnBrk="1" hangingPunct="1"/>
            <a:r>
              <a:rPr lang="uz-Cyrl-UZ" altLang="ru-RU" smtClean="0">
                <a:latin typeface="Times New Roman" panose="02020603050405020304" pitchFamily="18" charset="0"/>
                <a:cs typeface="Times New Roman" panose="02020603050405020304" pitchFamily="18" charset="0"/>
              </a:rPr>
              <a:t>Уйга вазифа</a:t>
            </a:r>
            <a:endParaRPr lang="ru-RU" altLang="ru-RU" smtClean="0">
              <a:latin typeface="Times New Roman" panose="02020603050405020304" pitchFamily="18" charset="0"/>
              <a:cs typeface="Times New Roman" panose="02020603050405020304" pitchFamily="18" charset="0"/>
            </a:endParaRPr>
          </a:p>
        </p:txBody>
      </p:sp>
      <p:sp>
        <p:nvSpPr>
          <p:cNvPr id="1119642" name="Rectangle 410"/>
          <p:cNvSpPr>
            <a:spLocks noGrp="1" noChangeArrowheads="1"/>
          </p:cNvSpPr>
          <p:nvPr>
            <p:ph type="subTitle" idx="1"/>
          </p:nvPr>
        </p:nvSpPr>
        <p:spPr>
          <a:xfrm>
            <a:off x="581025" y="1584325"/>
            <a:ext cx="8054975" cy="5124450"/>
          </a:xfrm>
        </p:spPr>
        <p:txBody>
          <a:bodyPr rtlCol="0">
            <a:normAutofit/>
          </a:bodyPr>
          <a:lstStyle/>
          <a:p>
            <a:pPr eaLnBrk="1" fontAlgn="auto" hangingPunct="1">
              <a:lnSpc>
                <a:spcPct val="80000"/>
              </a:lnSpc>
              <a:spcAft>
                <a:spcPts val="0"/>
              </a:spcAft>
              <a:defRPr/>
            </a:pPr>
            <a:r>
              <a:rPr lang="en-US" sz="2400" b="1" dirty="0" err="1" smtClean="0">
                <a:solidFill>
                  <a:srgbClr val="7030A0"/>
                </a:solidFill>
                <a:latin typeface="Times New Roman" pitchFamily="18" charset="0"/>
                <a:cs typeface="Times New Roman" pitchFamily="18" charset="0"/>
              </a:rPr>
              <a:t>Рақобатлашган</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бозорда</a:t>
            </a:r>
            <a:r>
              <a:rPr lang="en-US" sz="2400" b="1" dirty="0" smtClean="0">
                <a:solidFill>
                  <a:srgbClr val="7030A0"/>
                </a:solidFill>
                <a:latin typeface="Times New Roman" pitchFamily="18" charset="0"/>
                <a:cs typeface="Times New Roman" pitchFamily="18" charset="0"/>
              </a:rPr>
              <a:t> </a:t>
            </a:r>
            <a:r>
              <a:rPr lang="uz-Cyrl-UZ" sz="2400" b="1" dirty="0" smtClean="0">
                <a:solidFill>
                  <a:srgbClr val="7030A0"/>
                </a:solidFill>
                <a:latin typeface="Times New Roman" pitchFamily="18" charset="0"/>
                <a:cs typeface="Times New Roman" pitchFamily="18" charset="0"/>
              </a:rPr>
              <a:t>ҳ</a:t>
            </a:r>
            <a:r>
              <a:rPr lang="en-US" sz="2400" b="1" dirty="0" err="1" smtClean="0">
                <a:solidFill>
                  <a:srgbClr val="7030A0"/>
                </a:solidFill>
                <a:latin typeface="Times New Roman" pitchFamily="18" charset="0"/>
                <a:cs typeface="Times New Roman" pitchFamily="18" charset="0"/>
              </a:rPr>
              <a:t>аракат</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қилаётган</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типик</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фирманинг</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харажат</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функцияси</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берилган</a:t>
            </a:r>
            <a:r>
              <a:rPr lang="en-US" sz="2400" b="1" dirty="0" smtClean="0">
                <a:solidFill>
                  <a:srgbClr val="7030A0"/>
                </a:solidFill>
                <a:latin typeface="Times New Roman" pitchFamily="18" charset="0"/>
                <a:cs typeface="Times New Roman" pitchFamily="18" charset="0"/>
              </a:rPr>
              <a:t>:</a:t>
            </a:r>
          </a:p>
          <a:p>
            <a:pPr marL="457200" indent="-457200" eaLnBrk="1" fontAlgn="auto" hangingPunct="1">
              <a:lnSpc>
                <a:spcPct val="80000"/>
              </a:lnSpc>
              <a:spcAft>
                <a:spcPts val="0"/>
              </a:spcAft>
              <a:defRPr/>
            </a:pPr>
            <a:r>
              <a:rPr lang="en-US" sz="2400" dirty="0" smtClean="0">
                <a:solidFill>
                  <a:srgbClr val="7030A0"/>
                </a:solidFill>
                <a:latin typeface="Times New Roman" pitchFamily="18" charset="0"/>
                <a:cs typeface="Times New Roman" pitchFamily="18" charset="0"/>
              </a:rPr>
              <a:t> </a:t>
            </a:r>
            <a:endParaRPr lang="ru-RU" sz="2400" dirty="0" smtClean="0">
              <a:solidFill>
                <a:srgbClr val="7030A0"/>
              </a:solidFill>
              <a:latin typeface="Times New Roman" pitchFamily="18" charset="0"/>
              <a:cs typeface="Times New Roman" pitchFamily="18" charset="0"/>
            </a:endParaRPr>
          </a:p>
          <a:p>
            <a:pPr marL="457200" indent="-457200" eaLnBrk="1" fontAlgn="auto" hangingPunct="1">
              <a:lnSpc>
                <a:spcPct val="80000"/>
              </a:lnSpc>
              <a:spcAft>
                <a:spcPts val="0"/>
              </a:spcAft>
              <a:defRPr/>
            </a:pPr>
            <a:r>
              <a:rPr lang="en-US" sz="3200" b="1" dirty="0" smtClean="0">
                <a:solidFill>
                  <a:srgbClr val="7030A0"/>
                </a:solidFill>
                <a:latin typeface="Times New Roman" panose="02020603050405020304" pitchFamily="18" charset="0"/>
                <a:cs typeface="Times New Roman" panose="02020603050405020304" pitchFamily="18" charset="0"/>
              </a:rPr>
              <a:t>ТС=6Q</a:t>
            </a:r>
            <a:r>
              <a:rPr lang="en-US" sz="3200" b="1" baseline="30000" dirty="0" smtClean="0">
                <a:solidFill>
                  <a:srgbClr val="7030A0"/>
                </a:solidFill>
                <a:latin typeface="Times New Roman" panose="02020603050405020304" pitchFamily="18" charset="0"/>
                <a:cs typeface="Times New Roman" panose="02020603050405020304" pitchFamily="18" charset="0"/>
              </a:rPr>
              <a:t>2</a:t>
            </a:r>
            <a:r>
              <a:rPr lang="en-US" sz="3200" b="1" dirty="0" smtClean="0">
                <a:solidFill>
                  <a:srgbClr val="7030A0"/>
                </a:solidFill>
                <a:latin typeface="Times New Roman" panose="02020603050405020304" pitchFamily="18" charset="0"/>
                <a:cs typeface="Times New Roman" panose="02020603050405020304" pitchFamily="18" charset="0"/>
              </a:rPr>
              <a:t>+4Q</a:t>
            </a:r>
            <a:endParaRPr lang="ru-RU" sz="3200" b="1" dirty="0" smtClean="0">
              <a:solidFill>
                <a:srgbClr val="7030A0"/>
              </a:solidFill>
              <a:latin typeface="Times New Roman" panose="02020603050405020304" pitchFamily="18" charset="0"/>
              <a:cs typeface="Times New Roman" panose="02020603050405020304" pitchFamily="18" charset="0"/>
            </a:endParaRPr>
          </a:p>
          <a:p>
            <a:pPr marL="457200" indent="-457200" eaLnBrk="1" fontAlgn="auto" hangingPunct="1">
              <a:lnSpc>
                <a:spcPct val="80000"/>
              </a:lnSpc>
              <a:spcAft>
                <a:spcPts val="0"/>
              </a:spcAft>
              <a:defRPr/>
            </a:pPr>
            <a:endParaRPr lang="en-US" sz="2400" b="1" dirty="0" smtClean="0">
              <a:solidFill>
                <a:schemeClr val="hlink"/>
              </a:solidFill>
              <a:latin typeface="Times New Roman" panose="02020603050405020304" pitchFamily="18" charset="0"/>
              <a:cs typeface="Times New Roman" panose="02020603050405020304" pitchFamily="18" charset="0"/>
            </a:endParaRPr>
          </a:p>
          <a:p>
            <a:pPr algn="just" eaLnBrk="1" fontAlgn="auto" hangingPunct="1">
              <a:lnSpc>
                <a:spcPct val="80000"/>
              </a:lnSpc>
              <a:spcAft>
                <a:spcPts val="0"/>
              </a:spcAft>
              <a:defRPr/>
            </a:pPr>
            <a:r>
              <a:rPr lang="uz-Cyrl-UZ" sz="2400" dirty="0" smtClean="0">
                <a:latin typeface="Times New Roman" pitchFamily="18" charset="0"/>
                <a:cs typeface="Times New Roman" pitchFamily="18" charset="0"/>
              </a:rPr>
              <a:t>Маҳсулотнинг нархи </a:t>
            </a:r>
            <a:r>
              <a:rPr lang="uz-Cyrl-UZ" sz="2400" b="1" dirty="0" smtClean="0">
                <a:solidFill>
                  <a:srgbClr val="7030A0"/>
                </a:solidFill>
                <a:latin typeface="Times New Roman" pitchFamily="18" charset="0"/>
                <a:cs typeface="Times New Roman" pitchFamily="18" charset="0"/>
              </a:rPr>
              <a:t>Р</a:t>
            </a:r>
            <a:r>
              <a:rPr lang="en-US" sz="2400" b="1" dirty="0" smtClean="0">
                <a:solidFill>
                  <a:srgbClr val="7030A0"/>
                </a:solidFill>
                <a:latin typeface="Times New Roman" pitchFamily="18" charset="0"/>
                <a:cs typeface="Times New Roman" pitchFamily="18" charset="0"/>
              </a:rPr>
              <a:t>=</a:t>
            </a:r>
            <a:r>
              <a:rPr lang="uz-Cyrl-UZ" sz="2400" b="1" dirty="0" smtClean="0">
                <a:solidFill>
                  <a:srgbClr val="7030A0"/>
                </a:solidFill>
                <a:latin typeface="Times New Roman" pitchFamily="18" charset="0"/>
                <a:cs typeface="Times New Roman" pitchFamily="18" charset="0"/>
              </a:rPr>
              <a:t>16</a:t>
            </a:r>
            <a:r>
              <a:rPr lang="uz-Cyrl-UZ" sz="2400" dirty="0" smtClean="0">
                <a:solidFill>
                  <a:srgbClr val="7030A0"/>
                </a:solidFill>
                <a:latin typeface="Times New Roman" pitchFamily="18" charset="0"/>
                <a:cs typeface="Times New Roman" pitchFamily="18" charset="0"/>
              </a:rPr>
              <a:t> </a:t>
            </a:r>
            <a:r>
              <a:rPr lang="uz-Cyrl-UZ" sz="2400" dirty="0" smtClean="0">
                <a:latin typeface="Times New Roman" pitchFamily="18" charset="0"/>
                <a:cs typeface="Times New Roman" pitchFamily="18" charset="0"/>
              </a:rPr>
              <a:t>доллар бўлса:</a:t>
            </a:r>
          </a:p>
          <a:p>
            <a:pPr marL="457200" indent="-457200" algn="just" eaLnBrk="1" fontAlgn="auto" hangingPunct="1">
              <a:lnSpc>
                <a:spcPct val="80000"/>
              </a:lnSpc>
              <a:spcAft>
                <a:spcPts val="0"/>
              </a:spcAft>
              <a:buFont typeface="Wingdings" pitchFamily="2" charset="2"/>
              <a:buAutoNum type="arabicPeriod"/>
              <a:defRPr/>
            </a:pPr>
            <a:r>
              <a:rPr lang="uz-Cyrl-UZ" sz="2400" dirty="0" smtClean="0">
                <a:latin typeface="Times New Roman" pitchFamily="18" charset="0"/>
                <a:cs typeface="Times New Roman" pitchFamily="18" charset="0"/>
              </a:rPr>
              <a:t>Фирма иқтисодий фойда оладими ёки зарар кўриб ишлайдими?</a:t>
            </a:r>
          </a:p>
          <a:p>
            <a:pPr marL="457200" indent="-457200" algn="just" eaLnBrk="1" fontAlgn="auto" hangingPunct="1">
              <a:lnSpc>
                <a:spcPct val="80000"/>
              </a:lnSpc>
              <a:spcAft>
                <a:spcPts val="0"/>
              </a:spcAft>
              <a:buFont typeface="Wingdings" pitchFamily="2" charset="2"/>
              <a:buAutoNum type="arabicPeriod"/>
              <a:defRPr/>
            </a:pPr>
            <a:r>
              <a:rPr lang="uz-Cyrl-UZ" sz="2400" dirty="0" smtClean="0">
                <a:latin typeface="Times New Roman" pitchFamily="18" charset="0"/>
                <a:cs typeface="Times New Roman" pitchFamily="18" charset="0"/>
              </a:rPr>
              <a:t>Товарнинг бозор нархи қанча бўлганда фирма узоқ муддатли оралиқда нормал фойда олади.</a:t>
            </a:r>
            <a:endParaRPr lang="ru-RU" sz="2400" dirty="0" smtClean="0">
              <a:latin typeface="Times New Roman" pitchFamily="18" charset="0"/>
              <a:cs typeface="Times New Roman" pitchFamily="18" charset="0"/>
            </a:endParaRPr>
          </a:p>
        </p:txBody>
      </p:sp>
      <p:sp>
        <p:nvSpPr>
          <p:cNvPr id="18436" name="Rectangle 1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152673B-3A3E-49B4-AE44-814C31AC2F8D}" type="slidenum">
              <a:rPr lang="ru-RU" altLang="ru-RU" smtClean="0">
                <a:solidFill>
                  <a:schemeClr val="bg2"/>
                </a:solidFill>
                <a:latin typeface="Tahoma" panose="020B0604030504040204" pitchFamily="34" charset="0"/>
              </a:rPr>
              <a:pPr fontAlgn="base">
                <a:spcBef>
                  <a:spcPct val="0"/>
                </a:spcBef>
                <a:spcAft>
                  <a:spcPct val="0"/>
                </a:spcAft>
              </a:pPr>
              <a:t>13</a:t>
            </a:fld>
            <a:endParaRPr lang="ru-RU" altLang="ru-RU" dirty="0" smtClean="0">
              <a:solidFill>
                <a:schemeClr val="bg2"/>
              </a:solidFill>
              <a:latin typeface="Tahoma" panose="020B0604030504040204" pitchFamily="34" charset="0"/>
            </a:endParaRPr>
          </a:p>
        </p:txBody>
      </p:sp>
      <p:sp>
        <p:nvSpPr>
          <p:cNvPr id="2" name="Прямоугольник 1"/>
          <p:cNvSpPr/>
          <p:nvPr/>
        </p:nvSpPr>
        <p:spPr>
          <a:xfrm>
            <a:off x="3007152" y="6432550"/>
            <a:ext cx="5346274" cy="276999"/>
          </a:xfrm>
          <a:prstGeom prst="rect">
            <a:avLst/>
          </a:prstGeom>
        </p:spPr>
        <p:txBody>
          <a:bodyPr wrap="square">
            <a:spAutoFit/>
          </a:bodyPr>
          <a:lstStyle/>
          <a:p>
            <a:r>
              <a:rPr lang="ru-RU" sz="1200" b="0" i="0" dirty="0" err="1" smtClean="0">
                <a:solidFill>
                  <a:srgbClr val="404040"/>
                </a:solidFill>
                <a:effectLst/>
                <a:latin typeface="Arial" panose="020B0604020202020204" pitchFamily="34" charset="0"/>
                <a:cs typeface="Arial" panose="020B0604020202020204" pitchFamily="34" charset="0"/>
              </a:rPr>
              <a:t>Ақлли</a:t>
            </a:r>
            <a:r>
              <a:rPr lang="ru-RU" sz="1200" b="0" i="0" dirty="0" smtClean="0">
                <a:solidFill>
                  <a:srgbClr val="404040"/>
                </a:solidFill>
                <a:effectLst/>
                <a:latin typeface="Arial" panose="020B0604020202020204" pitchFamily="34" charset="0"/>
                <a:cs typeface="Arial" panose="020B0604020202020204" pitchFamily="34" charset="0"/>
              </a:rPr>
              <a:t> </a:t>
            </a:r>
            <a:r>
              <a:rPr lang="ru-RU" sz="1200" b="0" i="0" dirty="0" err="1" smtClean="0">
                <a:solidFill>
                  <a:srgbClr val="404040"/>
                </a:solidFill>
                <a:effectLst/>
                <a:latin typeface="Arial" panose="020B0604020202020204" pitchFamily="34" charset="0"/>
                <a:cs typeface="Arial" panose="020B0604020202020204" pitchFamily="34" charset="0"/>
              </a:rPr>
              <a:t>бўлиш</a:t>
            </a:r>
            <a:r>
              <a:rPr lang="ru-RU" sz="1200" b="0" i="0" dirty="0" smtClean="0">
                <a:solidFill>
                  <a:srgbClr val="404040"/>
                </a:solidFill>
                <a:effectLst/>
                <a:latin typeface="Arial" panose="020B0604020202020204" pitchFamily="34" charset="0"/>
                <a:cs typeface="Arial" panose="020B0604020202020204" pitchFamily="34" charset="0"/>
              </a:rPr>
              <a:t> </a:t>
            </a:r>
            <a:r>
              <a:rPr lang="ru-RU" sz="1200" b="0" i="0" dirty="0" err="1" smtClean="0">
                <a:solidFill>
                  <a:srgbClr val="404040"/>
                </a:solidFill>
                <a:effectLst/>
                <a:latin typeface="Arial" panose="020B0604020202020204" pitchFamily="34" charset="0"/>
                <a:cs typeface="Arial" panose="020B0604020202020204" pitchFamily="34" charset="0"/>
              </a:rPr>
              <a:t>кифоя</a:t>
            </a:r>
            <a:r>
              <a:rPr lang="ru-RU" sz="1200" b="0" i="0" dirty="0" smtClean="0">
                <a:solidFill>
                  <a:srgbClr val="404040"/>
                </a:solidFill>
                <a:effectLst/>
                <a:latin typeface="Arial" panose="020B0604020202020204" pitchFamily="34" charset="0"/>
                <a:cs typeface="Arial" panose="020B0604020202020204" pitchFamily="34" charset="0"/>
              </a:rPr>
              <a:t> </a:t>
            </a:r>
            <a:r>
              <a:rPr lang="ru-RU" sz="1200" b="0" i="0" dirty="0" err="1" smtClean="0">
                <a:solidFill>
                  <a:srgbClr val="404040"/>
                </a:solidFill>
                <a:effectLst/>
                <a:latin typeface="Arial" panose="020B0604020202020204" pitchFamily="34" charset="0"/>
                <a:cs typeface="Arial" panose="020B0604020202020204" pitchFamily="34" charset="0"/>
              </a:rPr>
              <a:t>эмас</a:t>
            </a:r>
            <a:r>
              <a:rPr lang="ru-RU" sz="1200" b="0" i="0" dirty="0" smtClean="0">
                <a:solidFill>
                  <a:srgbClr val="404040"/>
                </a:solidFill>
                <a:effectLst/>
                <a:latin typeface="Arial" panose="020B0604020202020204" pitchFamily="34" charset="0"/>
                <a:cs typeface="Arial" panose="020B0604020202020204" pitchFamily="34" charset="0"/>
              </a:rPr>
              <a:t>, </a:t>
            </a:r>
            <a:r>
              <a:rPr lang="ru-RU" sz="1200" b="0" i="0" dirty="0" err="1" smtClean="0">
                <a:solidFill>
                  <a:srgbClr val="404040"/>
                </a:solidFill>
                <a:effectLst/>
                <a:latin typeface="Arial" panose="020B0604020202020204" pitchFamily="34" charset="0"/>
                <a:cs typeface="Arial" panose="020B0604020202020204" pitchFamily="34" charset="0"/>
              </a:rPr>
              <a:t>муҳими</a:t>
            </a:r>
            <a:r>
              <a:rPr lang="ru-RU" sz="1200" b="0" i="0" dirty="0" smtClean="0">
                <a:solidFill>
                  <a:srgbClr val="404040"/>
                </a:solidFill>
                <a:effectLst/>
                <a:latin typeface="Arial" panose="020B0604020202020204" pitchFamily="34" charset="0"/>
                <a:cs typeface="Arial" panose="020B0604020202020204" pitchFamily="34" charset="0"/>
              </a:rPr>
              <a:t> </a:t>
            </a:r>
            <a:r>
              <a:rPr lang="ru-RU" sz="1200" b="0" i="0" dirty="0" err="1" smtClean="0">
                <a:solidFill>
                  <a:srgbClr val="404040"/>
                </a:solidFill>
                <a:effectLst/>
                <a:latin typeface="Arial" panose="020B0604020202020204" pitchFamily="34" charset="0"/>
                <a:cs typeface="Arial" panose="020B0604020202020204" pitchFamily="34" charset="0"/>
              </a:rPr>
              <a:t>уни</a:t>
            </a:r>
            <a:r>
              <a:rPr lang="ru-RU" sz="1200" b="0" i="0" dirty="0" smtClean="0">
                <a:solidFill>
                  <a:srgbClr val="404040"/>
                </a:solidFill>
                <a:effectLst/>
                <a:latin typeface="Arial" panose="020B0604020202020204" pitchFamily="34" charset="0"/>
                <a:cs typeface="Arial" panose="020B0604020202020204" pitchFamily="34" charset="0"/>
              </a:rPr>
              <a:t> </a:t>
            </a:r>
            <a:r>
              <a:rPr lang="ru-RU" sz="1200" b="0" i="0" dirty="0" err="1" smtClean="0">
                <a:solidFill>
                  <a:srgbClr val="404040"/>
                </a:solidFill>
                <a:effectLst/>
                <a:latin typeface="Arial" panose="020B0604020202020204" pitchFamily="34" charset="0"/>
                <a:cs typeface="Arial" panose="020B0604020202020204" pitchFamily="34" charset="0"/>
              </a:rPr>
              <a:t>ишлата</a:t>
            </a:r>
            <a:r>
              <a:rPr lang="ru-RU" sz="1200" b="0" i="0" dirty="0" smtClean="0">
                <a:solidFill>
                  <a:srgbClr val="404040"/>
                </a:solidFill>
                <a:effectLst/>
                <a:latin typeface="Arial" panose="020B0604020202020204" pitchFamily="34" charset="0"/>
                <a:cs typeface="Arial" panose="020B0604020202020204" pitchFamily="34" charset="0"/>
              </a:rPr>
              <a:t> </a:t>
            </a:r>
            <a:r>
              <a:rPr lang="ru-RU" sz="1200" b="0" i="0" dirty="0" err="1" smtClean="0">
                <a:solidFill>
                  <a:srgbClr val="404040"/>
                </a:solidFill>
                <a:effectLst/>
                <a:latin typeface="Arial" panose="020B0604020202020204" pitchFamily="34" charset="0"/>
                <a:cs typeface="Arial" panose="020B0604020202020204" pitchFamily="34" charset="0"/>
              </a:rPr>
              <a:t>билишдир</a:t>
            </a:r>
            <a:r>
              <a:rPr lang="ru-RU" sz="1200" b="0" i="0" dirty="0" smtClean="0">
                <a:solidFill>
                  <a:srgbClr val="404040"/>
                </a:solidFill>
                <a:effectLst/>
                <a:latin typeface="Arial" panose="020B0604020202020204" pitchFamily="34" charset="0"/>
                <a:cs typeface="Arial" panose="020B0604020202020204" pitchFamily="34" charset="0"/>
              </a:rPr>
              <a:t>. </a:t>
            </a:r>
            <a:r>
              <a:rPr lang="ru-RU" sz="1200" b="1" i="0" dirty="0" smtClean="0">
                <a:solidFill>
                  <a:srgbClr val="404040"/>
                </a:solidFill>
                <a:effectLst/>
                <a:latin typeface="Arial" panose="020B0604020202020204" pitchFamily="34" charset="0"/>
                <a:cs typeface="Arial" panose="020B0604020202020204" pitchFamily="34" charset="0"/>
              </a:rPr>
              <a:t>Рене Декарт</a:t>
            </a:r>
            <a:endParaRPr lang="ru-RU" sz="1200" dirty="0">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D2F619D-35CB-4E55-81F0-80CD0480CF7C}" type="slidenum">
              <a:rPr lang="ru-RU" altLang="ru-RU" smtClean="0">
                <a:solidFill>
                  <a:srgbClr val="898989"/>
                </a:solidFill>
                <a:latin typeface="Garamond" panose="02020404030301010803" pitchFamily="18" charset="0"/>
              </a:rPr>
              <a:pPr fontAlgn="base">
                <a:spcBef>
                  <a:spcPct val="0"/>
                </a:spcBef>
                <a:spcAft>
                  <a:spcPct val="0"/>
                </a:spcAft>
              </a:pPr>
              <a:t>14</a:t>
            </a:fld>
            <a:endParaRPr lang="ru-RU" altLang="ru-RU" smtClean="0">
              <a:solidFill>
                <a:srgbClr val="898989"/>
              </a:solidFill>
              <a:latin typeface="Garamond" panose="02020404030301010803" pitchFamily="18" charset="0"/>
            </a:endParaRPr>
          </a:p>
        </p:txBody>
      </p:sp>
      <p:sp>
        <p:nvSpPr>
          <p:cNvPr id="19459" name="Прямоугольник 1"/>
          <p:cNvSpPr>
            <a:spLocks noChangeArrowheads="1"/>
          </p:cNvSpPr>
          <p:nvPr/>
        </p:nvSpPr>
        <p:spPr bwMode="auto">
          <a:xfrm>
            <a:off x="1820863" y="2952750"/>
            <a:ext cx="56657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4000" b="1">
                <a:solidFill>
                  <a:srgbClr val="7030A0"/>
                </a:solidFill>
                <a:latin typeface="Times New Roman" panose="02020603050405020304" pitchFamily="18" charset="0"/>
                <a:cs typeface="Times New Roman" panose="02020603050405020304" pitchFamily="18" charset="0"/>
              </a:rPr>
              <a:t>Эътиборларингиз учун </a:t>
            </a:r>
            <a:endParaRPr lang="ru-RU" altLang="ru-RU" sz="4000" b="1">
              <a:solidFill>
                <a:srgbClr val="7030A0"/>
              </a:solidFill>
              <a:latin typeface="Times New Roman" panose="02020603050405020304" pitchFamily="18" charset="0"/>
              <a:cs typeface="Times New Roman" panose="02020603050405020304" pitchFamily="18" charset="0"/>
            </a:endParaRPr>
          </a:p>
          <a:p>
            <a:pPr algn="ctr" eaLnBrk="1" hangingPunct="1"/>
            <a:r>
              <a:rPr lang="en-US" altLang="ru-RU" sz="4000" b="1">
                <a:solidFill>
                  <a:srgbClr val="7030A0"/>
                </a:solidFill>
                <a:latin typeface="Times New Roman" panose="02020603050405020304" pitchFamily="18" charset="0"/>
                <a:cs typeface="Times New Roman" panose="02020603050405020304" pitchFamily="18" charset="0"/>
              </a:rPr>
              <a:t>раҳмат!</a:t>
            </a:r>
            <a:endParaRPr lang="ru-RU" altLang="ru-RU" sz="4000">
              <a:solidFill>
                <a:srgbClr val="7030A0"/>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1"/>
        </a:solidFill>
        <a:effectLst/>
      </p:bgPr>
    </p:bg>
    <p:spTree>
      <p:nvGrpSpPr>
        <p:cNvPr id="1" name=""/>
        <p:cNvGrpSpPr/>
        <p:nvPr/>
      </p:nvGrpSpPr>
      <p:grpSpPr>
        <a:xfrm>
          <a:off x="0" y="0"/>
          <a:ext cx="0" cy="0"/>
          <a:chOff x="0" y="0"/>
          <a:chExt cx="0" cy="0"/>
        </a:xfrm>
      </p:grpSpPr>
      <p:sp>
        <p:nvSpPr>
          <p:cNvPr id="995330" name="Rectangle 2"/>
          <p:cNvSpPr>
            <a:spLocks noChangeArrowheads="1"/>
          </p:cNvSpPr>
          <p:nvPr/>
        </p:nvSpPr>
        <p:spPr bwMode="auto">
          <a:xfrm>
            <a:off x="266700" y="0"/>
            <a:ext cx="8574088" cy="110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812800" indent="-812800" algn="ctr" eaLnBrk="1" fontAlgn="auto" hangingPunct="1">
              <a:spcBef>
                <a:spcPts val="600"/>
              </a:spcBef>
              <a:spcAft>
                <a:spcPts val="0"/>
              </a:spcAft>
              <a:buClr>
                <a:schemeClr val="tx1"/>
              </a:buClr>
              <a:buSzPct val="80000"/>
              <a:defRPr/>
            </a:pPr>
            <a:endParaRPr lang="ru-RU" sz="2800" b="1">
              <a:solidFill>
                <a:schemeClr val="bg1"/>
              </a:solidFill>
              <a:effectLst>
                <a:outerShdw blurRad="38100" dist="38100" dir="2700000" algn="tl">
                  <a:srgbClr val="000000"/>
                </a:outerShdw>
              </a:effectLst>
              <a:latin typeface="Times New Roman" pitchFamily="18" charset="0"/>
            </a:endParaRPr>
          </a:p>
        </p:txBody>
      </p:sp>
      <p:sp>
        <p:nvSpPr>
          <p:cNvPr id="6147" name="Прямоугольник 2"/>
          <p:cNvSpPr>
            <a:spLocks noChangeArrowheads="1"/>
          </p:cNvSpPr>
          <p:nvPr/>
        </p:nvSpPr>
        <p:spPr bwMode="auto">
          <a:xfrm>
            <a:off x="817563" y="933450"/>
            <a:ext cx="7472362"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778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ct val="150000"/>
              </a:lnSpc>
            </a:pPr>
            <a:r>
              <a:rPr lang="ru-RU" altLang="ru-RU" sz="2000" dirty="0" err="1">
                <a:latin typeface="Times New Roman" panose="02020603050405020304" pitchFamily="18" charset="0"/>
              </a:rPr>
              <a:t>Узо</a:t>
            </a:r>
            <a:r>
              <a:rPr lang="uz-Cyrl-UZ" altLang="ru-RU" sz="2000" dirty="0">
                <a:latin typeface="Times New Roman" panose="02020603050405020304" pitchFamily="18" charset="0"/>
              </a:rPr>
              <a:t>қ</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муддатли</a:t>
            </a:r>
            <a:r>
              <a:rPr lang="ru-RU" altLang="ru-RU" sz="2000" dirty="0">
                <a:latin typeface="Times New Roman" panose="02020603050405020304" pitchFamily="18" charset="0"/>
              </a:rPr>
              <a:t> орали</a:t>
            </a:r>
            <a:r>
              <a:rPr lang="uz-Cyrl-UZ" altLang="ru-RU" sz="2000" dirty="0">
                <a:latin typeface="Times New Roman" panose="02020603050405020304" pitchFamily="18" charset="0"/>
              </a:rPr>
              <a:t>қ</a:t>
            </a:r>
            <a:r>
              <a:rPr lang="ru-RU" altLang="ru-RU" sz="2000" dirty="0">
                <a:latin typeface="Times New Roman" panose="02020603050405020304" pitchFamily="18" charset="0"/>
              </a:rPr>
              <a:t>да фирма </a:t>
            </a:r>
            <a:r>
              <a:rPr lang="ru-RU" altLang="ru-RU" sz="2000" dirty="0" err="1">
                <a:latin typeface="Times New Roman" panose="02020603050405020304" pitchFamily="18" charset="0"/>
              </a:rPr>
              <a:t>фойдаланадиган</a:t>
            </a:r>
            <a:r>
              <a:rPr lang="ru-RU" altLang="ru-RU" sz="2000" dirty="0">
                <a:latin typeface="Times New Roman" panose="02020603050405020304" pitchFamily="18" charset="0"/>
              </a:rPr>
              <a:t> </a:t>
            </a:r>
            <a:r>
              <a:rPr lang="ru-RU" altLang="ru-RU" sz="2000" b="1" i="1" u="sng" dirty="0" err="1">
                <a:solidFill>
                  <a:srgbClr val="FF0000"/>
                </a:solidFill>
                <a:latin typeface="Times New Roman" panose="02020603050405020304" pitchFamily="18" charset="0"/>
              </a:rPr>
              <a:t>барча</a:t>
            </a:r>
            <a:r>
              <a:rPr lang="ru-RU" altLang="ru-RU" sz="2000" b="1" i="1" u="sng" dirty="0">
                <a:solidFill>
                  <a:srgbClr val="FF0000"/>
                </a:solidFill>
                <a:latin typeface="Times New Roman" panose="02020603050405020304" pitchFamily="18" charset="0"/>
              </a:rPr>
              <a:t> </a:t>
            </a:r>
            <a:r>
              <a:rPr lang="ru-RU" altLang="ru-RU" sz="2000" b="1" i="1" u="sng" dirty="0" err="1">
                <a:solidFill>
                  <a:srgbClr val="FF0000"/>
                </a:solidFill>
                <a:latin typeface="Times New Roman" panose="02020603050405020304" pitchFamily="18" charset="0"/>
              </a:rPr>
              <a:t>омилларини</a:t>
            </a:r>
            <a:r>
              <a:rPr lang="ru-RU" altLang="ru-RU" sz="2000" b="1" i="1" u="sng" dirty="0">
                <a:solidFill>
                  <a:srgbClr val="FF0000"/>
                </a:solidFill>
                <a:latin typeface="Times New Roman" panose="02020603050405020304" pitchFamily="18" charset="0"/>
              </a:rPr>
              <a:t> </a:t>
            </a:r>
            <a:r>
              <a:rPr lang="ru-RU" altLang="ru-RU" sz="2000" b="1" i="1" u="sng" dirty="0" err="1">
                <a:solidFill>
                  <a:srgbClr val="FF0000"/>
                </a:solidFill>
                <a:latin typeface="Times New Roman" panose="02020603050405020304" pitchFamily="18" charset="0"/>
              </a:rPr>
              <a:t>ўзгартиради</a:t>
            </a:r>
            <a:r>
              <a:rPr lang="ru-RU" altLang="ru-RU" sz="2000" b="1" dirty="0">
                <a:solidFill>
                  <a:srgbClr val="FF0000"/>
                </a:solidFill>
                <a:latin typeface="Times New Roman" panose="02020603050405020304" pitchFamily="18" charset="0"/>
              </a:rPr>
              <a:t>,</a:t>
            </a:r>
            <a:r>
              <a:rPr lang="ru-RU" altLang="ru-RU" sz="2000" dirty="0">
                <a:latin typeface="Times New Roman" panose="02020603050405020304" pitchFamily="18" charset="0"/>
              </a:rPr>
              <a:t> шу </a:t>
            </a:r>
            <a:r>
              <a:rPr lang="ru-RU" altLang="ru-RU" sz="2000" dirty="0" err="1">
                <a:latin typeface="Times New Roman" panose="02020603050405020304" pitchFamily="18" charset="0"/>
              </a:rPr>
              <a:t>жумладан</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ишлаб</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чи</a:t>
            </a:r>
            <a:r>
              <a:rPr lang="uz-Cyrl-UZ" altLang="ru-RU" sz="2000" dirty="0">
                <a:latin typeface="Times New Roman" panose="02020603050405020304" pitchFamily="18" charset="0"/>
              </a:rPr>
              <a:t>қ</a:t>
            </a:r>
            <a:r>
              <a:rPr lang="ru-RU" altLang="ru-RU" sz="2000" dirty="0" err="1">
                <a:latin typeface="Times New Roman" panose="02020603050405020304" pitchFamily="18" charset="0"/>
              </a:rPr>
              <a:t>ариш</a:t>
            </a:r>
            <a:r>
              <a:rPr lang="ru-RU" altLang="ru-RU" sz="2000" dirty="0">
                <a:latin typeface="Times New Roman" panose="02020603050405020304" pitchFamily="18" charset="0"/>
              </a:rPr>
              <a:t> </a:t>
            </a:r>
            <a:r>
              <a:rPr lang="uz-Cyrl-UZ" altLang="ru-RU" sz="2000" dirty="0">
                <a:latin typeface="Times New Roman" panose="02020603050405020304" pitchFamily="18" charset="0"/>
              </a:rPr>
              <a:t>қ</a:t>
            </a:r>
            <a:r>
              <a:rPr lang="ru-RU" altLang="ru-RU" sz="2000" dirty="0" err="1">
                <a:latin typeface="Times New Roman" panose="02020603050405020304" pitchFamily="18" charset="0"/>
              </a:rPr>
              <a:t>увватларини</a:t>
            </a:r>
            <a:r>
              <a:rPr lang="ru-RU" altLang="ru-RU" sz="2000" dirty="0">
                <a:latin typeface="Times New Roman" panose="02020603050405020304" pitchFamily="18" charset="0"/>
              </a:rPr>
              <a:t> </a:t>
            </a:r>
            <a:r>
              <a:rPr lang="uz-Cyrl-UZ" altLang="ru-RU" sz="2000" dirty="0">
                <a:latin typeface="Times New Roman" panose="02020603050405020304" pitchFamily="18" charset="0"/>
              </a:rPr>
              <a:t>ҳ</a:t>
            </a:r>
            <a:r>
              <a:rPr lang="ru-RU" altLang="ru-RU" sz="2000" dirty="0" err="1">
                <a:latin typeface="Times New Roman" panose="02020603050405020304" pitchFamily="18" charset="0"/>
              </a:rPr>
              <a:t>ам</a:t>
            </a:r>
            <a:r>
              <a:rPr lang="ru-RU" altLang="ru-RU" sz="2000" dirty="0">
                <a:latin typeface="Times New Roman" panose="02020603050405020304" pitchFamily="18" charset="0"/>
              </a:rPr>
              <a:t>.</a:t>
            </a:r>
          </a:p>
          <a:p>
            <a:pPr algn="ctr" eaLnBrk="1" hangingPunct="1">
              <a:lnSpc>
                <a:spcPct val="150000"/>
              </a:lnSpc>
            </a:pPr>
            <a:r>
              <a:rPr lang="ru-RU" altLang="ru-RU" sz="2000" dirty="0">
                <a:latin typeface="Times New Roman" panose="02020603050405020304" pitchFamily="18" charset="0"/>
              </a:rPr>
              <a:t> ***</a:t>
            </a:r>
            <a:endParaRPr lang="en-US" altLang="ru-RU" sz="2000" dirty="0">
              <a:latin typeface="Times New Roman" panose="02020603050405020304" pitchFamily="18" charset="0"/>
            </a:endParaRPr>
          </a:p>
          <a:p>
            <a:pPr algn="just" eaLnBrk="1" hangingPunct="1">
              <a:lnSpc>
                <a:spcPct val="150000"/>
              </a:lnSpc>
            </a:pPr>
            <a:r>
              <a:rPr lang="ru-RU" altLang="ru-RU" sz="2000" dirty="0" err="1">
                <a:latin typeface="Times New Roman" panose="02020603050405020304" pitchFamily="18" charset="0"/>
              </a:rPr>
              <a:t>Узо</a:t>
            </a:r>
            <a:r>
              <a:rPr lang="uz-Cyrl-UZ" altLang="ru-RU" sz="2000" dirty="0">
                <a:latin typeface="Times New Roman" panose="02020603050405020304" pitchFamily="18" charset="0"/>
              </a:rPr>
              <a:t>қ</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муддатли</a:t>
            </a:r>
            <a:r>
              <a:rPr lang="ru-RU" altLang="ru-RU" sz="2000" dirty="0">
                <a:latin typeface="Times New Roman" panose="02020603050405020304" pitchFamily="18" charset="0"/>
              </a:rPr>
              <a:t> орали</a:t>
            </a:r>
            <a:r>
              <a:rPr lang="uz-Cyrl-UZ" altLang="ru-RU" sz="2000" dirty="0">
                <a:latin typeface="Times New Roman" panose="02020603050405020304" pitchFamily="18" charset="0"/>
              </a:rPr>
              <a:t>қ</a:t>
            </a:r>
            <a:r>
              <a:rPr lang="ru-RU" altLang="ru-RU" sz="2000" dirty="0">
                <a:latin typeface="Times New Roman" panose="02020603050405020304" pitchFamily="18" charset="0"/>
              </a:rPr>
              <a:t>да фирма </a:t>
            </a:r>
            <a:r>
              <a:rPr lang="ru-RU" altLang="ru-RU" sz="2000" dirty="0" err="1">
                <a:latin typeface="Times New Roman" panose="02020603050405020304" pitchFamily="18" charset="0"/>
              </a:rPr>
              <a:t>ўз</a:t>
            </a:r>
            <a:r>
              <a:rPr lang="ru-RU" altLang="ru-RU" sz="2000" dirty="0">
                <a:latin typeface="Times New Roman" panose="02020603050405020304" pitchFamily="18" charset="0"/>
              </a:rPr>
              <a:t> капитали </a:t>
            </a:r>
            <a:r>
              <a:rPr lang="uz-Cyrl-UZ" altLang="ru-RU" sz="2000" dirty="0">
                <a:latin typeface="Times New Roman" panose="02020603050405020304" pitchFamily="18" charset="0"/>
              </a:rPr>
              <a:t>ҳ</a:t>
            </a:r>
            <a:r>
              <a:rPr lang="ru-RU" altLang="ru-RU" sz="2000" dirty="0" err="1">
                <a:latin typeface="Times New Roman" panose="02020603050405020304" pitchFamily="18" charset="0"/>
              </a:rPr>
              <a:t>ажмини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ўзгартириши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яъни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ишлаб</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чи</a:t>
            </a:r>
            <a:r>
              <a:rPr lang="uz-Cyrl-UZ" altLang="ru-RU" sz="2000" dirty="0">
                <a:latin typeface="Times New Roman" panose="02020603050405020304" pitchFamily="18" charset="0"/>
              </a:rPr>
              <a:t>қ</a:t>
            </a:r>
            <a:r>
              <a:rPr lang="ru-RU" altLang="ru-RU" sz="2000" dirty="0" err="1">
                <a:latin typeface="Times New Roman" panose="02020603050405020304" pitchFamily="18" charset="0"/>
              </a:rPr>
              <a:t>ариш</a:t>
            </a:r>
            <a:r>
              <a:rPr lang="ru-RU" altLang="ru-RU" sz="2000" dirty="0">
                <a:latin typeface="Times New Roman" panose="02020603050405020304" pitchFamily="18" charset="0"/>
              </a:rPr>
              <a:t> </a:t>
            </a:r>
            <a:r>
              <a:rPr lang="uz-Cyrl-UZ" altLang="ru-RU" sz="2000" dirty="0">
                <a:latin typeface="Times New Roman" panose="02020603050405020304" pitchFamily="18" charset="0"/>
              </a:rPr>
              <a:t>қ</a:t>
            </a:r>
            <a:r>
              <a:rPr lang="ru-RU" altLang="ru-RU" sz="2000" dirty="0" err="1">
                <a:latin typeface="Times New Roman" panose="02020603050405020304" pitchFamily="18" charset="0"/>
              </a:rPr>
              <a:t>увватини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ўзгартириши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мумкинлиги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фирмага</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ишлаб</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чи</a:t>
            </a:r>
            <a:r>
              <a:rPr lang="uz-Cyrl-UZ" altLang="ru-RU" sz="2000" dirty="0">
                <a:latin typeface="Times New Roman" panose="02020603050405020304" pitchFamily="18" charset="0"/>
              </a:rPr>
              <a:t>қ</a:t>
            </a:r>
            <a:r>
              <a:rPr lang="ru-RU" altLang="ru-RU" sz="2000" dirty="0" err="1">
                <a:latin typeface="Times New Roman" panose="02020603050405020304" pitchFamily="18" charset="0"/>
              </a:rPr>
              <a:t>ариш</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харажатларини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камайтиришга</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имкон</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беради</a:t>
            </a:r>
            <a:r>
              <a:rPr lang="ru-RU" altLang="ru-RU" sz="2000" dirty="0">
                <a:latin typeface="Times New Roman" panose="02020603050405020304" pitchFamily="18" charset="0"/>
              </a:rPr>
              <a:t>. </a:t>
            </a:r>
          </a:p>
          <a:p>
            <a:pPr algn="ctr" eaLnBrk="1" hangingPunct="1">
              <a:lnSpc>
                <a:spcPct val="150000"/>
              </a:lnSpc>
            </a:pPr>
            <a:r>
              <a:rPr lang="uz-Cyrl-UZ" altLang="ru-RU" sz="2000" dirty="0">
                <a:latin typeface="Times New Roman" panose="02020603050405020304" pitchFamily="18" charset="0"/>
              </a:rPr>
              <a:t>***</a:t>
            </a:r>
            <a:endParaRPr lang="en-US" altLang="ru-RU" sz="2000" dirty="0">
              <a:latin typeface="Times New Roman" panose="02020603050405020304" pitchFamily="18" charset="0"/>
            </a:endParaRPr>
          </a:p>
          <a:p>
            <a:pPr algn="just" eaLnBrk="1" hangingPunct="1">
              <a:lnSpc>
                <a:spcPct val="150000"/>
              </a:lnSpc>
            </a:pPr>
            <a:r>
              <a:rPr lang="ru-RU" altLang="ru-RU" sz="2000" dirty="0">
                <a:latin typeface="Times New Roman" panose="02020603050405020304" pitchFamily="18" charset="0"/>
              </a:rPr>
              <a:t>Фирма </a:t>
            </a:r>
            <a:r>
              <a:rPr lang="ru-RU" altLang="ru-RU" sz="2000" dirty="0" err="1">
                <a:latin typeface="Times New Roman" panose="02020603050405020304" pitchFamily="18" charset="0"/>
              </a:rPr>
              <a:t>ишлаб</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чи</a:t>
            </a:r>
            <a:r>
              <a:rPr lang="uz-Cyrl-UZ" altLang="ru-RU" sz="2000" dirty="0">
                <a:latin typeface="Times New Roman" panose="02020603050405020304" pitchFamily="18" charset="0"/>
              </a:rPr>
              <a:t>қ</a:t>
            </a:r>
            <a:r>
              <a:rPr lang="ru-RU" altLang="ru-RU" sz="2000" dirty="0" err="1">
                <a:latin typeface="Times New Roman" panose="02020603050405020304" pitchFamily="18" charset="0"/>
              </a:rPr>
              <a:t>ариш</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харажатларининг</a:t>
            </a:r>
            <a:r>
              <a:rPr lang="ru-RU" altLang="ru-RU" sz="2000" dirty="0">
                <a:latin typeface="Times New Roman" panose="02020603050405020304" pitchFamily="18" charset="0"/>
              </a:rPr>
              <a:t> </a:t>
            </a:r>
            <a:r>
              <a:rPr lang="uz-Cyrl-UZ" altLang="ru-RU" sz="2000" dirty="0">
                <a:latin typeface="Times New Roman" panose="02020603050405020304" pitchFamily="18" charset="0"/>
              </a:rPr>
              <a:t>қ</a:t>
            </a:r>
            <a:r>
              <a:rPr lang="ru-RU" altLang="ru-RU" sz="2000" dirty="0" err="1">
                <a:latin typeface="Times New Roman" panose="02020603050405020304" pitchFamily="18" charset="0"/>
              </a:rPr>
              <a:t>андай</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ўзгариши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ишлаб</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чи</a:t>
            </a:r>
            <a:r>
              <a:rPr lang="uz-Cyrl-UZ" altLang="ru-RU" sz="2000" dirty="0">
                <a:latin typeface="Times New Roman" panose="02020603050405020304" pitchFamily="18" charset="0"/>
              </a:rPr>
              <a:t>қ</a:t>
            </a:r>
            <a:r>
              <a:rPr lang="ru-RU" altLang="ru-RU" sz="2000" dirty="0" err="1">
                <a:latin typeface="Times New Roman" panose="02020603050405020304" pitchFamily="18" charset="0"/>
              </a:rPr>
              <a:t>ариш</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масштаби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самарадорлигининг</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ўсиши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ўзгармаслиги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ва</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камайиши</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билан</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ани</a:t>
            </a:r>
            <a:r>
              <a:rPr lang="uz-Cyrl-UZ" altLang="ru-RU" sz="2000" dirty="0">
                <a:latin typeface="Times New Roman" panose="02020603050405020304" pitchFamily="18" charset="0"/>
              </a:rPr>
              <a:t>қ</a:t>
            </a:r>
            <a:r>
              <a:rPr lang="ru-RU" altLang="ru-RU" sz="2000" dirty="0" err="1">
                <a:latin typeface="Times New Roman" panose="02020603050405020304" pitchFamily="18" charset="0"/>
              </a:rPr>
              <a:t>ланади</a:t>
            </a:r>
            <a:r>
              <a:rPr lang="ru-RU" altLang="ru-RU" sz="2000" dirty="0">
                <a:latin typeface="Times New Roman" panose="02020603050405020304" pitchFamily="18" charset="0"/>
              </a:rPr>
              <a:t>. </a:t>
            </a:r>
          </a:p>
        </p:txBody>
      </p:sp>
      <p:sp>
        <p:nvSpPr>
          <p:cNvPr id="4" name="Text Box 2" descr="bears007"/>
          <p:cNvSpPr txBox="1">
            <a:spLocks noChangeArrowheads="1"/>
          </p:cNvSpPr>
          <p:nvPr/>
        </p:nvSpPr>
        <p:spPr bwMode="auto">
          <a:xfrm>
            <a:off x="584200" y="266700"/>
            <a:ext cx="83470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ru-RU" altLang="ru-RU" sz="2000" b="1">
                <a:solidFill>
                  <a:srgbClr val="002060"/>
                </a:solidFill>
                <a:latin typeface="Times New Roman" panose="02020603050405020304" pitchFamily="18" charset="0"/>
                <a:cs typeface="Times New Roman" panose="02020603050405020304" pitchFamily="18" charset="0"/>
              </a:rPr>
              <a:t>Узоқ муддатли оралиқнинг шартлари</a:t>
            </a:r>
            <a:endParaRPr lang="ru-RU" altLang="ru-RU" sz="2000">
              <a:solidFill>
                <a:srgbClr val="002060"/>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4458879" y="6565900"/>
            <a:ext cx="4572000" cy="461665"/>
          </a:xfrm>
          <a:prstGeom prst="rect">
            <a:avLst/>
          </a:prstGeom>
        </p:spPr>
        <p:txBody>
          <a:bodyPr>
            <a:spAutoFit/>
          </a:bodyPr>
          <a:lstStyle/>
          <a:p>
            <a:r>
              <a:rPr lang="ru-RU" sz="1200" b="0" i="0" dirty="0" err="1" smtClean="0">
                <a:solidFill>
                  <a:srgbClr val="404040"/>
                </a:solidFill>
                <a:effectLst/>
                <a:latin typeface="Arial" panose="020B0604020202020204" pitchFamily="34" charset="0"/>
              </a:rPr>
              <a:t>Бошқаларнинг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фикрини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ўйлаб</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ўтиргандан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кўра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ўз</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устингда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кўпроқ</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ишла</a:t>
            </a:r>
            <a:r>
              <a:rPr lang="ru-RU" sz="1200" b="0" i="0" dirty="0" smtClean="0">
                <a:solidFill>
                  <a:srgbClr val="404040"/>
                </a:solidFill>
                <a:effectLst/>
                <a:latin typeface="Arial" panose="020B0604020202020204" pitchFamily="34" charset="0"/>
              </a:rPr>
              <a:t>. </a:t>
            </a:r>
            <a:r>
              <a:rPr lang="ru-RU" sz="1200" b="1" i="1" dirty="0" err="1" smtClean="0">
                <a:solidFill>
                  <a:srgbClr val="404040"/>
                </a:solidFill>
                <a:effectLst/>
                <a:latin typeface="Arial" panose="020B0604020202020204" pitchFamily="34" charset="0"/>
              </a:rPr>
              <a:t>Л.Толстой</a:t>
            </a:r>
            <a:endParaRPr lang="ru-RU" sz="1200" b="1" i="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Номер слайда 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E0B7ECE-7F53-4ED3-B669-B2C9837DC094}" type="slidenum">
              <a:rPr lang="ru-RU" altLang="ru-RU" smtClean="0">
                <a:latin typeface="Arial" panose="020B0604020202020204" pitchFamily="34" charset="0"/>
              </a:rPr>
              <a:pPr fontAlgn="base">
                <a:spcBef>
                  <a:spcPct val="0"/>
                </a:spcBef>
                <a:spcAft>
                  <a:spcPct val="0"/>
                </a:spcAft>
              </a:pPr>
              <a:t>3</a:t>
            </a:fld>
            <a:endParaRPr lang="ru-RU" altLang="ru-RU" smtClean="0">
              <a:latin typeface="Arial" panose="020B0604020202020204" pitchFamily="34" charset="0"/>
            </a:endParaRPr>
          </a:p>
        </p:txBody>
      </p:sp>
      <p:sp>
        <p:nvSpPr>
          <p:cNvPr id="1110018" name="Text Box 2" descr="bears007"/>
          <p:cNvSpPr txBox="1">
            <a:spLocks noChangeArrowheads="1"/>
          </p:cNvSpPr>
          <p:nvPr/>
        </p:nvSpPr>
        <p:spPr bwMode="auto">
          <a:xfrm>
            <a:off x="584200" y="266700"/>
            <a:ext cx="83470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ru-RU" altLang="ru-RU" sz="2000" b="1">
                <a:solidFill>
                  <a:srgbClr val="002060"/>
                </a:solidFill>
                <a:latin typeface="Times New Roman" panose="02020603050405020304" pitchFamily="18" charset="0"/>
                <a:cs typeface="Times New Roman" panose="02020603050405020304" pitchFamily="18" charset="0"/>
              </a:rPr>
              <a:t>Ра</a:t>
            </a:r>
            <a:r>
              <a:rPr lang="uz-Cyrl-UZ" altLang="ru-RU" sz="2000" b="1">
                <a:solidFill>
                  <a:srgbClr val="002060"/>
                </a:solidFill>
                <a:latin typeface="Times New Roman" panose="02020603050405020304" pitchFamily="18" charset="0"/>
                <a:cs typeface="Times New Roman" panose="02020603050405020304" pitchFamily="18" charset="0"/>
              </a:rPr>
              <a:t>қ</a:t>
            </a:r>
            <a:r>
              <a:rPr lang="ru-RU" altLang="ru-RU" sz="2000" b="1">
                <a:solidFill>
                  <a:srgbClr val="002060"/>
                </a:solidFill>
                <a:latin typeface="Times New Roman" panose="02020603050405020304" pitchFamily="18" charset="0"/>
                <a:cs typeface="Times New Roman" panose="02020603050405020304" pitchFamily="18" charset="0"/>
              </a:rPr>
              <a:t>обатлашувчи фирманинг </a:t>
            </a:r>
            <a:r>
              <a:rPr lang="uz-Cyrl-UZ" altLang="ru-RU" sz="2000" b="1">
                <a:solidFill>
                  <a:srgbClr val="002060"/>
                </a:solidFill>
                <a:latin typeface="Times New Roman" panose="02020603050405020304" pitchFamily="18" charset="0"/>
                <a:cs typeface="Times New Roman" panose="02020603050405020304" pitchFamily="18" charset="0"/>
              </a:rPr>
              <a:t>қ</a:t>
            </a:r>
            <a:r>
              <a:rPr lang="ru-RU" altLang="ru-RU" sz="2000" b="1">
                <a:solidFill>
                  <a:srgbClr val="002060"/>
                </a:solidFill>
                <a:latin typeface="Times New Roman" panose="02020603050405020304" pitchFamily="18" charset="0"/>
                <a:cs typeface="Times New Roman" panose="02020603050405020304" pitchFamily="18" charset="0"/>
              </a:rPr>
              <a:t>ис</a:t>
            </a:r>
            <a:r>
              <a:rPr lang="uz-Cyrl-UZ" altLang="ru-RU" sz="2000" b="1">
                <a:solidFill>
                  <a:srgbClr val="002060"/>
                </a:solidFill>
                <a:latin typeface="Times New Roman" panose="02020603050405020304" pitchFamily="18" charset="0"/>
                <a:cs typeface="Times New Roman" panose="02020603050405020304" pitchFamily="18" charset="0"/>
              </a:rPr>
              <a:t>қ</a:t>
            </a:r>
            <a:r>
              <a:rPr lang="ru-RU" altLang="ru-RU" sz="2000" b="1">
                <a:solidFill>
                  <a:srgbClr val="002060"/>
                </a:solidFill>
                <a:latin typeface="Times New Roman" panose="02020603050405020304" pitchFamily="18" charset="0"/>
                <a:cs typeface="Times New Roman" panose="02020603050405020304" pitchFamily="18" charset="0"/>
              </a:rPr>
              <a:t>а муддатли орали</a:t>
            </a:r>
            <a:r>
              <a:rPr lang="uz-Cyrl-UZ" altLang="ru-RU" sz="2000" b="1">
                <a:solidFill>
                  <a:srgbClr val="002060"/>
                </a:solidFill>
                <a:latin typeface="Times New Roman" panose="02020603050405020304" pitchFamily="18" charset="0"/>
                <a:cs typeface="Times New Roman" panose="02020603050405020304" pitchFamily="18" charset="0"/>
              </a:rPr>
              <a:t>қ</a:t>
            </a:r>
            <a:r>
              <a:rPr lang="ru-RU" altLang="ru-RU" sz="2000" b="1">
                <a:solidFill>
                  <a:srgbClr val="002060"/>
                </a:solidFill>
                <a:latin typeface="Times New Roman" panose="02020603050405020304" pitchFamily="18" charset="0"/>
                <a:cs typeface="Times New Roman" panose="02020603050405020304" pitchFamily="18" charset="0"/>
              </a:rPr>
              <a:t>даги</a:t>
            </a:r>
          </a:p>
          <a:p>
            <a:pPr algn="ctr" eaLnBrk="1" hangingPunct="1"/>
            <a:r>
              <a:rPr lang="ru-RU" altLang="ru-RU" sz="2000" b="1">
                <a:solidFill>
                  <a:srgbClr val="002060"/>
                </a:solidFill>
                <a:latin typeface="Times New Roman" panose="02020603050405020304" pitchFamily="18" charset="0"/>
                <a:cs typeface="Times New Roman" panose="02020603050405020304" pitchFamily="18" charset="0"/>
              </a:rPr>
              <a:t>харажатлари ва фойдаси</a:t>
            </a:r>
            <a:r>
              <a:rPr lang="uz-Cyrl-UZ" altLang="ru-RU" sz="2000" b="1">
                <a:solidFill>
                  <a:srgbClr val="002060"/>
                </a:solidFill>
                <a:latin typeface="Times New Roman" panose="02020603050405020304" pitchFamily="18" charset="0"/>
                <a:cs typeface="Times New Roman" panose="02020603050405020304" pitchFamily="18" charset="0"/>
              </a:rPr>
              <a:t> графиги</a:t>
            </a:r>
            <a:endParaRPr lang="ru-RU" altLang="ru-RU" sz="2000">
              <a:solidFill>
                <a:srgbClr val="002060"/>
              </a:solidFill>
              <a:latin typeface="Times New Roman" panose="02020603050405020304" pitchFamily="18" charset="0"/>
              <a:cs typeface="Times New Roman" panose="02020603050405020304" pitchFamily="18" charset="0"/>
            </a:endParaRPr>
          </a:p>
        </p:txBody>
      </p:sp>
      <p:sp>
        <p:nvSpPr>
          <p:cNvPr id="1110099" name="Rectangle 83"/>
          <p:cNvSpPr>
            <a:spLocks noChangeArrowheads="1"/>
          </p:cNvSpPr>
          <p:nvPr/>
        </p:nvSpPr>
        <p:spPr bwMode="auto">
          <a:xfrm>
            <a:off x="150813" y="1314450"/>
            <a:ext cx="1557337"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Arial" panose="020B0604020202020204" pitchFamily="34" charset="0"/>
              </a:rPr>
              <a:t>C</a:t>
            </a:r>
            <a:r>
              <a:rPr lang="en-US" altLang="ru-RU" sz="2000">
                <a:latin typeface="Arial" panose="020B0604020202020204" pitchFamily="34" charset="0"/>
              </a:rPr>
              <a:t>,</a:t>
            </a:r>
            <a:r>
              <a:rPr lang="en-US" altLang="ru-RU" sz="2000" i="1">
                <a:latin typeface="Arial" panose="020B0604020202020204" pitchFamily="34" charset="0"/>
              </a:rPr>
              <a:t> P</a:t>
            </a:r>
            <a:r>
              <a:rPr lang="en-US" altLang="ru-RU" sz="2000">
                <a:latin typeface="Arial" panose="020B0604020202020204" pitchFamily="34" charset="0"/>
              </a:rPr>
              <a:t> </a:t>
            </a:r>
            <a:r>
              <a:rPr lang="ru-RU" altLang="ru-RU" sz="2000">
                <a:latin typeface="Arial" panose="020B0604020202020204" pitchFamily="34" charset="0"/>
              </a:rPr>
              <a:t>харажатлар ва нарх </a:t>
            </a:r>
          </a:p>
        </p:txBody>
      </p:sp>
      <p:grpSp>
        <p:nvGrpSpPr>
          <p:cNvPr id="7173" name="Group 105"/>
          <p:cNvGrpSpPr>
            <a:grpSpLocks/>
          </p:cNvGrpSpPr>
          <p:nvPr/>
        </p:nvGrpSpPr>
        <p:grpSpPr bwMode="auto">
          <a:xfrm>
            <a:off x="1358900" y="1323975"/>
            <a:ext cx="6810375" cy="4865688"/>
            <a:chOff x="882" y="679"/>
            <a:chExt cx="4118" cy="3005"/>
          </a:xfrm>
        </p:grpSpPr>
        <p:sp>
          <p:nvSpPr>
            <p:cNvPr id="7177" name="Oval 20"/>
            <p:cNvSpPr>
              <a:spLocks noChangeArrowheads="1"/>
            </p:cNvSpPr>
            <p:nvPr/>
          </p:nvSpPr>
          <p:spPr bwMode="auto">
            <a:xfrm>
              <a:off x="2988" y="1825"/>
              <a:ext cx="35" cy="57"/>
            </a:xfrm>
            <a:prstGeom prst="ellipse">
              <a:avLst/>
            </a:prstGeom>
            <a:solidFill>
              <a:srgbClr val="000000"/>
            </a:solidFill>
            <a:ln w="6350">
              <a:solidFill>
                <a:srgbClr val="000000"/>
              </a:solidFill>
              <a:round/>
              <a:headEnd/>
              <a:tailEnd/>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7178" name="Oval 22"/>
            <p:cNvSpPr>
              <a:spLocks noChangeArrowheads="1"/>
            </p:cNvSpPr>
            <p:nvPr/>
          </p:nvSpPr>
          <p:spPr bwMode="auto">
            <a:xfrm>
              <a:off x="3493" y="1556"/>
              <a:ext cx="35" cy="57"/>
            </a:xfrm>
            <a:prstGeom prst="ellipse">
              <a:avLst/>
            </a:prstGeom>
            <a:solidFill>
              <a:srgbClr val="000000"/>
            </a:solidFill>
            <a:ln w="6350">
              <a:solidFill>
                <a:srgbClr val="000000"/>
              </a:solidFill>
              <a:round/>
              <a:headEnd/>
              <a:tailEnd/>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7179" name="Line 25"/>
            <p:cNvSpPr>
              <a:spLocks noChangeShapeType="1"/>
            </p:cNvSpPr>
            <p:nvPr/>
          </p:nvSpPr>
          <p:spPr bwMode="auto">
            <a:xfrm flipH="1">
              <a:off x="2636" y="1863"/>
              <a:ext cx="270" cy="528"/>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grpSp>
          <p:nvGrpSpPr>
            <p:cNvPr id="7180" name="Group 27"/>
            <p:cNvGrpSpPr>
              <a:grpSpLocks/>
            </p:cNvGrpSpPr>
            <p:nvPr/>
          </p:nvGrpSpPr>
          <p:grpSpPr bwMode="auto">
            <a:xfrm>
              <a:off x="1136" y="2351"/>
              <a:ext cx="1886" cy="57"/>
              <a:chOff x="1763" y="3587"/>
              <a:chExt cx="3697" cy="82"/>
            </a:xfrm>
          </p:grpSpPr>
          <p:sp>
            <p:nvSpPr>
              <p:cNvPr id="7249" name="Line 28"/>
              <p:cNvSpPr>
                <a:spLocks noChangeShapeType="1"/>
              </p:cNvSpPr>
              <p:nvPr/>
            </p:nvSpPr>
            <p:spPr bwMode="auto">
              <a:xfrm flipV="1">
                <a:off x="1763" y="3635"/>
                <a:ext cx="3697" cy="2"/>
              </a:xfrm>
              <a:prstGeom prst="line">
                <a:avLst/>
              </a:prstGeom>
              <a:noFill/>
              <a:ln w="9525">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50" name="Oval 29"/>
              <p:cNvSpPr>
                <a:spLocks noChangeArrowheads="1"/>
              </p:cNvSpPr>
              <p:nvPr/>
            </p:nvSpPr>
            <p:spPr bwMode="auto">
              <a:xfrm>
                <a:off x="5371" y="3587"/>
                <a:ext cx="69" cy="82"/>
              </a:xfrm>
              <a:prstGeom prst="ellipse">
                <a:avLst/>
              </a:prstGeom>
              <a:solidFill>
                <a:srgbClr val="000000"/>
              </a:solidFill>
              <a:ln w="6350">
                <a:solidFill>
                  <a:srgbClr val="000000"/>
                </a:solidFill>
                <a:round/>
                <a:headEnd/>
                <a:tailEnd/>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grpSp>
        <p:sp>
          <p:nvSpPr>
            <p:cNvPr id="7181" name="Line 31"/>
            <p:cNvSpPr>
              <a:spLocks noChangeShapeType="1"/>
            </p:cNvSpPr>
            <p:nvPr/>
          </p:nvSpPr>
          <p:spPr bwMode="auto">
            <a:xfrm>
              <a:off x="3506" y="891"/>
              <a:ext cx="1" cy="2576"/>
            </a:xfrm>
            <a:prstGeom prst="line">
              <a:avLst/>
            </a:prstGeom>
            <a:noFill/>
            <a:ln w="9525">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82" name="Rectangle 32"/>
            <p:cNvSpPr>
              <a:spLocks noChangeArrowheads="1"/>
            </p:cNvSpPr>
            <p:nvPr/>
          </p:nvSpPr>
          <p:spPr bwMode="auto">
            <a:xfrm>
              <a:off x="4088" y="1655"/>
              <a:ext cx="70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1600" i="1">
                  <a:latin typeface="Arial" panose="020B0604020202020204" pitchFamily="34" charset="0"/>
                </a:rPr>
                <a:t>P=MC</a:t>
              </a:r>
              <a:r>
                <a:rPr lang="en-US" altLang="ru-RU" sz="1600">
                  <a:latin typeface="Arial" panose="020B0604020202020204" pitchFamily="34" charset="0"/>
                </a:rPr>
                <a:t>=</a:t>
              </a:r>
              <a:r>
                <a:rPr lang="en-US" altLang="ru-RU" sz="1600" i="1">
                  <a:latin typeface="Arial" panose="020B0604020202020204" pitchFamily="34" charset="0"/>
                </a:rPr>
                <a:t>MR</a:t>
              </a:r>
              <a:endParaRPr lang="ru-RU" altLang="ru-RU" sz="1600">
                <a:latin typeface="Arial" panose="020B0604020202020204" pitchFamily="34" charset="0"/>
              </a:endParaRPr>
            </a:p>
          </p:txBody>
        </p:sp>
        <p:sp>
          <p:nvSpPr>
            <p:cNvPr id="7183" name="Rectangle 33"/>
            <p:cNvSpPr>
              <a:spLocks noChangeArrowheads="1"/>
            </p:cNvSpPr>
            <p:nvPr/>
          </p:nvSpPr>
          <p:spPr bwMode="auto">
            <a:xfrm>
              <a:off x="4821" y="1768"/>
              <a:ext cx="179"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b="1" i="1">
                  <a:latin typeface="Arial" panose="020B0604020202020204" pitchFamily="34" charset="0"/>
                </a:rPr>
                <a:t>D</a:t>
              </a:r>
              <a:endParaRPr lang="ru-RU" altLang="ru-RU">
                <a:latin typeface="Arial" panose="020B0604020202020204" pitchFamily="34" charset="0"/>
              </a:endParaRPr>
            </a:p>
          </p:txBody>
        </p:sp>
        <p:sp>
          <p:nvSpPr>
            <p:cNvPr id="7184" name="Line 35"/>
            <p:cNvSpPr>
              <a:spLocks noChangeShapeType="1"/>
            </p:cNvSpPr>
            <p:nvPr/>
          </p:nvSpPr>
          <p:spPr bwMode="auto">
            <a:xfrm>
              <a:off x="1136" y="1862"/>
              <a:ext cx="3610" cy="2"/>
            </a:xfrm>
            <a:prstGeom prst="line">
              <a:avLst/>
            </a:prstGeom>
            <a:noFill/>
            <a:ln w="190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85" name="Line 36"/>
            <p:cNvSpPr>
              <a:spLocks noChangeShapeType="1"/>
            </p:cNvSpPr>
            <p:nvPr/>
          </p:nvSpPr>
          <p:spPr bwMode="auto">
            <a:xfrm flipH="1">
              <a:off x="3090" y="1599"/>
              <a:ext cx="56" cy="265"/>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86" name="Line 37"/>
            <p:cNvSpPr>
              <a:spLocks noChangeShapeType="1"/>
            </p:cNvSpPr>
            <p:nvPr/>
          </p:nvSpPr>
          <p:spPr bwMode="auto">
            <a:xfrm flipH="1">
              <a:off x="3180" y="1382"/>
              <a:ext cx="84" cy="482"/>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87" name="Line 38"/>
            <p:cNvSpPr>
              <a:spLocks noChangeShapeType="1"/>
            </p:cNvSpPr>
            <p:nvPr/>
          </p:nvSpPr>
          <p:spPr bwMode="auto">
            <a:xfrm flipH="1">
              <a:off x="3270" y="1175"/>
              <a:ext cx="104" cy="68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88" name="Line 39"/>
            <p:cNvSpPr>
              <a:spLocks noChangeShapeType="1"/>
            </p:cNvSpPr>
            <p:nvPr/>
          </p:nvSpPr>
          <p:spPr bwMode="auto">
            <a:xfrm flipH="1">
              <a:off x="3360" y="939"/>
              <a:ext cx="132" cy="925"/>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89" name="Line 40"/>
            <p:cNvSpPr>
              <a:spLocks noChangeShapeType="1"/>
            </p:cNvSpPr>
            <p:nvPr/>
          </p:nvSpPr>
          <p:spPr bwMode="auto">
            <a:xfrm flipH="1">
              <a:off x="3436" y="1325"/>
              <a:ext cx="77" cy="53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90" name="Line 41"/>
            <p:cNvSpPr>
              <a:spLocks noChangeShapeType="1"/>
            </p:cNvSpPr>
            <p:nvPr/>
          </p:nvSpPr>
          <p:spPr bwMode="auto">
            <a:xfrm>
              <a:off x="3422" y="1071"/>
              <a:ext cx="91" cy="20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91" name="Line 42"/>
            <p:cNvSpPr>
              <a:spLocks noChangeShapeType="1"/>
            </p:cNvSpPr>
            <p:nvPr/>
          </p:nvSpPr>
          <p:spPr bwMode="auto">
            <a:xfrm>
              <a:off x="3346" y="1203"/>
              <a:ext cx="167" cy="406"/>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92" name="Line 43"/>
            <p:cNvSpPr>
              <a:spLocks noChangeShapeType="1"/>
            </p:cNvSpPr>
            <p:nvPr/>
          </p:nvSpPr>
          <p:spPr bwMode="auto">
            <a:xfrm>
              <a:off x="3277" y="1345"/>
              <a:ext cx="222" cy="510"/>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93" name="Line 44"/>
            <p:cNvSpPr>
              <a:spLocks noChangeShapeType="1"/>
            </p:cNvSpPr>
            <p:nvPr/>
          </p:nvSpPr>
          <p:spPr bwMode="auto">
            <a:xfrm>
              <a:off x="3194" y="1486"/>
              <a:ext cx="180" cy="378"/>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94" name="Line 45"/>
            <p:cNvSpPr>
              <a:spLocks noChangeShapeType="1"/>
            </p:cNvSpPr>
            <p:nvPr/>
          </p:nvSpPr>
          <p:spPr bwMode="auto">
            <a:xfrm>
              <a:off x="3138" y="1589"/>
              <a:ext cx="132" cy="275"/>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95" name="Line 46"/>
            <p:cNvSpPr>
              <a:spLocks noChangeShapeType="1"/>
            </p:cNvSpPr>
            <p:nvPr/>
          </p:nvSpPr>
          <p:spPr bwMode="auto">
            <a:xfrm>
              <a:off x="3076" y="1713"/>
              <a:ext cx="77" cy="151"/>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96" name="Freeform 47"/>
            <p:cNvSpPr>
              <a:spLocks/>
            </p:cNvSpPr>
            <p:nvPr/>
          </p:nvSpPr>
          <p:spPr bwMode="auto">
            <a:xfrm>
              <a:off x="1400" y="2293"/>
              <a:ext cx="593" cy="742"/>
            </a:xfrm>
            <a:custGeom>
              <a:avLst/>
              <a:gdLst>
                <a:gd name="T0" fmla="*/ 0 w 20000"/>
                <a:gd name="T1" fmla="*/ 0 h 20000"/>
                <a:gd name="T2" fmla="*/ 0 w 20000"/>
                <a:gd name="T3" fmla="*/ 1 h 20000"/>
                <a:gd name="T4" fmla="*/ 0 w 20000"/>
                <a:gd name="T5" fmla="*/ 2 h 20000"/>
                <a:gd name="T6" fmla="*/ 0 w 20000"/>
                <a:gd name="T7" fmla="*/ 2 h 20000"/>
                <a:gd name="T8" fmla="*/ 0 w 20000"/>
                <a:gd name="T9" fmla="*/ 3 h 20000"/>
                <a:gd name="T10" fmla="*/ 1 w 20000"/>
                <a:gd name="T11" fmla="*/ 3 h 20000"/>
                <a:gd name="T12" fmla="*/ 1 w 20000"/>
                <a:gd name="T13" fmla="*/ 4 h 20000"/>
                <a:gd name="T14" fmla="*/ 1 w 20000"/>
                <a:gd name="T15" fmla="*/ 5 h 20000"/>
                <a:gd name="T16" fmla="*/ 2 w 20000"/>
                <a:gd name="T17" fmla="*/ 6 h 20000"/>
                <a:gd name="T18" fmla="*/ 2 w 20000"/>
                <a:gd name="T19" fmla="*/ 7 h 20000"/>
                <a:gd name="T20" fmla="*/ 2 w 20000"/>
                <a:gd name="T21" fmla="*/ 8 h 20000"/>
                <a:gd name="T22" fmla="*/ 3 w 20000"/>
                <a:gd name="T23" fmla="*/ 8 h 20000"/>
                <a:gd name="T24" fmla="*/ 3 w 20000"/>
                <a:gd name="T25" fmla="*/ 9 h 20000"/>
                <a:gd name="T26" fmla="*/ 3 w 20000"/>
                <a:gd name="T27" fmla="*/ 10 h 20000"/>
                <a:gd name="T28" fmla="*/ 3 w 20000"/>
                <a:gd name="T29" fmla="*/ 11 h 20000"/>
                <a:gd name="T30" fmla="*/ 4 w 20000"/>
                <a:gd name="T31" fmla="*/ 12 h 20000"/>
                <a:gd name="T32" fmla="*/ 4 w 20000"/>
                <a:gd name="T33" fmla="*/ 12 h 20000"/>
                <a:gd name="T34" fmla="*/ 4 w 20000"/>
                <a:gd name="T35" fmla="*/ 12 h 20000"/>
                <a:gd name="T36" fmla="*/ 4 w 20000"/>
                <a:gd name="T37" fmla="*/ 13 h 20000"/>
                <a:gd name="T38" fmla="*/ 5 w 20000"/>
                <a:gd name="T39" fmla="*/ 13 h 20000"/>
                <a:gd name="T40" fmla="*/ 5 w 20000"/>
                <a:gd name="T41" fmla="*/ 14 h 20000"/>
                <a:gd name="T42" fmla="*/ 5 w 20000"/>
                <a:gd name="T43" fmla="*/ 15 h 20000"/>
                <a:gd name="T44" fmla="*/ 5 w 20000"/>
                <a:gd name="T45" fmla="*/ 15 h 20000"/>
                <a:gd name="T46" fmla="*/ 5 w 20000"/>
                <a:gd name="T47" fmla="*/ 15 h 20000"/>
                <a:gd name="T48" fmla="*/ 6 w 20000"/>
                <a:gd name="T49" fmla="*/ 15 h 20000"/>
                <a:gd name="T50" fmla="*/ 6 w 20000"/>
                <a:gd name="T51" fmla="*/ 16 h 20000"/>
                <a:gd name="T52" fmla="*/ 6 w 20000"/>
                <a:gd name="T53" fmla="*/ 17 h 20000"/>
                <a:gd name="T54" fmla="*/ 6 w 20000"/>
                <a:gd name="T55" fmla="*/ 17 h 20000"/>
                <a:gd name="T56" fmla="*/ 6 w 20000"/>
                <a:gd name="T57" fmla="*/ 17 h 20000"/>
                <a:gd name="T58" fmla="*/ 7 w 20000"/>
                <a:gd name="T59" fmla="*/ 18 h 20000"/>
                <a:gd name="T60" fmla="*/ 7 w 20000"/>
                <a:gd name="T61" fmla="*/ 18 h 20000"/>
                <a:gd name="T62" fmla="*/ 7 w 20000"/>
                <a:gd name="T63" fmla="*/ 18 h 20000"/>
                <a:gd name="T64" fmla="*/ 7 w 20000"/>
                <a:gd name="T65" fmla="*/ 19 h 20000"/>
                <a:gd name="T66" fmla="*/ 8 w 20000"/>
                <a:gd name="T67" fmla="*/ 20 h 20000"/>
                <a:gd name="T68" fmla="*/ 8 w 20000"/>
                <a:gd name="T69" fmla="*/ 20 h 20000"/>
                <a:gd name="T70" fmla="*/ 8 w 20000"/>
                <a:gd name="T71" fmla="*/ 20 h 20000"/>
                <a:gd name="T72" fmla="*/ 8 w 20000"/>
                <a:gd name="T73" fmla="*/ 20 h 20000"/>
                <a:gd name="T74" fmla="*/ 9 w 20000"/>
                <a:gd name="T75" fmla="*/ 21 h 20000"/>
                <a:gd name="T76" fmla="*/ 9 w 20000"/>
                <a:gd name="T77" fmla="*/ 21 h 20000"/>
                <a:gd name="T78" fmla="*/ 9 w 20000"/>
                <a:gd name="T79" fmla="*/ 22 h 20000"/>
                <a:gd name="T80" fmla="*/ 9 w 20000"/>
                <a:gd name="T81" fmla="*/ 22 h 20000"/>
                <a:gd name="T82" fmla="*/ 10 w 20000"/>
                <a:gd name="T83" fmla="*/ 22 h 20000"/>
                <a:gd name="T84" fmla="*/ 10 w 20000"/>
                <a:gd name="T85" fmla="*/ 22 h 20000"/>
                <a:gd name="T86" fmla="*/ 10 w 20000"/>
                <a:gd name="T87" fmla="*/ 22 h 20000"/>
                <a:gd name="T88" fmla="*/ 10 w 20000"/>
                <a:gd name="T89" fmla="*/ 23 h 20000"/>
                <a:gd name="T90" fmla="*/ 11 w 20000"/>
                <a:gd name="T91" fmla="*/ 23 h 20000"/>
                <a:gd name="T92" fmla="*/ 11 w 20000"/>
                <a:gd name="T93" fmla="*/ 23 h 20000"/>
                <a:gd name="T94" fmla="*/ 11 w 20000"/>
                <a:gd name="T95" fmla="*/ 23 h 20000"/>
                <a:gd name="T96" fmla="*/ 11 w 20000"/>
                <a:gd name="T97" fmla="*/ 24 h 20000"/>
                <a:gd name="T98" fmla="*/ 12 w 20000"/>
                <a:gd name="T99" fmla="*/ 24 h 20000"/>
                <a:gd name="T100" fmla="*/ 12 w 20000"/>
                <a:gd name="T101" fmla="*/ 24 h 20000"/>
                <a:gd name="T102" fmla="*/ 12 w 20000"/>
                <a:gd name="T103" fmla="*/ 24 h 20000"/>
                <a:gd name="T104" fmla="*/ 12 w 20000"/>
                <a:gd name="T105" fmla="*/ 25 h 20000"/>
                <a:gd name="T106" fmla="*/ 13 w 20000"/>
                <a:gd name="T107" fmla="*/ 25 h 20000"/>
                <a:gd name="T108" fmla="*/ 13 w 20000"/>
                <a:gd name="T109" fmla="*/ 25 h 20000"/>
                <a:gd name="T110" fmla="*/ 14 w 20000"/>
                <a:gd name="T111" fmla="*/ 26 h 20000"/>
                <a:gd name="T112" fmla="*/ 14 w 20000"/>
                <a:gd name="T113" fmla="*/ 26 h 20000"/>
                <a:gd name="T114" fmla="*/ 15 w 20000"/>
                <a:gd name="T115" fmla="*/ 26 h 20000"/>
                <a:gd name="T116" fmla="*/ 15 w 20000"/>
                <a:gd name="T117" fmla="*/ 26 h 20000"/>
                <a:gd name="T118" fmla="*/ 15 w 20000"/>
                <a:gd name="T119" fmla="*/ 27 h 20000"/>
                <a:gd name="T120" fmla="*/ 17 w 20000"/>
                <a:gd name="T121" fmla="*/ 27 h 20000"/>
                <a:gd name="T122" fmla="*/ 17 w 20000"/>
                <a:gd name="T123" fmla="*/ 27 h 20000"/>
                <a:gd name="T124" fmla="*/ 18 w 20000"/>
                <a:gd name="T125" fmla="*/ 27 h 2000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0000"/>
                <a:gd name="T190" fmla="*/ 0 h 20000"/>
                <a:gd name="T191" fmla="*/ 20000 w 20000"/>
                <a:gd name="T192" fmla="*/ 20000 h 2000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0000" h="20000">
                  <a:moveTo>
                    <a:pt x="0" y="0"/>
                  </a:moveTo>
                  <a:lnTo>
                    <a:pt x="0" y="1066"/>
                  </a:lnTo>
                  <a:lnTo>
                    <a:pt x="258" y="1459"/>
                  </a:lnTo>
                  <a:lnTo>
                    <a:pt x="258" y="1815"/>
                  </a:lnTo>
                  <a:lnTo>
                    <a:pt x="550" y="2170"/>
                  </a:lnTo>
                  <a:lnTo>
                    <a:pt x="1083" y="2544"/>
                  </a:lnTo>
                  <a:lnTo>
                    <a:pt x="1376" y="3255"/>
                  </a:lnTo>
                  <a:lnTo>
                    <a:pt x="1634" y="3648"/>
                  </a:lnTo>
                  <a:lnTo>
                    <a:pt x="1909" y="4359"/>
                  </a:lnTo>
                  <a:lnTo>
                    <a:pt x="2459" y="5070"/>
                  </a:lnTo>
                  <a:lnTo>
                    <a:pt x="2734" y="5800"/>
                  </a:lnTo>
                  <a:lnTo>
                    <a:pt x="3009" y="6174"/>
                  </a:lnTo>
                  <a:lnTo>
                    <a:pt x="3285" y="6885"/>
                  </a:lnTo>
                  <a:lnTo>
                    <a:pt x="3835" y="7633"/>
                  </a:lnTo>
                  <a:lnTo>
                    <a:pt x="3835" y="7989"/>
                  </a:lnTo>
                  <a:lnTo>
                    <a:pt x="4110" y="8344"/>
                  </a:lnTo>
                  <a:lnTo>
                    <a:pt x="4368" y="8718"/>
                  </a:lnTo>
                  <a:lnTo>
                    <a:pt x="4660" y="9055"/>
                  </a:lnTo>
                  <a:lnTo>
                    <a:pt x="4918" y="9429"/>
                  </a:lnTo>
                  <a:lnTo>
                    <a:pt x="5193" y="9429"/>
                  </a:lnTo>
                  <a:lnTo>
                    <a:pt x="5486" y="10159"/>
                  </a:lnTo>
                  <a:lnTo>
                    <a:pt x="5744" y="10533"/>
                  </a:lnTo>
                  <a:lnTo>
                    <a:pt x="5744" y="10889"/>
                  </a:lnTo>
                  <a:lnTo>
                    <a:pt x="6019" y="10889"/>
                  </a:lnTo>
                  <a:lnTo>
                    <a:pt x="6277" y="11244"/>
                  </a:lnTo>
                  <a:lnTo>
                    <a:pt x="6569" y="11600"/>
                  </a:lnTo>
                  <a:lnTo>
                    <a:pt x="6827" y="11993"/>
                  </a:lnTo>
                  <a:lnTo>
                    <a:pt x="6827" y="12348"/>
                  </a:lnTo>
                  <a:lnTo>
                    <a:pt x="7102" y="12348"/>
                  </a:lnTo>
                  <a:lnTo>
                    <a:pt x="7653" y="13078"/>
                  </a:lnTo>
                  <a:lnTo>
                    <a:pt x="7928" y="13078"/>
                  </a:lnTo>
                  <a:lnTo>
                    <a:pt x="7928" y="13414"/>
                  </a:lnTo>
                  <a:lnTo>
                    <a:pt x="8203" y="13807"/>
                  </a:lnTo>
                  <a:lnTo>
                    <a:pt x="8753" y="14181"/>
                  </a:lnTo>
                  <a:lnTo>
                    <a:pt x="8753" y="14518"/>
                  </a:lnTo>
                  <a:lnTo>
                    <a:pt x="9028" y="14518"/>
                  </a:lnTo>
                  <a:lnTo>
                    <a:pt x="9304" y="14892"/>
                  </a:lnTo>
                  <a:lnTo>
                    <a:pt x="9854" y="15229"/>
                  </a:lnTo>
                  <a:lnTo>
                    <a:pt x="10129" y="15229"/>
                  </a:lnTo>
                  <a:lnTo>
                    <a:pt x="10129" y="15622"/>
                  </a:lnTo>
                  <a:lnTo>
                    <a:pt x="10387" y="15959"/>
                  </a:lnTo>
                  <a:lnTo>
                    <a:pt x="10937" y="15959"/>
                  </a:lnTo>
                  <a:lnTo>
                    <a:pt x="11212" y="16333"/>
                  </a:lnTo>
                  <a:lnTo>
                    <a:pt x="11488" y="16333"/>
                  </a:lnTo>
                  <a:lnTo>
                    <a:pt x="11488" y="16707"/>
                  </a:lnTo>
                  <a:lnTo>
                    <a:pt x="12313" y="16707"/>
                  </a:lnTo>
                  <a:lnTo>
                    <a:pt x="12313" y="17063"/>
                  </a:lnTo>
                  <a:lnTo>
                    <a:pt x="12588" y="17063"/>
                  </a:lnTo>
                  <a:lnTo>
                    <a:pt x="12588" y="17418"/>
                  </a:lnTo>
                  <a:lnTo>
                    <a:pt x="13138" y="17418"/>
                  </a:lnTo>
                  <a:lnTo>
                    <a:pt x="13414" y="17774"/>
                  </a:lnTo>
                  <a:lnTo>
                    <a:pt x="13672" y="17774"/>
                  </a:lnTo>
                  <a:lnTo>
                    <a:pt x="13672" y="18167"/>
                  </a:lnTo>
                  <a:lnTo>
                    <a:pt x="14755" y="18167"/>
                  </a:lnTo>
                  <a:lnTo>
                    <a:pt x="15047" y="18522"/>
                  </a:lnTo>
                  <a:lnTo>
                    <a:pt x="15598" y="18877"/>
                  </a:lnTo>
                  <a:lnTo>
                    <a:pt x="16131" y="18877"/>
                  </a:lnTo>
                  <a:lnTo>
                    <a:pt x="16698" y="19252"/>
                  </a:lnTo>
                  <a:lnTo>
                    <a:pt x="16956" y="19252"/>
                  </a:lnTo>
                  <a:lnTo>
                    <a:pt x="16956" y="19588"/>
                  </a:lnTo>
                  <a:lnTo>
                    <a:pt x="18865" y="19588"/>
                  </a:lnTo>
                  <a:lnTo>
                    <a:pt x="18865" y="19981"/>
                  </a:lnTo>
                  <a:lnTo>
                    <a:pt x="19983" y="19981"/>
                  </a:lnTo>
                </a:path>
              </a:pathLst>
            </a:custGeom>
            <a:noFill/>
            <a:ln w="25400" cap="flat">
              <a:solidFill>
                <a:srgbClr val="800000"/>
              </a:solidFill>
              <a:prstDash val="solid"/>
              <a:round/>
              <a:headEnd type="none" w="sm" len="med"/>
              <a:tailEnd type="none" w="sm" len="me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7197" name="Line 48"/>
            <p:cNvSpPr>
              <a:spLocks noChangeShapeType="1"/>
            </p:cNvSpPr>
            <p:nvPr/>
          </p:nvSpPr>
          <p:spPr bwMode="auto">
            <a:xfrm flipH="1">
              <a:off x="2506" y="712"/>
              <a:ext cx="1097" cy="2093"/>
            </a:xfrm>
            <a:prstGeom prst="line">
              <a:avLst/>
            </a:prstGeom>
            <a:noFill/>
            <a:ln w="12700">
              <a:solidFill>
                <a:srgbClr val="FF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198" name="Freeform 49"/>
            <p:cNvSpPr>
              <a:spLocks/>
            </p:cNvSpPr>
            <p:nvPr/>
          </p:nvSpPr>
          <p:spPr bwMode="auto">
            <a:xfrm>
              <a:off x="1955" y="2808"/>
              <a:ext cx="552" cy="230"/>
            </a:xfrm>
            <a:custGeom>
              <a:avLst/>
              <a:gdLst>
                <a:gd name="T0" fmla="*/ 15 w 20000"/>
                <a:gd name="T1" fmla="*/ 0 h 20000"/>
                <a:gd name="T2" fmla="*/ 15 w 20000"/>
                <a:gd name="T3" fmla="*/ 0 h 20000"/>
                <a:gd name="T4" fmla="*/ 15 w 20000"/>
                <a:gd name="T5" fmla="*/ 0 h 20000"/>
                <a:gd name="T6" fmla="*/ 14 w 20000"/>
                <a:gd name="T7" fmla="*/ 0 h 20000"/>
                <a:gd name="T8" fmla="*/ 14 w 20000"/>
                <a:gd name="T9" fmla="*/ 0 h 20000"/>
                <a:gd name="T10" fmla="*/ 13 w 20000"/>
                <a:gd name="T11" fmla="*/ 1 h 20000"/>
                <a:gd name="T12" fmla="*/ 13 w 20000"/>
                <a:gd name="T13" fmla="*/ 1 h 20000"/>
                <a:gd name="T14" fmla="*/ 13 w 20000"/>
                <a:gd name="T15" fmla="*/ 1 h 20000"/>
                <a:gd name="T16" fmla="*/ 13 w 20000"/>
                <a:gd name="T17" fmla="*/ 1 h 20000"/>
                <a:gd name="T18" fmla="*/ 12 w 20000"/>
                <a:gd name="T19" fmla="*/ 1 h 20000"/>
                <a:gd name="T20" fmla="*/ 12 w 20000"/>
                <a:gd name="T21" fmla="*/ 1 h 20000"/>
                <a:gd name="T22" fmla="*/ 12 w 20000"/>
                <a:gd name="T23" fmla="*/ 1 h 20000"/>
                <a:gd name="T24" fmla="*/ 11 w 20000"/>
                <a:gd name="T25" fmla="*/ 1 h 20000"/>
                <a:gd name="T26" fmla="*/ 11 w 20000"/>
                <a:gd name="T27" fmla="*/ 1 h 20000"/>
                <a:gd name="T28" fmla="*/ 11 w 20000"/>
                <a:gd name="T29" fmla="*/ 1 h 20000"/>
                <a:gd name="T30" fmla="*/ 11 w 20000"/>
                <a:gd name="T31" fmla="*/ 2 h 20000"/>
                <a:gd name="T32" fmla="*/ 11 w 20000"/>
                <a:gd name="T33" fmla="*/ 2 h 20000"/>
                <a:gd name="T34" fmla="*/ 10 w 20000"/>
                <a:gd name="T35" fmla="*/ 2 h 20000"/>
                <a:gd name="T36" fmla="*/ 10 w 20000"/>
                <a:gd name="T37" fmla="*/ 2 h 20000"/>
                <a:gd name="T38" fmla="*/ 10 w 20000"/>
                <a:gd name="T39" fmla="*/ 2 h 20000"/>
                <a:gd name="T40" fmla="*/ 9 w 20000"/>
                <a:gd name="T41" fmla="*/ 2 h 20000"/>
                <a:gd name="T42" fmla="*/ 9 w 20000"/>
                <a:gd name="T43" fmla="*/ 2 h 20000"/>
                <a:gd name="T44" fmla="*/ 9 w 20000"/>
                <a:gd name="T45" fmla="*/ 2 h 20000"/>
                <a:gd name="T46" fmla="*/ 9 w 20000"/>
                <a:gd name="T47" fmla="*/ 2 h 20000"/>
                <a:gd name="T48" fmla="*/ 8 w 20000"/>
                <a:gd name="T49" fmla="*/ 2 h 20000"/>
                <a:gd name="T50" fmla="*/ 7 w 20000"/>
                <a:gd name="T51" fmla="*/ 2 h 20000"/>
                <a:gd name="T52" fmla="*/ 0 w 20000"/>
                <a:gd name="T53" fmla="*/ 2 h 20000"/>
                <a:gd name="T54" fmla="*/ 0 w 20000"/>
                <a:gd name="T55" fmla="*/ 3 h 20000"/>
                <a:gd name="T56" fmla="*/ 2 w 20000"/>
                <a:gd name="T57" fmla="*/ 3 h 2000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0000"/>
                <a:gd name="T88" fmla="*/ 0 h 20000"/>
                <a:gd name="T89" fmla="*/ 20000 w 20000"/>
                <a:gd name="T90" fmla="*/ 20000 h 2000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0000" h="20000">
                  <a:moveTo>
                    <a:pt x="19982" y="0"/>
                  </a:moveTo>
                  <a:lnTo>
                    <a:pt x="19705" y="0"/>
                  </a:lnTo>
                  <a:lnTo>
                    <a:pt x="19391" y="1208"/>
                  </a:lnTo>
                  <a:lnTo>
                    <a:pt x="18504" y="2296"/>
                  </a:lnTo>
                  <a:lnTo>
                    <a:pt x="17932" y="3565"/>
                  </a:lnTo>
                  <a:lnTo>
                    <a:pt x="17636" y="4653"/>
                  </a:lnTo>
                  <a:lnTo>
                    <a:pt x="17045" y="4653"/>
                  </a:lnTo>
                  <a:lnTo>
                    <a:pt x="16454" y="5861"/>
                  </a:lnTo>
                  <a:lnTo>
                    <a:pt x="16454" y="7009"/>
                  </a:lnTo>
                  <a:lnTo>
                    <a:pt x="16177" y="7009"/>
                  </a:lnTo>
                  <a:lnTo>
                    <a:pt x="15863" y="8218"/>
                  </a:lnTo>
                  <a:lnTo>
                    <a:pt x="15291" y="9366"/>
                  </a:lnTo>
                  <a:lnTo>
                    <a:pt x="14977" y="9366"/>
                  </a:lnTo>
                  <a:lnTo>
                    <a:pt x="14977" y="10514"/>
                  </a:lnTo>
                  <a:lnTo>
                    <a:pt x="14700" y="10514"/>
                  </a:lnTo>
                  <a:lnTo>
                    <a:pt x="14404" y="11722"/>
                  </a:lnTo>
                  <a:lnTo>
                    <a:pt x="13813" y="11722"/>
                  </a:lnTo>
                  <a:lnTo>
                    <a:pt x="13518" y="12870"/>
                  </a:lnTo>
                  <a:lnTo>
                    <a:pt x="13241" y="12870"/>
                  </a:lnTo>
                  <a:lnTo>
                    <a:pt x="12927" y="14079"/>
                  </a:lnTo>
                  <a:lnTo>
                    <a:pt x="12355" y="14079"/>
                  </a:lnTo>
                  <a:lnTo>
                    <a:pt x="12041" y="15227"/>
                  </a:lnTo>
                  <a:lnTo>
                    <a:pt x="11764" y="15227"/>
                  </a:lnTo>
                  <a:lnTo>
                    <a:pt x="11468" y="16375"/>
                  </a:lnTo>
                  <a:lnTo>
                    <a:pt x="10286" y="16375"/>
                  </a:lnTo>
                  <a:lnTo>
                    <a:pt x="9714" y="18671"/>
                  </a:lnTo>
                  <a:lnTo>
                    <a:pt x="295" y="18671"/>
                  </a:lnTo>
                  <a:lnTo>
                    <a:pt x="0" y="19940"/>
                  </a:lnTo>
                  <a:lnTo>
                    <a:pt x="2068" y="19940"/>
                  </a:lnTo>
                </a:path>
              </a:pathLst>
            </a:custGeom>
            <a:noFill/>
            <a:ln w="25400" cap="flat">
              <a:solidFill>
                <a:srgbClr val="800000"/>
              </a:solidFill>
              <a:prstDash val="solid"/>
              <a:round/>
              <a:headEnd type="none" w="sm" len="med"/>
              <a:tailEnd type="none" w="sm" len="me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7199" name="Freeform 50"/>
            <p:cNvSpPr>
              <a:spLocks/>
            </p:cNvSpPr>
            <p:nvPr/>
          </p:nvSpPr>
          <p:spPr bwMode="auto">
            <a:xfrm>
              <a:off x="1840" y="2374"/>
              <a:ext cx="676" cy="419"/>
            </a:xfrm>
            <a:custGeom>
              <a:avLst/>
              <a:gdLst>
                <a:gd name="T0" fmla="*/ 0 w 20000"/>
                <a:gd name="T1" fmla="*/ 0 h 20000"/>
                <a:gd name="T2" fmla="*/ 0 w 20000"/>
                <a:gd name="T3" fmla="*/ 0 h 20000"/>
                <a:gd name="T4" fmla="*/ 0 w 20000"/>
                <a:gd name="T5" fmla="*/ 1 h 20000"/>
                <a:gd name="T6" fmla="*/ 0 w 20000"/>
                <a:gd name="T7" fmla="*/ 1 h 20000"/>
                <a:gd name="T8" fmla="*/ 1 w 20000"/>
                <a:gd name="T9" fmla="*/ 1 h 20000"/>
                <a:gd name="T10" fmla="*/ 1 w 20000"/>
                <a:gd name="T11" fmla="*/ 1 h 20000"/>
                <a:gd name="T12" fmla="*/ 2 w 20000"/>
                <a:gd name="T13" fmla="*/ 1 h 20000"/>
                <a:gd name="T14" fmla="*/ 2 w 20000"/>
                <a:gd name="T15" fmla="*/ 2 h 20000"/>
                <a:gd name="T16" fmla="*/ 2 w 20000"/>
                <a:gd name="T17" fmla="*/ 2 h 20000"/>
                <a:gd name="T18" fmla="*/ 3 w 20000"/>
                <a:gd name="T19" fmla="*/ 2 h 20000"/>
                <a:gd name="T20" fmla="*/ 3 w 20000"/>
                <a:gd name="T21" fmla="*/ 3 h 20000"/>
                <a:gd name="T22" fmla="*/ 3 w 20000"/>
                <a:gd name="T23" fmla="*/ 3 h 20000"/>
                <a:gd name="T24" fmla="*/ 4 w 20000"/>
                <a:gd name="T25" fmla="*/ 3 h 20000"/>
                <a:gd name="T26" fmla="*/ 4 w 20000"/>
                <a:gd name="T27" fmla="*/ 3 h 20000"/>
                <a:gd name="T28" fmla="*/ 4 w 20000"/>
                <a:gd name="T29" fmla="*/ 3 h 20000"/>
                <a:gd name="T30" fmla="*/ 5 w 20000"/>
                <a:gd name="T31" fmla="*/ 4 h 20000"/>
                <a:gd name="T32" fmla="*/ 5 w 20000"/>
                <a:gd name="T33" fmla="*/ 4 h 20000"/>
                <a:gd name="T34" fmla="*/ 5 w 20000"/>
                <a:gd name="T35" fmla="*/ 4 h 20000"/>
                <a:gd name="T36" fmla="*/ 6 w 20000"/>
                <a:gd name="T37" fmla="*/ 4 h 20000"/>
                <a:gd name="T38" fmla="*/ 6 w 20000"/>
                <a:gd name="T39" fmla="*/ 4 h 20000"/>
                <a:gd name="T40" fmla="*/ 6 w 20000"/>
                <a:gd name="T41" fmla="*/ 4 h 20000"/>
                <a:gd name="T42" fmla="*/ 7 w 20000"/>
                <a:gd name="T43" fmla="*/ 5 h 20000"/>
                <a:gd name="T44" fmla="*/ 7 w 20000"/>
                <a:gd name="T45" fmla="*/ 5 h 20000"/>
                <a:gd name="T46" fmla="*/ 7 w 20000"/>
                <a:gd name="T47" fmla="*/ 5 h 20000"/>
                <a:gd name="T48" fmla="*/ 7 w 20000"/>
                <a:gd name="T49" fmla="*/ 5 h 20000"/>
                <a:gd name="T50" fmla="*/ 8 w 20000"/>
                <a:gd name="T51" fmla="*/ 5 h 20000"/>
                <a:gd name="T52" fmla="*/ 8 w 20000"/>
                <a:gd name="T53" fmla="*/ 5 h 20000"/>
                <a:gd name="T54" fmla="*/ 8 w 20000"/>
                <a:gd name="T55" fmla="*/ 5 h 20000"/>
                <a:gd name="T56" fmla="*/ 8 w 20000"/>
                <a:gd name="T57" fmla="*/ 5 h 20000"/>
                <a:gd name="T58" fmla="*/ 9 w 20000"/>
                <a:gd name="T59" fmla="*/ 6 h 20000"/>
                <a:gd name="T60" fmla="*/ 9 w 20000"/>
                <a:gd name="T61" fmla="*/ 6 h 20000"/>
                <a:gd name="T62" fmla="*/ 9 w 20000"/>
                <a:gd name="T63" fmla="*/ 6 h 20000"/>
                <a:gd name="T64" fmla="*/ 9 w 20000"/>
                <a:gd name="T65" fmla="*/ 6 h 20000"/>
                <a:gd name="T66" fmla="*/ 10 w 20000"/>
                <a:gd name="T67" fmla="*/ 6 h 20000"/>
                <a:gd name="T68" fmla="*/ 10 w 20000"/>
                <a:gd name="T69" fmla="*/ 6 h 20000"/>
                <a:gd name="T70" fmla="*/ 10 w 20000"/>
                <a:gd name="T71" fmla="*/ 6 h 20000"/>
                <a:gd name="T72" fmla="*/ 11 w 20000"/>
                <a:gd name="T73" fmla="*/ 7 h 20000"/>
                <a:gd name="T74" fmla="*/ 11 w 20000"/>
                <a:gd name="T75" fmla="*/ 7 h 20000"/>
                <a:gd name="T76" fmla="*/ 12 w 20000"/>
                <a:gd name="T77" fmla="*/ 7 h 20000"/>
                <a:gd name="T78" fmla="*/ 12 w 20000"/>
                <a:gd name="T79" fmla="*/ 7 h 20000"/>
                <a:gd name="T80" fmla="*/ 12 w 20000"/>
                <a:gd name="T81" fmla="*/ 7 h 20000"/>
                <a:gd name="T82" fmla="*/ 13 w 20000"/>
                <a:gd name="T83" fmla="*/ 7 h 20000"/>
                <a:gd name="T84" fmla="*/ 13 w 20000"/>
                <a:gd name="T85" fmla="*/ 7 h 20000"/>
                <a:gd name="T86" fmla="*/ 13 w 20000"/>
                <a:gd name="T87" fmla="*/ 7 h 20000"/>
                <a:gd name="T88" fmla="*/ 13 w 20000"/>
                <a:gd name="T89" fmla="*/ 7 h 20000"/>
                <a:gd name="T90" fmla="*/ 14 w 20000"/>
                <a:gd name="T91" fmla="*/ 7 h 20000"/>
                <a:gd name="T92" fmla="*/ 14 w 20000"/>
                <a:gd name="T93" fmla="*/ 8 h 20000"/>
                <a:gd name="T94" fmla="*/ 14 w 20000"/>
                <a:gd name="T95" fmla="*/ 8 h 20000"/>
                <a:gd name="T96" fmla="*/ 14 w 20000"/>
                <a:gd name="T97" fmla="*/ 8 h 20000"/>
                <a:gd name="T98" fmla="*/ 15 w 20000"/>
                <a:gd name="T99" fmla="*/ 8 h 20000"/>
                <a:gd name="T100" fmla="*/ 15 w 20000"/>
                <a:gd name="T101" fmla="*/ 8 h 20000"/>
                <a:gd name="T102" fmla="*/ 16 w 20000"/>
                <a:gd name="T103" fmla="*/ 8 h 20000"/>
                <a:gd name="T104" fmla="*/ 16 w 20000"/>
                <a:gd name="T105" fmla="*/ 8 h 20000"/>
                <a:gd name="T106" fmla="*/ 17 w 20000"/>
                <a:gd name="T107" fmla="*/ 8 h 20000"/>
                <a:gd name="T108" fmla="*/ 17 w 20000"/>
                <a:gd name="T109" fmla="*/ 8 h 20000"/>
                <a:gd name="T110" fmla="*/ 18 w 20000"/>
                <a:gd name="T111" fmla="*/ 8 h 20000"/>
                <a:gd name="T112" fmla="*/ 18 w 20000"/>
                <a:gd name="T113" fmla="*/ 8 h 20000"/>
                <a:gd name="T114" fmla="*/ 19 w 20000"/>
                <a:gd name="T115" fmla="*/ 8 h 20000"/>
                <a:gd name="T116" fmla="*/ 19 w 20000"/>
                <a:gd name="T117" fmla="*/ 8 h 20000"/>
                <a:gd name="T118" fmla="*/ 19 w 20000"/>
                <a:gd name="T119" fmla="*/ 9 h 20000"/>
                <a:gd name="T120" fmla="*/ 22 w 20000"/>
                <a:gd name="T121" fmla="*/ 9 h 20000"/>
                <a:gd name="T122" fmla="*/ 22 w 20000"/>
                <a:gd name="T123" fmla="*/ 9 h 20000"/>
                <a:gd name="T124" fmla="*/ 23 w 20000"/>
                <a:gd name="T125" fmla="*/ 9 h 2000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0000"/>
                <a:gd name="T190" fmla="*/ 0 h 20000"/>
                <a:gd name="T191" fmla="*/ 20000 w 20000"/>
                <a:gd name="T192" fmla="*/ 20000 h 2000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0000" h="20000">
                  <a:moveTo>
                    <a:pt x="0" y="0"/>
                  </a:moveTo>
                  <a:lnTo>
                    <a:pt x="0" y="1061"/>
                  </a:lnTo>
                  <a:lnTo>
                    <a:pt x="256" y="1459"/>
                  </a:lnTo>
                  <a:lnTo>
                    <a:pt x="256" y="1824"/>
                  </a:lnTo>
                  <a:lnTo>
                    <a:pt x="558" y="2156"/>
                  </a:lnTo>
                  <a:lnTo>
                    <a:pt x="1086" y="2554"/>
                  </a:lnTo>
                  <a:lnTo>
                    <a:pt x="1373" y="3250"/>
                  </a:lnTo>
                  <a:lnTo>
                    <a:pt x="1629" y="3648"/>
                  </a:lnTo>
                  <a:lnTo>
                    <a:pt x="1916" y="4345"/>
                  </a:lnTo>
                  <a:lnTo>
                    <a:pt x="2459" y="5075"/>
                  </a:lnTo>
                  <a:lnTo>
                    <a:pt x="2730" y="5804"/>
                  </a:lnTo>
                  <a:lnTo>
                    <a:pt x="3017" y="6169"/>
                  </a:lnTo>
                  <a:lnTo>
                    <a:pt x="3288" y="6866"/>
                  </a:lnTo>
                  <a:lnTo>
                    <a:pt x="3831" y="7629"/>
                  </a:lnTo>
                  <a:lnTo>
                    <a:pt x="3831" y="7993"/>
                  </a:lnTo>
                  <a:lnTo>
                    <a:pt x="4118" y="8325"/>
                  </a:lnTo>
                  <a:lnTo>
                    <a:pt x="4374" y="8690"/>
                  </a:lnTo>
                  <a:lnTo>
                    <a:pt x="4661" y="9055"/>
                  </a:lnTo>
                  <a:lnTo>
                    <a:pt x="4917" y="9420"/>
                  </a:lnTo>
                  <a:lnTo>
                    <a:pt x="5189" y="9420"/>
                  </a:lnTo>
                  <a:lnTo>
                    <a:pt x="5475" y="10182"/>
                  </a:lnTo>
                  <a:lnTo>
                    <a:pt x="5732" y="10547"/>
                  </a:lnTo>
                  <a:lnTo>
                    <a:pt x="5732" y="10912"/>
                  </a:lnTo>
                  <a:lnTo>
                    <a:pt x="6003" y="10912"/>
                  </a:lnTo>
                  <a:lnTo>
                    <a:pt x="6275" y="11244"/>
                  </a:lnTo>
                  <a:lnTo>
                    <a:pt x="6561" y="11609"/>
                  </a:lnTo>
                  <a:lnTo>
                    <a:pt x="6817" y="11973"/>
                  </a:lnTo>
                  <a:lnTo>
                    <a:pt x="6817" y="12338"/>
                  </a:lnTo>
                  <a:lnTo>
                    <a:pt x="7089" y="12338"/>
                  </a:lnTo>
                  <a:lnTo>
                    <a:pt x="7647" y="13068"/>
                  </a:lnTo>
                  <a:lnTo>
                    <a:pt x="7919" y="13068"/>
                  </a:lnTo>
                  <a:lnTo>
                    <a:pt x="7919" y="13400"/>
                  </a:lnTo>
                  <a:lnTo>
                    <a:pt x="8190" y="13798"/>
                  </a:lnTo>
                  <a:lnTo>
                    <a:pt x="8748" y="14196"/>
                  </a:lnTo>
                  <a:lnTo>
                    <a:pt x="8748" y="14527"/>
                  </a:lnTo>
                  <a:lnTo>
                    <a:pt x="9020" y="14527"/>
                  </a:lnTo>
                  <a:lnTo>
                    <a:pt x="9291" y="14892"/>
                  </a:lnTo>
                  <a:lnTo>
                    <a:pt x="9849" y="15224"/>
                  </a:lnTo>
                  <a:lnTo>
                    <a:pt x="10121" y="15224"/>
                  </a:lnTo>
                  <a:lnTo>
                    <a:pt x="10121" y="15622"/>
                  </a:lnTo>
                  <a:lnTo>
                    <a:pt x="10377" y="15954"/>
                  </a:lnTo>
                  <a:lnTo>
                    <a:pt x="10935" y="15954"/>
                  </a:lnTo>
                  <a:lnTo>
                    <a:pt x="11207" y="16352"/>
                  </a:lnTo>
                  <a:lnTo>
                    <a:pt x="11493" y="16352"/>
                  </a:lnTo>
                  <a:lnTo>
                    <a:pt x="11493" y="16716"/>
                  </a:lnTo>
                  <a:lnTo>
                    <a:pt x="12323" y="16716"/>
                  </a:lnTo>
                  <a:lnTo>
                    <a:pt x="12323" y="17081"/>
                  </a:lnTo>
                  <a:lnTo>
                    <a:pt x="12594" y="17081"/>
                  </a:lnTo>
                  <a:lnTo>
                    <a:pt x="12594" y="17446"/>
                  </a:lnTo>
                  <a:lnTo>
                    <a:pt x="13152" y="17446"/>
                  </a:lnTo>
                  <a:lnTo>
                    <a:pt x="13424" y="17778"/>
                  </a:lnTo>
                  <a:lnTo>
                    <a:pt x="13680" y="17778"/>
                  </a:lnTo>
                  <a:lnTo>
                    <a:pt x="13680" y="18176"/>
                  </a:lnTo>
                  <a:lnTo>
                    <a:pt x="14766" y="18176"/>
                  </a:lnTo>
                  <a:lnTo>
                    <a:pt x="15038" y="18507"/>
                  </a:lnTo>
                  <a:lnTo>
                    <a:pt x="15596" y="18872"/>
                  </a:lnTo>
                  <a:lnTo>
                    <a:pt x="16124" y="18872"/>
                  </a:lnTo>
                  <a:lnTo>
                    <a:pt x="16697" y="19237"/>
                  </a:lnTo>
                  <a:lnTo>
                    <a:pt x="16953" y="19237"/>
                  </a:lnTo>
                  <a:lnTo>
                    <a:pt x="16953" y="19602"/>
                  </a:lnTo>
                  <a:lnTo>
                    <a:pt x="18869" y="19602"/>
                  </a:lnTo>
                  <a:lnTo>
                    <a:pt x="18869" y="19967"/>
                  </a:lnTo>
                  <a:lnTo>
                    <a:pt x="19985" y="19967"/>
                  </a:lnTo>
                </a:path>
              </a:pathLst>
            </a:custGeom>
            <a:noFill/>
            <a:ln w="25400" cap="flat">
              <a:solidFill>
                <a:srgbClr val="99CC00"/>
              </a:solidFill>
              <a:prstDash val="solid"/>
              <a:round/>
              <a:headEnd type="none" w="sm" len="med"/>
              <a:tailEnd type="none" w="sm" len="me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7200" name="Line 51"/>
            <p:cNvSpPr>
              <a:spLocks noChangeShapeType="1"/>
            </p:cNvSpPr>
            <p:nvPr/>
          </p:nvSpPr>
          <p:spPr bwMode="auto">
            <a:xfrm flipH="1">
              <a:off x="3070" y="1674"/>
              <a:ext cx="990" cy="989"/>
            </a:xfrm>
            <a:prstGeom prst="line">
              <a:avLst/>
            </a:prstGeom>
            <a:noFill/>
            <a:ln w="28575">
              <a:solidFill>
                <a:srgbClr val="99CC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01" name="Freeform 52"/>
            <p:cNvSpPr>
              <a:spLocks/>
            </p:cNvSpPr>
            <p:nvPr/>
          </p:nvSpPr>
          <p:spPr bwMode="auto">
            <a:xfrm>
              <a:off x="2449" y="2663"/>
              <a:ext cx="630" cy="130"/>
            </a:xfrm>
            <a:custGeom>
              <a:avLst/>
              <a:gdLst>
                <a:gd name="T0" fmla="*/ 20 w 20000"/>
                <a:gd name="T1" fmla="*/ 0 h 20000"/>
                <a:gd name="T2" fmla="*/ 20 w 20000"/>
                <a:gd name="T3" fmla="*/ 0 h 20000"/>
                <a:gd name="T4" fmla="*/ 19 w 20000"/>
                <a:gd name="T5" fmla="*/ 0 h 20000"/>
                <a:gd name="T6" fmla="*/ 18 w 20000"/>
                <a:gd name="T7" fmla="*/ 0 h 20000"/>
                <a:gd name="T8" fmla="*/ 18 w 20000"/>
                <a:gd name="T9" fmla="*/ 0 h 20000"/>
                <a:gd name="T10" fmla="*/ 18 w 20000"/>
                <a:gd name="T11" fmla="*/ 0 h 20000"/>
                <a:gd name="T12" fmla="*/ 17 w 20000"/>
                <a:gd name="T13" fmla="*/ 0 h 20000"/>
                <a:gd name="T14" fmla="*/ 16 w 20000"/>
                <a:gd name="T15" fmla="*/ 0 h 20000"/>
                <a:gd name="T16" fmla="*/ 16 w 20000"/>
                <a:gd name="T17" fmla="*/ 0 h 20000"/>
                <a:gd name="T18" fmla="*/ 16 w 20000"/>
                <a:gd name="T19" fmla="*/ 0 h 20000"/>
                <a:gd name="T20" fmla="*/ 16 w 20000"/>
                <a:gd name="T21" fmla="*/ 0 h 20000"/>
                <a:gd name="T22" fmla="*/ 15 w 20000"/>
                <a:gd name="T23" fmla="*/ 0 h 20000"/>
                <a:gd name="T24" fmla="*/ 15 w 20000"/>
                <a:gd name="T25" fmla="*/ 0 h 20000"/>
                <a:gd name="T26" fmla="*/ 15 w 20000"/>
                <a:gd name="T27" fmla="*/ 0 h 20000"/>
                <a:gd name="T28" fmla="*/ 15 w 20000"/>
                <a:gd name="T29" fmla="*/ 0 h 20000"/>
                <a:gd name="T30" fmla="*/ 14 w 20000"/>
                <a:gd name="T31" fmla="*/ 0 h 20000"/>
                <a:gd name="T32" fmla="*/ 14 w 20000"/>
                <a:gd name="T33" fmla="*/ 0 h 20000"/>
                <a:gd name="T34" fmla="*/ 13 w 20000"/>
                <a:gd name="T35" fmla="*/ 1 h 20000"/>
                <a:gd name="T36" fmla="*/ 13 w 20000"/>
                <a:gd name="T37" fmla="*/ 1 h 20000"/>
                <a:gd name="T38" fmla="*/ 13 w 20000"/>
                <a:gd name="T39" fmla="*/ 1 h 20000"/>
                <a:gd name="T40" fmla="*/ 12 w 20000"/>
                <a:gd name="T41" fmla="*/ 1 h 20000"/>
                <a:gd name="T42" fmla="*/ 12 w 20000"/>
                <a:gd name="T43" fmla="*/ 1 h 20000"/>
                <a:gd name="T44" fmla="*/ 12 w 20000"/>
                <a:gd name="T45" fmla="*/ 1 h 20000"/>
                <a:gd name="T46" fmla="*/ 11 w 20000"/>
                <a:gd name="T47" fmla="*/ 1 h 20000"/>
                <a:gd name="T48" fmla="*/ 10 w 20000"/>
                <a:gd name="T49" fmla="*/ 1 h 20000"/>
                <a:gd name="T50" fmla="*/ 10 w 20000"/>
                <a:gd name="T51" fmla="*/ 1 h 20000"/>
                <a:gd name="T52" fmla="*/ 0 w 20000"/>
                <a:gd name="T53" fmla="*/ 1 h 20000"/>
                <a:gd name="T54" fmla="*/ 0 w 20000"/>
                <a:gd name="T55" fmla="*/ 1 h 20000"/>
                <a:gd name="T56" fmla="*/ 2 w 20000"/>
                <a:gd name="T57" fmla="*/ 1 h 2000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0000"/>
                <a:gd name="T88" fmla="*/ 0 h 20000"/>
                <a:gd name="T89" fmla="*/ 20000 w 20000"/>
                <a:gd name="T90" fmla="*/ 20000 h 2000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0000" h="20000">
                  <a:moveTo>
                    <a:pt x="19984" y="0"/>
                  </a:moveTo>
                  <a:lnTo>
                    <a:pt x="19709" y="0"/>
                  </a:lnTo>
                  <a:lnTo>
                    <a:pt x="19385" y="1176"/>
                  </a:lnTo>
                  <a:lnTo>
                    <a:pt x="18510" y="2353"/>
                  </a:lnTo>
                  <a:lnTo>
                    <a:pt x="17927" y="3636"/>
                  </a:lnTo>
                  <a:lnTo>
                    <a:pt x="17636" y="4599"/>
                  </a:lnTo>
                  <a:lnTo>
                    <a:pt x="17036" y="4599"/>
                  </a:lnTo>
                  <a:lnTo>
                    <a:pt x="16453" y="5882"/>
                  </a:lnTo>
                  <a:lnTo>
                    <a:pt x="16453" y="7059"/>
                  </a:lnTo>
                  <a:lnTo>
                    <a:pt x="16178" y="7059"/>
                  </a:lnTo>
                  <a:lnTo>
                    <a:pt x="15854" y="8235"/>
                  </a:lnTo>
                  <a:lnTo>
                    <a:pt x="15287" y="9412"/>
                  </a:lnTo>
                  <a:lnTo>
                    <a:pt x="14996" y="9412"/>
                  </a:lnTo>
                  <a:lnTo>
                    <a:pt x="14996" y="10481"/>
                  </a:lnTo>
                  <a:lnTo>
                    <a:pt x="14721" y="10481"/>
                  </a:lnTo>
                  <a:lnTo>
                    <a:pt x="14413" y="11765"/>
                  </a:lnTo>
                  <a:lnTo>
                    <a:pt x="13830" y="11765"/>
                  </a:lnTo>
                  <a:lnTo>
                    <a:pt x="13538" y="12941"/>
                  </a:lnTo>
                  <a:lnTo>
                    <a:pt x="13247" y="12941"/>
                  </a:lnTo>
                  <a:lnTo>
                    <a:pt x="12939" y="14011"/>
                  </a:lnTo>
                  <a:lnTo>
                    <a:pt x="12372" y="14011"/>
                  </a:lnTo>
                  <a:lnTo>
                    <a:pt x="12049" y="15187"/>
                  </a:lnTo>
                  <a:lnTo>
                    <a:pt x="11773" y="15187"/>
                  </a:lnTo>
                  <a:lnTo>
                    <a:pt x="11482" y="16364"/>
                  </a:lnTo>
                  <a:lnTo>
                    <a:pt x="10283" y="16364"/>
                  </a:lnTo>
                  <a:lnTo>
                    <a:pt x="9717" y="18717"/>
                  </a:lnTo>
                  <a:lnTo>
                    <a:pt x="291" y="18717"/>
                  </a:lnTo>
                  <a:lnTo>
                    <a:pt x="0" y="19893"/>
                  </a:lnTo>
                  <a:lnTo>
                    <a:pt x="2073" y="19893"/>
                  </a:lnTo>
                </a:path>
              </a:pathLst>
            </a:custGeom>
            <a:noFill/>
            <a:ln w="25400" cap="flat">
              <a:solidFill>
                <a:srgbClr val="99CC00"/>
              </a:solidFill>
              <a:prstDash val="solid"/>
              <a:round/>
              <a:headEnd type="none" w="sm" len="med"/>
              <a:tailEnd type="none" w="sm" len="me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7202" name="Freeform 53"/>
            <p:cNvSpPr>
              <a:spLocks/>
            </p:cNvSpPr>
            <p:nvPr/>
          </p:nvSpPr>
          <p:spPr bwMode="auto">
            <a:xfrm>
              <a:off x="2127" y="2077"/>
              <a:ext cx="475" cy="459"/>
            </a:xfrm>
            <a:custGeom>
              <a:avLst/>
              <a:gdLst>
                <a:gd name="T0" fmla="*/ 0 w 20000"/>
                <a:gd name="T1" fmla="*/ 0 h 20000"/>
                <a:gd name="T2" fmla="*/ 0 w 20000"/>
                <a:gd name="T3" fmla="*/ 1 h 20000"/>
                <a:gd name="T4" fmla="*/ 0 w 20000"/>
                <a:gd name="T5" fmla="*/ 1 h 20000"/>
                <a:gd name="T6" fmla="*/ 0 w 20000"/>
                <a:gd name="T7" fmla="*/ 1 h 20000"/>
                <a:gd name="T8" fmla="*/ 0 w 20000"/>
                <a:gd name="T9" fmla="*/ 1 h 20000"/>
                <a:gd name="T10" fmla="*/ 1 w 20000"/>
                <a:gd name="T11" fmla="*/ 1 h 20000"/>
                <a:gd name="T12" fmla="*/ 1 w 20000"/>
                <a:gd name="T13" fmla="*/ 2 h 20000"/>
                <a:gd name="T14" fmla="*/ 1 w 20000"/>
                <a:gd name="T15" fmla="*/ 2 h 20000"/>
                <a:gd name="T16" fmla="*/ 1 w 20000"/>
                <a:gd name="T17" fmla="*/ 2 h 20000"/>
                <a:gd name="T18" fmla="*/ 1 w 20000"/>
                <a:gd name="T19" fmla="*/ 3 h 20000"/>
                <a:gd name="T20" fmla="*/ 2 w 20000"/>
                <a:gd name="T21" fmla="*/ 3 h 20000"/>
                <a:gd name="T22" fmla="*/ 2 w 20000"/>
                <a:gd name="T23" fmla="*/ 3 h 20000"/>
                <a:gd name="T24" fmla="*/ 2 w 20000"/>
                <a:gd name="T25" fmla="*/ 4 h 20000"/>
                <a:gd name="T26" fmla="*/ 2 w 20000"/>
                <a:gd name="T27" fmla="*/ 4 h 20000"/>
                <a:gd name="T28" fmla="*/ 2 w 20000"/>
                <a:gd name="T29" fmla="*/ 4 h 20000"/>
                <a:gd name="T30" fmla="*/ 2 w 20000"/>
                <a:gd name="T31" fmla="*/ 4 h 20000"/>
                <a:gd name="T32" fmla="*/ 2 w 20000"/>
                <a:gd name="T33" fmla="*/ 5 h 20000"/>
                <a:gd name="T34" fmla="*/ 3 w 20000"/>
                <a:gd name="T35" fmla="*/ 5 h 20000"/>
                <a:gd name="T36" fmla="*/ 3 w 20000"/>
                <a:gd name="T37" fmla="*/ 5 h 20000"/>
                <a:gd name="T38" fmla="*/ 3 w 20000"/>
                <a:gd name="T39" fmla="*/ 5 h 20000"/>
                <a:gd name="T40" fmla="*/ 3 w 20000"/>
                <a:gd name="T41" fmla="*/ 5 h 20000"/>
                <a:gd name="T42" fmla="*/ 3 w 20000"/>
                <a:gd name="T43" fmla="*/ 6 h 20000"/>
                <a:gd name="T44" fmla="*/ 3 w 20000"/>
                <a:gd name="T45" fmla="*/ 6 h 20000"/>
                <a:gd name="T46" fmla="*/ 3 w 20000"/>
                <a:gd name="T47" fmla="*/ 6 h 20000"/>
                <a:gd name="T48" fmla="*/ 4 w 20000"/>
                <a:gd name="T49" fmla="*/ 6 h 20000"/>
                <a:gd name="T50" fmla="*/ 4 w 20000"/>
                <a:gd name="T51" fmla="*/ 6 h 20000"/>
                <a:gd name="T52" fmla="*/ 4 w 20000"/>
                <a:gd name="T53" fmla="*/ 6 h 20000"/>
                <a:gd name="T54" fmla="*/ 4 w 20000"/>
                <a:gd name="T55" fmla="*/ 7 h 20000"/>
                <a:gd name="T56" fmla="*/ 4 w 20000"/>
                <a:gd name="T57" fmla="*/ 7 h 20000"/>
                <a:gd name="T58" fmla="*/ 4 w 20000"/>
                <a:gd name="T59" fmla="*/ 7 h 20000"/>
                <a:gd name="T60" fmla="*/ 4 w 20000"/>
                <a:gd name="T61" fmla="*/ 7 h 20000"/>
                <a:gd name="T62" fmla="*/ 4 w 20000"/>
                <a:gd name="T63" fmla="*/ 7 h 20000"/>
                <a:gd name="T64" fmla="*/ 5 w 20000"/>
                <a:gd name="T65" fmla="*/ 7 h 20000"/>
                <a:gd name="T66" fmla="*/ 5 w 20000"/>
                <a:gd name="T67" fmla="*/ 7 h 20000"/>
                <a:gd name="T68" fmla="*/ 5 w 20000"/>
                <a:gd name="T69" fmla="*/ 8 h 20000"/>
                <a:gd name="T70" fmla="*/ 5 w 20000"/>
                <a:gd name="T71" fmla="*/ 8 h 20000"/>
                <a:gd name="T72" fmla="*/ 5 w 20000"/>
                <a:gd name="T73" fmla="*/ 8 h 20000"/>
                <a:gd name="T74" fmla="*/ 6 w 20000"/>
                <a:gd name="T75" fmla="*/ 8 h 20000"/>
                <a:gd name="T76" fmla="*/ 6 w 20000"/>
                <a:gd name="T77" fmla="*/ 8 h 20000"/>
                <a:gd name="T78" fmla="*/ 6 w 20000"/>
                <a:gd name="T79" fmla="*/ 8 h 20000"/>
                <a:gd name="T80" fmla="*/ 6 w 20000"/>
                <a:gd name="T81" fmla="*/ 8 h 20000"/>
                <a:gd name="T82" fmla="*/ 6 w 20000"/>
                <a:gd name="T83" fmla="*/ 8 h 20000"/>
                <a:gd name="T84" fmla="*/ 6 w 20000"/>
                <a:gd name="T85" fmla="*/ 9 h 20000"/>
                <a:gd name="T86" fmla="*/ 6 w 20000"/>
                <a:gd name="T87" fmla="*/ 9 h 20000"/>
                <a:gd name="T88" fmla="*/ 6 w 20000"/>
                <a:gd name="T89" fmla="*/ 9 h 20000"/>
                <a:gd name="T90" fmla="*/ 7 w 20000"/>
                <a:gd name="T91" fmla="*/ 9 h 20000"/>
                <a:gd name="T92" fmla="*/ 7 w 20000"/>
                <a:gd name="T93" fmla="*/ 9 h 20000"/>
                <a:gd name="T94" fmla="*/ 7 w 20000"/>
                <a:gd name="T95" fmla="*/ 9 h 20000"/>
                <a:gd name="T96" fmla="*/ 7 w 20000"/>
                <a:gd name="T97" fmla="*/ 9 h 20000"/>
                <a:gd name="T98" fmla="*/ 7 w 20000"/>
                <a:gd name="T99" fmla="*/ 9 h 20000"/>
                <a:gd name="T100" fmla="*/ 8 w 20000"/>
                <a:gd name="T101" fmla="*/ 9 h 20000"/>
                <a:gd name="T102" fmla="*/ 8 w 20000"/>
                <a:gd name="T103" fmla="*/ 9 h 20000"/>
                <a:gd name="T104" fmla="*/ 8 w 20000"/>
                <a:gd name="T105" fmla="*/ 10 h 20000"/>
                <a:gd name="T106" fmla="*/ 8 w 20000"/>
                <a:gd name="T107" fmla="*/ 10 h 20000"/>
                <a:gd name="T108" fmla="*/ 9 w 20000"/>
                <a:gd name="T109" fmla="*/ 10 h 20000"/>
                <a:gd name="T110" fmla="*/ 9 w 20000"/>
                <a:gd name="T111" fmla="*/ 10 h 20000"/>
                <a:gd name="T112" fmla="*/ 9 w 20000"/>
                <a:gd name="T113" fmla="*/ 10 h 20000"/>
                <a:gd name="T114" fmla="*/ 9 w 20000"/>
                <a:gd name="T115" fmla="*/ 10 h 20000"/>
                <a:gd name="T116" fmla="*/ 10 w 20000"/>
                <a:gd name="T117" fmla="*/ 10 h 20000"/>
                <a:gd name="T118" fmla="*/ 10 w 20000"/>
                <a:gd name="T119" fmla="*/ 10 h 20000"/>
                <a:gd name="T120" fmla="*/ 11 w 20000"/>
                <a:gd name="T121" fmla="*/ 10 h 20000"/>
                <a:gd name="T122" fmla="*/ 11 w 20000"/>
                <a:gd name="T123" fmla="*/ 11 h 20000"/>
                <a:gd name="T124" fmla="*/ 11 w 20000"/>
                <a:gd name="T125" fmla="*/ 11 h 2000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0000"/>
                <a:gd name="T190" fmla="*/ 0 h 20000"/>
                <a:gd name="T191" fmla="*/ 20000 w 20000"/>
                <a:gd name="T192" fmla="*/ 20000 h 2000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0000" h="20000">
                  <a:moveTo>
                    <a:pt x="0" y="0"/>
                  </a:moveTo>
                  <a:lnTo>
                    <a:pt x="0" y="1057"/>
                  </a:lnTo>
                  <a:lnTo>
                    <a:pt x="258" y="1450"/>
                  </a:lnTo>
                  <a:lnTo>
                    <a:pt x="258" y="1843"/>
                  </a:lnTo>
                  <a:lnTo>
                    <a:pt x="559" y="2175"/>
                  </a:lnTo>
                  <a:lnTo>
                    <a:pt x="1074" y="2538"/>
                  </a:lnTo>
                  <a:lnTo>
                    <a:pt x="1375" y="3233"/>
                  </a:lnTo>
                  <a:lnTo>
                    <a:pt x="1633" y="3625"/>
                  </a:lnTo>
                  <a:lnTo>
                    <a:pt x="1912" y="4350"/>
                  </a:lnTo>
                  <a:lnTo>
                    <a:pt x="2449" y="5106"/>
                  </a:lnTo>
                  <a:lnTo>
                    <a:pt x="2728" y="5831"/>
                  </a:lnTo>
                  <a:lnTo>
                    <a:pt x="3029" y="6163"/>
                  </a:lnTo>
                  <a:lnTo>
                    <a:pt x="3287" y="6888"/>
                  </a:lnTo>
                  <a:lnTo>
                    <a:pt x="3845" y="7583"/>
                  </a:lnTo>
                  <a:lnTo>
                    <a:pt x="3845" y="7976"/>
                  </a:lnTo>
                  <a:lnTo>
                    <a:pt x="4103" y="8308"/>
                  </a:lnTo>
                  <a:lnTo>
                    <a:pt x="4361" y="8731"/>
                  </a:lnTo>
                  <a:lnTo>
                    <a:pt x="4662" y="9063"/>
                  </a:lnTo>
                  <a:lnTo>
                    <a:pt x="4919" y="9396"/>
                  </a:lnTo>
                  <a:lnTo>
                    <a:pt x="5156" y="9396"/>
                  </a:lnTo>
                  <a:lnTo>
                    <a:pt x="5478" y="10181"/>
                  </a:lnTo>
                  <a:lnTo>
                    <a:pt x="5736" y="10514"/>
                  </a:lnTo>
                  <a:lnTo>
                    <a:pt x="5736" y="10876"/>
                  </a:lnTo>
                  <a:lnTo>
                    <a:pt x="6015" y="10876"/>
                  </a:lnTo>
                  <a:lnTo>
                    <a:pt x="6273" y="11269"/>
                  </a:lnTo>
                  <a:lnTo>
                    <a:pt x="6552" y="11601"/>
                  </a:lnTo>
                  <a:lnTo>
                    <a:pt x="6831" y="11934"/>
                  </a:lnTo>
                  <a:lnTo>
                    <a:pt x="6831" y="12356"/>
                  </a:lnTo>
                  <a:lnTo>
                    <a:pt x="7089" y="12356"/>
                  </a:lnTo>
                  <a:lnTo>
                    <a:pt x="7669" y="13082"/>
                  </a:lnTo>
                  <a:lnTo>
                    <a:pt x="7905" y="13082"/>
                  </a:lnTo>
                  <a:lnTo>
                    <a:pt x="7905" y="13414"/>
                  </a:lnTo>
                  <a:lnTo>
                    <a:pt x="8185" y="13807"/>
                  </a:lnTo>
                  <a:lnTo>
                    <a:pt x="8743" y="14169"/>
                  </a:lnTo>
                  <a:lnTo>
                    <a:pt x="8743" y="14532"/>
                  </a:lnTo>
                  <a:lnTo>
                    <a:pt x="9001" y="14532"/>
                  </a:lnTo>
                  <a:lnTo>
                    <a:pt x="9302" y="14864"/>
                  </a:lnTo>
                  <a:lnTo>
                    <a:pt x="9839" y="15196"/>
                  </a:lnTo>
                  <a:lnTo>
                    <a:pt x="10140" y="15196"/>
                  </a:lnTo>
                  <a:lnTo>
                    <a:pt x="10140" y="15650"/>
                  </a:lnTo>
                  <a:lnTo>
                    <a:pt x="10376" y="15982"/>
                  </a:lnTo>
                  <a:lnTo>
                    <a:pt x="10934" y="15982"/>
                  </a:lnTo>
                  <a:lnTo>
                    <a:pt x="11214" y="16314"/>
                  </a:lnTo>
                  <a:lnTo>
                    <a:pt x="11493" y="16314"/>
                  </a:lnTo>
                  <a:lnTo>
                    <a:pt x="11493" y="16707"/>
                  </a:lnTo>
                  <a:lnTo>
                    <a:pt x="12309" y="16707"/>
                  </a:lnTo>
                  <a:lnTo>
                    <a:pt x="12309" y="17039"/>
                  </a:lnTo>
                  <a:lnTo>
                    <a:pt x="12610" y="17039"/>
                  </a:lnTo>
                  <a:lnTo>
                    <a:pt x="12610" y="17432"/>
                  </a:lnTo>
                  <a:lnTo>
                    <a:pt x="13147" y="17432"/>
                  </a:lnTo>
                  <a:lnTo>
                    <a:pt x="13426" y="17764"/>
                  </a:lnTo>
                  <a:lnTo>
                    <a:pt x="13684" y="17764"/>
                  </a:lnTo>
                  <a:lnTo>
                    <a:pt x="13684" y="18157"/>
                  </a:lnTo>
                  <a:lnTo>
                    <a:pt x="14758" y="18157"/>
                  </a:lnTo>
                  <a:lnTo>
                    <a:pt x="15059" y="18489"/>
                  </a:lnTo>
                  <a:lnTo>
                    <a:pt x="15618" y="18912"/>
                  </a:lnTo>
                  <a:lnTo>
                    <a:pt x="16112" y="18912"/>
                  </a:lnTo>
                  <a:lnTo>
                    <a:pt x="16713" y="19275"/>
                  </a:lnTo>
                  <a:lnTo>
                    <a:pt x="16950" y="19275"/>
                  </a:lnTo>
                  <a:lnTo>
                    <a:pt x="16950" y="19607"/>
                  </a:lnTo>
                  <a:lnTo>
                    <a:pt x="18861" y="19607"/>
                  </a:lnTo>
                  <a:lnTo>
                    <a:pt x="18861" y="19970"/>
                  </a:lnTo>
                  <a:lnTo>
                    <a:pt x="19979" y="19970"/>
                  </a:lnTo>
                </a:path>
              </a:pathLst>
            </a:custGeom>
            <a:noFill/>
            <a:ln w="25400" cap="flat">
              <a:solidFill>
                <a:srgbClr val="800080"/>
              </a:solidFill>
              <a:prstDash val="solid"/>
              <a:round/>
              <a:headEnd type="none" w="sm" len="med"/>
              <a:tailEnd type="none" w="sm" len="me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7203" name="Line 54"/>
            <p:cNvSpPr>
              <a:spLocks noChangeShapeType="1"/>
            </p:cNvSpPr>
            <p:nvPr/>
          </p:nvSpPr>
          <p:spPr bwMode="auto">
            <a:xfrm flipH="1">
              <a:off x="2991" y="1307"/>
              <a:ext cx="695" cy="1087"/>
            </a:xfrm>
            <a:prstGeom prst="line">
              <a:avLst/>
            </a:prstGeom>
            <a:noFill/>
            <a:ln w="25400">
              <a:solidFill>
                <a:srgbClr val="80008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04" name="Freeform 55"/>
            <p:cNvSpPr>
              <a:spLocks/>
            </p:cNvSpPr>
            <p:nvPr/>
          </p:nvSpPr>
          <p:spPr bwMode="auto">
            <a:xfrm>
              <a:off x="2555" y="2393"/>
              <a:ext cx="443" cy="142"/>
            </a:xfrm>
            <a:custGeom>
              <a:avLst/>
              <a:gdLst>
                <a:gd name="T0" fmla="*/ 10 w 20000"/>
                <a:gd name="T1" fmla="*/ 0 h 20000"/>
                <a:gd name="T2" fmla="*/ 10 w 20000"/>
                <a:gd name="T3" fmla="*/ 0 h 20000"/>
                <a:gd name="T4" fmla="*/ 10 w 20000"/>
                <a:gd name="T5" fmla="*/ 0 h 20000"/>
                <a:gd name="T6" fmla="*/ 9 w 20000"/>
                <a:gd name="T7" fmla="*/ 0 h 20000"/>
                <a:gd name="T8" fmla="*/ 9 w 20000"/>
                <a:gd name="T9" fmla="*/ 0 h 20000"/>
                <a:gd name="T10" fmla="*/ 9 w 20000"/>
                <a:gd name="T11" fmla="*/ 0 h 20000"/>
                <a:gd name="T12" fmla="*/ 8 w 20000"/>
                <a:gd name="T13" fmla="*/ 0 h 20000"/>
                <a:gd name="T14" fmla="*/ 8 w 20000"/>
                <a:gd name="T15" fmla="*/ 0 h 20000"/>
                <a:gd name="T16" fmla="*/ 8 w 20000"/>
                <a:gd name="T17" fmla="*/ 0 h 20000"/>
                <a:gd name="T18" fmla="*/ 8 w 20000"/>
                <a:gd name="T19" fmla="*/ 0 h 20000"/>
                <a:gd name="T20" fmla="*/ 8 w 20000"/>
                <a:gd name="T21" fmla="*/ 0 h 20000"/>
                <a:gd name="T22" fmla="*/ 8 w 20000"/>
                <a:gd name="T23" fmla="*/ 0 h 20000"/>
                <a:gd name="T24" fmla="*/ 7 w 20000"/>
                <a:gd name="T25" fmla="*/ 0 h 20000"/>
                <a:gd name="T26" fmla="*/ 7 w 20000"/>
                <a:gd name="T27" fmla="*/ 1 h 20000"/>
                <a:gd name="T28" fmla="*/ 7 w 20000"/>
                <a:gd name="T29" fmla="*/ 1 h 20000"/>
                <a:gd name="T30" fmla="*/ 7 w 20000"/>
                <a:gd name="T31" fmla="*/ 1 h 20000"/>
                <a:gd name="T32" fmla="*/ 7 w 20000"/>
                <a:gd name="T33" fmla="*/ 1 h 20000"/>
                <a:gd name="T34" fmla="*/ 7 w 20000"/>
                <a:gd name="T35" fmla="*/ 1 h 20000"/>
                <a:gd name="T36" fmla="*/ 6 w 20000"/>
                <a:gd name="T37" fmla="*/ 1 h 20000"/>
                <a:gd name="T38" fmla="*/ 6 w 20000"/>
                <a:gd name="T39" fmla="*/ 1 h 20000"/>
                <a:gd name="T40" fmla="*/ 6 w 20000"/>
                <a:gd name="T41" fmla="*/ 1 h 20000"/>
                <a:gd name="T42" fmla="*/ 6 w 20000"/>
                <a:gd name="T43" fmla="*/ 1 h 20000"/>
                <a:gd name="T44" fmla="*/ 6 w 20000"/>
                <a:gd name="T45" fmla="*/ 1 h 20000"/>
                <a:gd name="T46" fmla="*/ 6 w 20000"/>
                <a:gd name="T47" fmla="*/ 1 h 20000"/>
                <a:gd name="T48" fmla="*/ 5 w 20000"/>
                <a:gd name="T49" fmla="*/ 1 h 20000"/>
                <a:gd name="T50" fmla="*/ 5 w 20000"/>
                <a:gd name="T51" fmla="*/ 1 h 20000"/>
                <a:gd name="T52" fmla="*/ 0 w 20000"/>
                <a:gd name="T53" fmla="*/ 1 h 20000"/>
                <a:gd name="T54" fmla="*/ 0 w 20000"/>
                <a:gd name="T55" fmla="*/ 1 h 20000"/>
                <a:gd name="T56" fmla="*/ 1 w 20000"/>
                <a:gd name="T57" fmla="*/ 1 h 2000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0000"/>
                <a:gd name="T88" fmla="*/ 0 h 20000"/>
                <a:gd name="T89" fmla="*/ 20000 w 20000"/>
                <a:gd name="T90" fmla="*/ 20000 h 2000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0000" h="20000">
                  <a:moveTo>
                    <a:pt x="19977" y="0"/>
                  </a:moveTo>
                  <a:lnTo>
                    <a:pt x="19700" y="0"/>
                  </a:lnTo>
                  <a:lnTo>
                    <a:pt x="19400" y="1268"/>
                  </a:lnTo>
                  <a:lnTo>
                    <a:pt x="18501" y="2341"/>
                  </a:lnTo>
                  <a:lnTo>
                    <a:pt x="17947" y="3512"/>
                  </a:lnTo>
                  <a:lnTo>
                    <a:pt x="17624" y="4488"/>
                  </a:lnTo>
                  <a:lnTo>
                    <a:pt x="17047" y="4488"/>
                  </a:lnTo>
                  <a:lnTo>
                    <a:pt x="16471" y="5951"/>
                  </a:lnTo>
                  <a:lnTo>
                    <a:pt x="16471" y="7024"/>
                  </a:lnTo>
                  <a:lnTo>
                    <a:pt x="16194" y="7024"/>
                  </a:lnTo>
                  <a:lnTo>
                    <a:pt x="15848" y="8195"/>
                  </a:lnTo>
                  <a:lnTo>
                    <a:pt x="15294" y="9366"/>
                  </a:lnTo>
                  <a:lnTo>
                    <a:pt x="14994" y="9366"/>
                  </a:lnTo>
                  <a:lnTo>
                    <a:pt x="14994" y="10439"/>
                  </a:lnTo>
                  <a:lnTo>
                    <a:pt x="14717" y="10439"/>
                  </a:lnTo>
                  <a:lnTo>
                    <a:pt x="14441" y="11707"/>
                  </a:lnTo>
                  <a:lnTo>
                    <a:pt x="13818" y="11707"/>
                  </a:lnTo>
                  <a:lnTo>
                    <a:pt x="13541" y="12976"/>
                  </a:lnTo>
                  <a:lnTo>
                    <a:pt x="13241" y="12976"/>
                  </a:lnTo>
                  <a:lnTo>
                    <a:pt x="12941" y="14049"/>
                  </a:lnTo>
                  <a:lnTo>
                    <a:pt x="12364" y="14049"/>
                  </a:lnTo>
                  <a:lnTo>
                    <a:pt x="12065" y="15122"/>
                  </a:lnTo>
                  <a:lnTo>
                    <a:pt x="11788" y="15122"/>
                  </a:lnTo>
                  <a:lnTo>
                    <a:pt x="11465" y="16488"/>
                  </a:lnTo>
                  <a:lnTo>
                    <a:pt x="10288" y="16488"/>
                  </a:lnTo>
                  <a:lnTo>
                    <a:pt x="9712" y="18732"/>
                  </a:lnTo>
                  <a:lnTo>
                    <a:pt x="300" y="18732"/>
                  </a:lnTo>
                  <a:lnTo>
                    <a:pt x="0" y="19902"/>
                  </a:lnTo>
                  <a:lnTo>
                    <a:pt x="2053" y="19902"/>
                  </a:lnTo>
                </a:path>
              </a:pathLst>
            </a:custGeom>
            <a:noFill/>
            <a:ln w="25400" cap="flat">
              <a:solidFill>
                <a:srgbClr val="800080"/>
              </a:solidFill>
              <a:prstDash val="solid"/>
              <a:round/>
              <a:headEnd type="none" w="sm" len="med"/>
              <a:tailEnd type="none" w="sm" len="me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7205" name="Line 56"/>
            <p:cNvSpPr>
              <a:spLocks noChangeShapeType="1"/>
            </p:cNvSpPr>
            <p:nvPr/>
          </p:nvSpPr>
          <p:spPr bwMode="auto">
            <a:xfrm flipH="1">
              <a:off x="1137" y="851"/>
              <a:ext cx="1" cy="2617"/>
            </a:xfrm>
            <a:prstGeom prst="line">
              <a:avLst/>
            </a:prstGeom>
            <a:noFill/>
            <a:ln w="28575">
              <a:solidFill>
                <a:srgbClr val="000000"/>
              </a:solidFill>
              <a:round/>
              <a:headEnd type="triangl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7206" name="Rectangle 58"/>
            <p:cNvSpPr>
              <a:spLocks noChangeArrowheads="1"/>
            </p:cNvSpPr>
            <p:nvPr/>
          </p:nvSpPr>
          <p:spPr bwMode="auto">
            <a:xfrm>
              <a:off x="3421" y="3486"/>
              <a:ext cx="243"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Arial" panose="020B0604020202020204" pitchFamily="34" charset="0"/>
                </a:rPr>
                <a:t>Q</a:t>
              </a:r>
              <a:r>
                <a:rPr lang="en-US" altLang="ru-RU" sz="2000" baseline="-25000">
                  <a:latin typeface="Arial" panose="020B0604020202020204" pitchFamily="34" charset="0"/>
                </a:rPr>
                <a:t>2</a:t>
              </a:r>
              <a:endParaRPr lang="ru-RU" altLang="ru-RU" sz="2000">
                <a:latin typeface="Arial" panose="020B0604020202020204" pitchFamily="34" charset="0"/>
              </a:endParaRPr>
            </a:p>
          </p:txBody>
        </p:sp>
        <p:sp>
          <p:nvSpPr>
            <p:cNvPr id="7207" name="Rectangle 59"/>
            <p:cNvSpPr>
              <a:spLocks noChangeArrowheads="1"/>
            </p:cNvSpPr>
            <p:nvPr/>
          </p:nvSpPr>
          <p:spPr bwMode="auto">
            <a:xfrm>
              <a:off x="2912" y="3486"/>
              <a:ext cx="194"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Arial" panose="020B0604020202020204" pitchFamily="34" charset="0"/>
                </a:rPr>
                <a:t>Q</a:t>
              </a:r>
              <a:r>
                <a:rPr lang="en-US" altLang="ru-RU" sz="2000" baseline="30000">
                  <a:latin typeface="Arial" panose="020B0604020202020204" pitchFamily="34" charset="0"/>
                </a:rPr>
                <a:t>*</a:t>
              </a:r>
              <a:endParaRPr lang="ru-RU" altLang="ru-RU" sz="2000">
                <a:latin typeface="Arial" panose="020B0604020202020204" pitchFamily="34" charset="0"/>
              </a:endParaRPr>
            </a:p>
          </p:txBody>
        </p:sp>
        <p:sp>
          <p:nvSpPr>
            <p:cNvPr id="7208" name="Rectangle 60"/>
            <p:cNvSpPr>
              <a:spLocks noChangeArrowheads="1"/>
            </p:cNvSpPr>
            <p:nvPr/>
          </p:nvSpPr>
          <p:spPr bwMode="auto">
            <a:xfrm>
              <a:off x="2492" y="3461"/>
              <a:ext cx="272"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Arial" panose="020B0604020202020204" pitchFamily="34" charset="0"/>
                </a:rPr>
                <a:t>Q</a:t>
              </a:r>
              <a:r>
                <a:rPr lang="en-US" altLang="ru-RU" sz="2000" baseline="-25000">
                  <a:latin typeface="Arial" panose="020B0604020202020204" pitchFamily="34" charset="0"/>
                </a:rPr>
                <a:t>1</a:t>
              </a:r>
              <a:endParaRPr lang="ru-RU" altLang="ru-RU" sz="2000">
                <a:latin typeface="Arial" panose="020B0604020202020204" pitchFamily="34" charset="0"/>
              </a:endParaRPr>
            </a:p>
          </p:txBody>
        </p:sp>
        <p:sp>
          <p:nvSpPr>
            <p:cNvPr id="7209" name="Rectangle 61"/>
            <p:cNvSpPr>
              <a:spLocks noChangeArrowheads="1"/>
            </p:cNvSpPr>
            <p:nvPr/>
          </p:nvSpPr>
          <p:spPr bwMode="auto">
            <a:xfrm>
              <a:off x="1043" y="3417"/>
              <a:ext cx="133"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1200">
                  <a:latin typeface="Arial" panose="020B0604020202020204" pitchFamily="34" charset="0"/>
                </a:rPr>
                <a:t>0</a:t>
              </a:r>
              <a:endParaRPr lang="ru-RU" altLang="ru-RU">
                <a:latin typeface="Arial" panose="020B0604020202020204" pitchFamily="34" charset="0"/>
              </a:endParaRPr>
            </a:p>
          </p:txBody>
        </p:sp>
        <p:sp>
          <p:nvSpPr>
            <p:cNvPr id="7210" name="Line 62"/>
            <p:cNvSpPr>
              <a:spLocks noChangeShapeType="1"/>
            </p:cNvSpPr>
            <p:nvPr/>
          </p:nvSpPr>
          <p:spPr bwMode="auto">
            <a:xfrm flipH="1">
              <a:off x="1130" y="3467"/>
              <a:ext cx="3409" cy="0"/>
            </a:xfrm>
            <a:prstGeom prst="line">
              <a:avLst/>
            </a:prstGeom>
            <a:noFill/>
            <a:ln w="28575">
              <a:solidFill>
                <a:srgbClr val="000000"/>
              </a:solidFill>
              <a:round/>
              <a:headEnd type="triangl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7211" name="Line 63"/>
            <p:cNvSpPr>
              <a:spLocks noChangeShapeType="1"/>
            </p:cNvSpPr>
            <p:nvPr/>
          </p:nvSpPr>
          <p:spPr bwMode="auto">
            <a:xfrm flipH="1">
              <a:off x="1136" y="1864"/>
              <a:ext cx="84" cy="161"/>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12" name="Line 64"/>
            <p:cNvSpPr>
              <a:spLocks noChangeShapeType="1"/>
            </p:cNvSpPr>
            <p:nvPr/>
          </p:nvSpPr>
          <p:spPr bwMode="auto">
            <a:xfrm flipH="1">
              <a:off x="1130" y="1864"/>
              <a:ext cx="229" cy="425"/>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13" name="Line 65"/>
            <p:cNvSpPr>
              <a:spLocks noChangeShapeType="1"/>
            </p:cNvSpPr>
            <p:nvPr/>
          </p:nvSpPr>
          <p:spPr bwMode="auto">
            <a:xfrm flipH="1">
              <a:off x="1226" y="1864"/>
              <a:ext cx="285" cy="538"/>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14" name="Line 66"/>
            <p:cNvSpPr>
              <a:spLocks noChangeShapeType="1"/>
            </p:cNvSpPr>
            <p:nvPr/>
          </p:nvSpPr>
          <p:spPr bwMode="auto">
            <a:xfrm flipH="1">
              <a:off x="1380" y="1873"/>
              <a:ext cx="270" cy="52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15" name="Line 67"/>
            <p:cNvSpPr>
              <a:spLocks noChangeShapeType="1"/>
            </p:cNvSpPr>
            <p:nvPr/>
          </p:nvSpPr>
          <p:spPr bwMode="auto">
            <a:xfrm flipH="1">
              <a:off x="1529" y="1862"/>
              <a:ext cx="270" cy="52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16" name="Line 68"/>
            <p:cNvSpPr>
              <a:spLocks noChangeShapeType="1"/>
            </p:cNvSpPr>
            <p:nvPr/>
          </p:nvSpPr>
          <p:spPr bwMode="auto">
            <a:xfrm flipH="1">
              <a:off x="1667" y="1862"/>
              <a:ext cx="270" cy="52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17" name="Line 69"/>
            <p:cNvSpPr>
              <a:spLocks noChangeShapeType="1"/>
            </p:cNvSpPr>
            <p:nvPr/>
          </p:nvSpPr>
          <p:spPr bwMode="auto">
            <a:xfrm flipH="1">
              <a:off x="1822" y="1862"/>
              <a:ext cx="270" cy="52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18" name="Line 70"/>
            <p:cNvSpPr>
              <a:spLocks noChangeShapeType="1"/>
            </p:cNvSpPr>
            <p:nvPr/>
          </p:nvSpPr>
          <p:spPr bwMode="auto">
            <a:xfrm flipH="1">
              <a:off x="1963" y="1871"/>
              <a:ext cx="271" cy="52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19" name="Line 71"/>
            <p:cNvSpPr>
              <a:spLocks noChangeShapeType="1"/>
            </p:cNvSpPr>
            <p:nvPr/>
          </p:nvSpPr>
          <p:spPr bwMode="auto">
            <a:xfrm flipH="1">
              <a:off x="2108" y="1876"/>
              <a:ext cx="270" cy="52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0" name="Line 72"/>
            <p:cNvSpPr>
              <a:spLocks noChangeShapeType="1"/>
            </p:cNvSpPr>
            <p:nvPr/>
          </p:nvSpPr>
          <p:spPr bwMode="auto">
            <a:xfrm flipH="1">
              <a:off x="2246" y="1862"/>
              <a:ext cx="271" cy="52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1" name="Line 73"/>
            <p:cNvSpPr>
              <a:spLocks noChangeShapeType="1"/>
            </p:cNvSpPr>
            <p:nvPr/>
          </p:nvSpPr>
          <p:spPr bwMode="auto">
            <a:xfrm flipH="1">
              <a:off x="2384" y="1862"/>
              <a:ext cx="270" cy="52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2" name="Line 74"/>
            <p:cNvSpPr>
              <a:spLocks noChangeShapeType="1"/>
            </p:cNvSpPr>
            <p:nvPr/>
          </p:nvSpPr>
          <p:spPr bwMode="auto">
            <a:xfrm flipH="1">
              <a:off x="2512" y="1871"/>
              <a:ext cx="270" cy="52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3" name="Line 75"/>
            <p:cNvSpPr>
              <a:spLocks noChangeShapeType="1"/>
            </p:cNvSpPr>
            <p:nvPr/>
          </p:nvSpPr>
          <p:spPr bwMode="auto">
            <a:xfrm>
              <a:off x="2660" y="2137"/>
              <a:ext cx="84" cy="218"/>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4" name="Line 76"/>
            <p:cNvSpPr>
              <a:spLocks noChangeShapeType="1"/>
            </p:cNvSpPr>
            <p:nvPr/>
          </p:nvSpPr>
          <p:spPr bwMode="auto">
            <a:xfrm>
              <a:off x="2660" y="1882"/>
              <a:ext cx="140" cy="379"/>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5" name="Line 77"/>
            <p:cNvSpPr>
              <a:spLocks noChangeShapeType="1"/>
            </p:cNvSpPr>
            <p:nvPr/>
          </p:nvSpPr>
          <p:spPr bwMode="auto">
            <a:xfrm>
              <a:off x="2730" y="1854"/>
              <a:ext cx="125" cy="303"/>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6" name="Line 78"/>
            <p:cNvSpPr>
              <a:spLocks noChangeShapeType="1"/>
            </p:cNvSpPr>
            <p:nvPr/>
          </p:nvSpPr>
          <p:spPr bwMode="auto">
            <a:xfrm>
              <a:off x="2820" y="1864"/>
              <a:ext cx="83" cy="208"/>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7" name="Line 79"/>
            <p:cNvSpPr>
              <a:spLocks noChangeShapeType="1"/>
            </p:cNvSpPr>
            <p:nvPr/>
          </p:nvSpPr>
          <p:spPr bwMode="auto">
            <a:xfrm>
              <a:off x="2903" y="1873"/>
              <a:ext cx="35" cy="104"/>
            </a:xfrm>
            <a:prstGeom prst="line">
              <a:avLst/>
            </a:prstGeom>
            <a:noFill/>
            <a:ln w="6350">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8" name="Line 80"/>
            <p:cNvSpPr>
              <a:spLocks noChangeShapeType="1"/>
            </p:cNvSpPr>
            <p:nvPr/>
          </p:nvSpPr>
          <p:spPr bwMode="auto">
            <a:xfrm>
              <a:off x="3000" y="1864"/>
              <a:ext cx="1" cy="1614"/>
            </a:xfrm>
            <a:prstGeom prst="line">
              <a:avLst/>
            </a:prstGeom>
            <a:noFill/>
            <a:ln w="9525">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29" name="Line 81"/>
            <p:cNvSpPr>
              <a:spLocks noChangeShapeType="1"/>
            </p:cNvSpPr>
            <p:nvPr/>
          </p:nvSpPr>
          <p:spPr bwMode="auto">
            <a:xfrm flipH="1">
              <a:off x="2660" y="1862"/>
              <a:ext cx="4" cy="1616"/>
            </a:xfrm>
            <a:prstGeom prst="line">
              <a:avLst/>
            </a:prstGeom>
            <a:noFill/>
            <a:ln w="9525">
              <a:solidFill>
                <a:srgbClr val="000000"/>
              </a:solidFill>
              <a:round/>
              <a:headEnd type="none" w="sm" len="med"/>
              <a:tailEnd type="none" w="sm" len="med"/>
            </a:ln>
            <a:extLst>
              <a:ext uri="{909E8E84-426E-40DD-AFC4-6F175D3DCCD1}">
                <a14:hiddenFill xmlns:a14="http://schemas.microsoft.com/office/drawing/2010/main">
                  <a:noFill/>
                </a14:hiddenFill>
              </a:ext>
            </a:extLst>
          </p:spPr>
          <p:txBody>
            <a:bodyPr/>
            <a:lstStyle/>
            <a:p>
              <a:endParaRPr lang="ru-RU"/>
            </a:p>
          </p:txBody>
        </p:sp>
        <p:sp>
          <p:nvSpPr>
            <p:cNvPr id="7230" name="Rectangle 82"/>
            <p:cNvSpPr>
              <a:spLocks noChangeArrowheads="1"/>
            </p:cNvSpPr>
            <p:nvPr/>
          </p:nvSpPr>
          <p:spPr bwMode="auto">
            <a:xfrm>
              <a:off x="3650" y="679"/>
              <a:ext cx="36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Arial" panose="020B0604020202020204" pitchFamily="34" charset="0"/>
                </a:rPr>
                <a:t>MC</a:t>
              </a:r>
              <a:endParaRPr lang="ru-RU" altLang="ru-RU" sz="2000">
                <a:latin typeface="Arial" panose="020B0604020202020204" pitchFamily="34" charset="0"/>
              </a:endParaRPr>
            </a:p>
          </p:txBody>
        </p:sp>
        <p:sp>
          <p:nvSpPr>
            <p:cNvPr id="7231" name="Rectangle 84"/>
            <p:cNvSpPr>
              <a:spLocks noChangeArrowheads="1"/>
            </p:cNvSpPr>
            <p:nvPr/>
          </p:nvSpPr>
          <p:spPr bwMode="auto">
            <a:xfrm>
              <a:off x="3577" y="1074"/>
              <a:ext cx="439"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Arial" panose="020B0604020202020204" pitchFamily="34" charset="0"/>
                </a:rPr>
                <a:t>ATC</a:t>
              </a:r>
              <a:endParaRPr lang="ru-RU" altLang="ru-RU" sz="2000">
                <a:latin typeface="Arial" panose="020B0604020202020204" pitchFamily="34" charset="0"/>
              </a:endParaRPr>
            </a:p>
          </p:txBody>
        </p:sp>
        <p:sp>
          <p:nvSpPr>
            <p:cNvPr id="7232" name="Rectangle 85"/>
            <p:cNvSpPr>
              <a:spLocks noChangeArrowheads="1"/>
            </p:cNvSpPr>
            <p:nvPr/>
          </p:nvSpPr>
          <p:spPr bwMode="auto">
            <a:xfrm>
              <a:off x="3360" y="778"/>
              <a:ext cx="126" cy="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b="1" i="1">
                  <a:latin typeface="Arial" panose="020B0604020202020204" pitchFamily="34" charset="0"/>
                </a:rPr>
                <a:t>S</a:t>
              </a:r>
              <a:endParaRPr lang="ru-RU" altLang="ru-RU">
                <a:latin typeface="Arial" panose="020B0604020202020204" pitchFamily="34" charset="0"/>
              </a:endParaRPr>
            </a:p>
          </p:txBody>
        </p:sp>
        <p:sp>
          <p:nvSpPr>
            <p:cNvPr id="7233" name="Rectangle 86"/>
            <p:cNvSpPr>
              <a:spLocks noChangeArrowheads="1"/>
            </p:cNvSpPr>
            <p:nvPr/>
          </p:nvSpPr>
          <p:spPr bwMode="auto">
            <a:xfrm>
              <a:off x="3819" y="1458"/>
              <a:ext cx="46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Arial" panose="020B0604020202020204" pitchFamily="34" charset="0"/>
                </a:rPr>
                <a:t>AVC</a:t>
              </a:r>
              <a:endParaRPr lang="ru-RU" altLang="ru-RU" sz="2000">
                <a:latin typeface="Arial" panose="020B0604020202020204" pitchFamily="34" charset="0"/>
              </a:endParaRPr>
            </a:p>
          </p:txBody>
        </p:sp>
        <p:sp>
          <p:nvSpPr>
            <p:cNvPr id="7234" name="Rectangle 87"/>
            <p:cNvSpPr>
              <a:spLocks noChangeArrowheads="1"/>
            </p:cNvSpPr>
            <p:nvPr/>
          </p:nvSpPr>
          <p:spPr bwMode="auto">
            <a:xfrm>
              <a:off x="3535" y="1646"/>
              <a:ext cx="91"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Arial" panose="020B0604020202020204" pitchFamily="34" charset="0"/>
                </a:rPr>
                <a:t>K</a:t>
              </a:r>
              <a:endParaRPr lang="ru-RU" altLang="ru-RU">
                <a:latin typeface="Arial" panose="020B0604020202020204" pitchFamily="34" charset="0"/>
              </a:endParaRPr>
            </a:p>
          </p:txBody>
        </p:sp>
        <p:sp>
          <p:nvSpPr>
            <p:cNvPr id="7235" name="Rectangle 88"/>
            <p:cNvSpPr>
              <a:spLocks noChangeArrowheads="1"/>
            </p:cNvSpPr>
            <p:nvPr/>
          </p:nvSpPr>
          <p:spPr bwMode="auto">
            <a:xfrm>
              <a:off x="2598" y="1641"/>
              <a:ext cx="93"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Arial" panose="020B0604020202020204" pitchFamily="34" charset="0"/>
                </a:rPr>
                <a:t>F</a:t>
              </a:r>
              <a:endParaRPr lang="ru-RU" altLang="ru-RU">
                <a:latin typeface="Arial" panose="020B0604020202020204" pitchFamily="34" charset="0"/>
              </a:endParaRPr>
            </a:p>
          </p:txBody>
        </p:sp>
        <p:sp>
          <p:nvSpPr>
            <p:cNvPr id="7236" name="Rectangle 89"/>
            <p:cNvSpPr>
              <a:spLocks noChangeArrowheads="1"/>
            </p:cNvSpPr>
            <p:nvPr/>
          </p:nvSpPr>
          <p:spPr bwMode="auto">
            <a:xfrm>
              <a:off x="2923" y="1618"/>
              <a:ext cx="105"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Arial" panose="020B0604020202020204" pitchFamily="34" charset="0"/>
                </a:rPr>
                <a:t>E</a:t>
              </a:r>
              <a:endParaRPr lang="ru-RU" altLang="ru-RU">
                <a:latin typeface="Arial" panose="020B0604020202020204" pitchFamily="34" charset="0"/>
              </a:endParaRPr>
            </a:p>
          </p:txBody>
        </p:sp>
        <p:sp>
          <p:nvSpPr>
            <p:cNvPr id="7237" name="Rectangle 90"/>
            <p:cNvSpPr>
              <a:spLocks noChangeArrowheads="1"/>
            </p:cNvSpPr>
            <p:nvPr/>
          </p:nvSpPr>
          <p:spPr bwMode="auto">
            <a:xfrm>
              <a:off x="893" y="1774"/>
              <a:ext cx="241" cy="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Arial" panose="020B0604020202020204" pitchFamily="34" charset="0"/>
                </a:rPr>
                <a:t>P</a:t>
              </a:r>
              <a:r>
                <a:rPr lang="en-US" altLang="ru-RU" sz="2000" i="1" baseline="-25000">
                  <a:latin typeface="Arial" panose="020B0604020202020204" pitchFamily="34" charset="0"/>
                </a:rPr>
                <a:t>e</a:t>
              </a:r>
              <a:endParaRPr lang="ru-RU" altLang="ru-RU" sz="2000">
                <a:latin typeface="Arial" panose="020B0604020202020204" pitchFamily="34" charset="0"/>
              </a:endParaRPr>
            </a:p>
          </p:txBody>
        </p:sp>
        <p:sp>
          <p:nvSpPr>
            <p:cNvPr id="7238" name="Rectangle 91"/>
            <p:cNvSpPr>
              <a:spLocks noChangeArrowheads="1"/>
            </p:cNvSpPr>
            <p:nvPr/>
          </p:nvSpPr>
          <p:spPr bwMode="auto">
            <a:xfrm>
              <a:off x="882" y="2272"/>
              <a:ext cx="136"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Arial" panose="020B0604020202020204" pitchFamily="34" charset="0"/>
                </a:rPr>
                <a:t>A</a:t>
              </a:r>
              <a:endParaRPr lang="ru-RU" altLang="ru-RU" sz="2000">
                <a:latin typeface="Arial" panose="020B0604020202020204" pitchFamily="34" charset="0"/>
              </a:endParaRPr>
            </a:p>
          </p:txBody>
        </p:sp>
        <p:sp>
          <p:nvSpPr>
            <p:cNvPr id="7239" name="Rectangle 92"/>
            <p:cNvSpPr>
              <a:spLocks noChangeArrowheads="1"/>
            </p:cNvSpPr>
            <p:nvPr/>
          </p:nvSpPr>
          <p:spPr bwMode="auto">
            <a:xfrm>
              <a:off x="3019" y="2357"/>
              <a:ext cx="121" cy="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Arial" panose="020B0604020202020204" pitchFamily="34" charset="0"/>
                </a:rPr>
                <a:t>B</a:t>
              </a:r>
              <a:endParaRPr lang="ru-RU" altLang="ru-RU">
                <a:latin typeface="Arial" panose="020B0604020202020204" pitchFamily="34" charset="0"/>
              </a:endParaRPr>
            </a:p>
          </p:txBody>
        </p:sp>
        <p:sp>
          <p:nvSpPr>
            <p:cNvPr id="7240" name="Rectangle 93"/>
            <p:cNvSpPr>
              <a:spLocks noChangeArrowheads="1"/>
            </p:cNvSpPr>
            <p:nvPr/>
          </p:nvSpPr>
          <p:spPr bwMode="auto">
            <a:xfrm>
              <a:off x="2549" y="2375"/>
              <a:ext cx="101"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Arial" panose="020B0604020202020204" pitchFamily="34" charset="0"/>
                </a:rPr>
                <a:t>S</a:t>
              </a:r>
              <a:endParaRPr lang="ru-RU" altLang="ru-RU">
                <a:latin typeface="Arial" panose="020B0604020202020204" pitchFamily="34" charset="0"/>
              </a:endParaRPr>
            </a:p>
          </p:txBody>
        </p:sp>
        <p:sp>
          <p:nvSpPr>
            <p:cNvPr id="7241" name="Oval 94"/>
            <p:cNvSpPr>
              <a:spLocks noChangeArrowheads="1"/>
            </p:cNvSpPr>
            <p:nvPr/>
          </p:nvSpPr>
          <p:spPr bwMode="auto">
            <a:xfrm>
              <a:off x="2640" y="3440"/>
              <a:ext cx="44" cy="61"/>
            </a:xfrm>
            <a:prstGeom prst="ellipse">
              <a:avLst/>
            </a:prstGeom>
            <a:solidFill>
              <a:srgbClr val="000000"/>
            </a:solidFill>
            <a:ln>
              <a:noFill/>
            </a:ln>
            <a:extLst>
              <a:ext uri="{91240B29-F687-4F45-9708-019B960494DF}">
                <a14:hiddenLine xmlns:a14="http://schemas.microsoft.com/office/drawing/2010/main" w="6350">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7242" name="Oval 95"/>
            <p:cNvSpPr>
              <a:spLocks noChangeArrowheads="1"/>
            </p:cNvSpPr>
            <p:nvPr/>
          </p:nvSpPr>
          <p:spPr bwMode="auto">
            <a:xfrm>
              <a:off x="1123" y="2365"/>
              <a:ext cx="32" cy="53"/>
            </a:xfrm>
            <a:prstGeom prst="ellipse">
              <a:avLst/>
            </a:prstGeom>
            <a:solidFill>
              <a:srgbClr val="000000"/>
            </a:solidFill>
            <a:ln>
              <a:noFill/>
            </a:ln>
            <a:extLst>
              <a:ext uri="{91240B29-F687-4F45-9708-019B960494DF}">
                <a14:hiddenLine xmlns:a14="http://schemas.microsoft.com/office/drawing/2010/main" w="6350">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7243" name="Oval 96"/>
            <p:cNvSpPr>
              <a:spLocks noChangeArrowheads="1"/>
            </p:cNvSpPr>
            <p:nvPr/>
          </p:nvSpPr>
          <p:spPr bwMode="auto">
            <a:xfrm>
              <a:off x="1115" y="1834"/>
              <a:ext cx="52" cy="83"/>
            </a:xfrm>
            <a:prstGeom prst="ellipse">
              <a:avLst/>
            </a:prstGeom>
            <a:solidFill>
              <a:srgbClr val="000000"/>
            </a:solidFill>
            <a:ln>
              <a:noFill/>
            </a:ln>
            <a:extLst>
              <a:ext uri="{91240B29-F687-4F45-9708-019B960494DF}">
                <a14:hiddenLine xmlns:a14="http://schemas.microsoft.com/office/drawing/2010/main" w="6350">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7244" name="Oval 97"/>
            <p:cNvSpPr>
              <a:spLocks noChangeArrowheads="1"/>
            </p:cNvSpPr>
            <p:nvPr/>
          </p:nvSpPr>
          <p:spPr bwMode="auto">
            <a:xfrm>
              <a:off x="3492" y="876"/>
              <a:ext cx="35" cy="57"/>
            </a:xfrm>
            <a:prstGeom prst="ellipse">
              <a:avLst/>
            </a:prstGeom>
            <a:solidFill>
              <a:srgbClr val="000000"/>
            </a:solidFill>
            <a:ln w="6350">
              <a:solidFill>
                <a:srgbClr val="000000"/>
              </a:solidFill>
              <a:round/>
              <a:headEnd/>
              <a:tailEnd/>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7245" name="Rectangle 98"/>
            <p:cNvSpPr>
              <a:spLocks noChangeArrowheads="1"/>
            </p:cNvSpPr>
            <p:nvPr/>
          </p:nvSpPr>
          <p:spPr bwMode="auto">
            <a:xfrm>
              <a:off x="4613" y="3371"/>
              <a:ext cx="230"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Arial" panose="020B0604020202020204" pitchFamily="34" charset="0"/>
                </a:rPr>
                <a:t>Q</a:t>
              </a:r>
              <a:endParaRPr lang="ru-RU" altLang="ru-RU">
                <a:latin typeface="Arial" panose="020B0604020202020204" pitchFamily="34" charset="0"/>
              </a:endParaRPr>
            </a:p>
          </p:txBody>
        </p:sp>
        <p:sp>
          <p:nvSpPr>
            <p:cNvPr id="7246" name="Rectangle 99"/>
            <p:cNvSpPr>
              <a:spLocks noChangeArrowheads="1"/>
            </p:cNvSpPr>
            <p:nvPr/>
          </p:nvSpPr>
          <p:spPr bwMode="auto">
            <a:xfrm>
              <a:off x="1664" y="1031"/>
              <a:ext cx="97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uz-Cyrl-UZ" altLang="ru-RU" sz="1600" i="1">
                  <a:latin typeface="Arial" panose="020B0604020202020204" pitchFamily="34" charset="0"/>
                </a:rPr>
                <a:t>  </a:t>
              </a:r>
              <a:r>
                <a:rPr lang="uz-Cyrl-UZ" altLang="ru-RU" i="1">
                  <a:latin typeface="Arial" panose="020B0604020202020204" pitchFamily="34" charset="0"/>
                </a:rPr>
                <a:t>Фойданинг йўқотилиши </a:t>
              </a:r>
              <a:endParaRPr lang="en-US" altLang="ru-RU" i="1">
                <a:latin typeface="Arial" panose="020B0604020202020204" pitchFamily="34" charset="0"/>
              </a:endParaRPr>
            </a:p>
            <a:p>
              <a:pPr eaLnBrk="1" hangingPunct="1"/>
              <a:r>
                <a:rPr lang="en-US" altLang="ru-RU" i="1">
                  <a:latin typeface="Arial" panose="020B0604020202020204" pitchFamily="34" charset="0"/>
                </a:rPr>
                <a:t>       Q</a:t>
              </a:r>
              <a:r>
                <a:rPr lang="en-US" altLang="ru-RU" sz="1000" i="1">
                  <a:latin typeface="Arial" panose="020B0604020202020204" pitchFamily="34" charset="0"/>
                </a:rPr>
                <a:t>1</a:t>
              </a:r>
              <a:r>
                <a:rPr lang="en-US" altLang="ru-RU" i="1">
                  <a:latin typeface="Arial" panose="020B0604020202020204" pitchFamily="34" charset="0"/>
                </a:rPr>
                <a:t>&lt;Q*</a:t>
              </a:r>
              <a:endParaRPr lang="ru-RU" altLang="ru-RU">
                <a:latin typeface="Arial" panose="020B0604020202020204" pitchFamily="34" charset="0"/>
              </a:endParaRPr>
            </a:p>
          </p:txBody>
        </p:sp>
        <p:sp>
          <p:nvSpPr>
            <p:cNvPr id="7247" name="AutoShape 101"/>
            <p:cNvSpPr>
              <a:spLocks noChangeArrowheads="1"/>
            </p:cNvSpPr>
            <p:nvPr/>
          </p:nvSpPr>
          <p:spPr bwMode="auto">
            <a:xfrm>
              <a:off x="2118" y="1200"/>
              <a:ext cx="738" cy="972"/>
            </a:xfrm>
            <a:custGeom>
              <a:avLst/>
              <a:gdLst>
                <a:gd name="T0" fmla="*/ 1 w 21600"/>
                <a:gd name="T1" fmla="*/ 0 h 21600"/>
                <a:gd name="T2" fmla="*/ 0 w 21600"/>
                <a:gd name="T3" fmla="*/ 0 h 21600"/>
                <a:gd name="T4" fmla="*/ 1 w 21600"/>
                <a:gd name="T5" fmla="*/ 0 h 21600"/>
                <a:gd name="T6" fmla="*/ 1 w 21600"/>
                <a:gd name="T7" fmla="*/ 1 h 21600"/>
                <a:gd name="T8" fmla="*/ 1 w 21600"/>
                <a:gd name="T9" fmla="*/ 1 h 21600"/>
                <a:gd name="T10" fmla="*/ 1 w 21600"/>
                <a:gd name="T11" fmla="*/ 1 h 21600"/>
                <a:gd name="T12" fmla="*/ 0 60000 65536"/>
                <a:gd name="T13" fmla="*/ 0 60000 65536"/>
                <a:gd name="T14" fmla="*/ 0 60000 65536"/>
                <a:gd name="T15" fmla="*/ 0 60000 65536"/>
                <a:gd name="T16" fmla="*/ 0 60000 65536"/>
                <a:gd name="T17" fmla="*/ 0 60000 65536"/>
                <a:gd name="T18" fmla="*/ 3161 w 21600"/>
                <a:gd name="T19" fmla="*/ 3156 h 21600"/>
                <a:gd name="T20" fmla="*/ 18439 w 21600"/>
                <a:gd name="T21" fmla="*/ 18444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21202" y="13703"/>
                  </a:moveTo>
                  <a:cubicBezTo>
                    <a:pt x="21466" y="12758"/>
                    <a:pt x="21600" y="11781"/>
                    <a:pt x="21600" y="10800"/>
                  </a:cubicBezTo>
                  <a:cubicBezTo>
                    <a:pt x="21600" y="5431"/>
                    <a:pt x="17656" y="877"/>
                    <a:pt x="12342" y="110"/>
                  </a:cubicBezTo>
                  <a:cubicBezTo>
                    <a:pt x="17656" y="877"/>
                    <a:pt x="21600" y="5431"/>
                    <a:pt x="21600" y="10800"/>
                  </a:cubicBezTo>
                  <a:cubicBezTo>
                    <a:pt x="21600" y="11781"/>
                    <a:pt x="21466" y="12758"/>
                    <a:pt x="21202" y="13703"/>
                  </a:cubicBezTo>
                  <a:lnTo>
                    <a:pt x="23802" y="14429"/>
                  </a:lnTo>
                  <a:lnTo>
                    <a:pt x="20476" y="16304"/>
                  </a:lnTo>
                  <a:lnTo>
                    <a:pt x="18601" y="12977"/>
                  </a:lnTo>
                  <a:lnTo>
                    <a:pt x="21202" y="13703"/>
                  </a:lnTo>
                  <a:close/>
                </a:path>
              </a:pathLst>
            </a:custGeom>
            <a:solidFill>
              <a:schemeClr val="accent1"/>
            </a:solidFill>
            <a:ln w="28575" cap="rnd">
              <a:solidFill>
                <a:srgbClr val="000000"/>
              </a:solidFill>
              <a:prstDash val="sysDot"/>
              <a:miter lim="800000"/>
              <a:headEnd type="none" w="sm" len="sm"/>
              <a:tailEnd type="none" w="sm" len="sm"/>
            </a:ln>
          </p:spPr>
          <p:txBody>
            <a:bodyPr wrap="none" anchor="ctr"/>
            <a:lstStyle/>
            <a:p>
              <a:endParaRPr lang="ru-RU"/>
            </a:p>
          </p:txBody>
        </p:sp>
        <p:sp>
          <p:nvSpPr>
            <p:cNvPr id="7248" name="Line 103"/>
            <p:cNvSpPr>
              <a:spLocks noChangeShapeType="1"/>
            </p:cNvSpPr>
            <p:nvPr/>
          </p:nvSpPr>
          <p:spPr bwMode="auto">
            <a:xfrm flipH="1">
              <a:off x="3384" y="1020"/>
              <a:ext cx="888" cy="480"/>
            </a:xfrm>
            <a:prstGeom prst="line">
              <a:avLst/>
            </a:prstGeom>
            <a:noFill/>
            <a:ln w="28575" cap="rnd">
              <a:solidFill>
                <a:srgbClr val="000000"/>
              </a:solidFill>
              <a:prstDash val="sysDot"/>
              <a:miter lim="800000"/>
              <a:headEnd type="none" w="sm" len="sm"/>
              <a:tailEnd type="triangle" w="sm" len="sm"/>
            </a:ln>
            <a:extLst>
              <a:ext uri="{909E8E84-426E-40DD-AFC4-6F175D3DCCD1}">
                <a14:hiddenFill xmlns:a14="http://schemas.microsoft.com/office/drawing/2010/main">
                  <a:noFill/>
                </a14:hiddenFill>
              </a:ext>
            </a:extLst>
          </p:spPr>
          <p:txBody>
            <a:bodyPr wrap="none"/>
            <a:lstStyle/>
            <a:p>
              <a:endParaRPr lang="ru-RU"/>
            </a:p>
          </p:txBody>
        </p:sp>
      </p:grpSp>
      <p:sp>
        <p:nvSpPr>
          <p:cNvPr id="1110120" name="Rectangle 104"/>
          <p:cNvSpPr>
            <a:spLocks noChangeArrowheads="1"/>
          </p:cNvSpPr>
          <p:nvPr/>
        </p:nvSpPr>
        <p:spPr bwMode="auto">
          <a:xfrm>
            <a:off x="6746875" y="1312863"/>
            <a:ext cx="2032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uz-Cyrl-UZ" altLang="ru-RU" sz="1600" i="1">
                <a:latin typeface="Arial" panose="020B0604020202020204" pitchFamily="34" charset="0"/>
              </a:rPr>
              <a:t>    </a:t>
            </a:r>
            <a:r>
              <a:rPr lang="en-US" altLang="ru-RU" i="1">
                <a:latin typeface="Arial" panose="020B0604020202020204" pitchFamily="34" charset="0"/>
              </a:rPr>
              <a:t>Q</a:t>
            </a:r>
            <a:r>
              <a:rPr lang="en-US" altLang="ru-RU" sz="900" i="1">
                <a:latin typeface="Arial" panose="020B0604020202020204" pitchFamily="34" charset="0"/>
              </a:rPr>
              <a:t>2</a:t>
            </a:r>
            <a:r>
              <a:rPr lang="en-US" altLang="ru-RU" i="1">
                <a:latin typeface="Arial" panose="020B0604020202020204" pitchFamily="34" charset="0"/>
              </a:rPr>
              <a:t>&gt;Q* </a:t>
            </a:r>
            <a:r>
              <a:rPr lang="uz-Cyrl-UZ" altLang="ru-RU" i="1">
                <a:latin typeface="Arial" panose="020B0604020202020204" pitchFamily="34" charset="0"/>
              </a:rPr>
              <a:t>бўлганда</a:t>
            </a:r>
            <a:endParaRPr lang="ru-RU" altLang="ru-RU">
              <a:latin typeface="Arial" panose="020B0604020202020204" pitchFamily="34" charset="0"/>
            </a:endParaRPr>
          </a:p>
          <a:p>
            <a:pPr eaLnBrk="1" hangingPunct="1"/>
            <a:r>
              <a:rPr lang="uz-Cyrl-UZ" altLang="ru-RU" i="1">
                <a:latin typeface="Arial" panose="020B0604020202020204" pitchFamily="34" charset="0"/>
              </a:rPr>
              <a:t>     фойданинг </a:t>
            </a:r>
          </a:p>
          <a:p>
            <a:pPr eaLnBrk="1" hangingPunct="1"/>
            <a:r>
              <a:rPr lang="uz-Cyrl-UZ" altLang="ru-RU" i="1">
                <a:latin typeface="Arial" panose="020B0604020202020204" pitchFamily="34" charset="0"/>
              </a:rPr>
              <a:t>    йўқотилиши</a:t>
            </a:r>
            <a:r>
              <a:rPr lang="uz-Cyrl-UZ" altLang="ru-RU" sz="2000" i="1">
                <a:latin typeface="Arial" panose="020B0604020202020204" pitchFamily="34" charset="0"/>
              </a:rPr>
              <a:t> </a:t>
            </a:r>
            <a:endParaRPr lang="en-US" altLang="ru-RU" sz="2000" i="1">
              <a:latin typeface="Arial" panose="020B0604020202020204" pitchFamily="34" charset="0"/>
            </a:endParaRPr>
          </a:p>
          <a:p>
            <a:pPr eaLnBrk="1" hangingPunct="1"/>
            <a:r>
              <a:rPr lang="en-US" altLang="ru-RU" sz="1600" i="1">
                <a:latin typeface="Arial" panose="020B0604020202020204" pitchFamily="34" charset="0"/>
              </a:rPr>
              <a:t>       </a:t>
            </a:r>
            <a:endParaRPr lang="ru-RU" altLang="ru-RU" sz="1600" i="1">
              <a:latin typeface="Arial" panose="020B0604020202020204" pitchFamily="34" charset="0"/>
            </a:endParaRPr>
          </a:p>
        </p:txBody>
      </p:sp>
      <p:sp>
        <p:nvSpPr>
          <p:cNvPr id="7175" name="Rectangle 107"/>
          <p:cNvSpPr>
            <a:spLocks noChangeArrowheads="1"/>
          </p:cNvSpPr>
          <p:nvPr/>
        </p:nvSpPr>
        <p:spPr bwMode="auto">
          <a:xfrm>
            <a:off x="0" y="35099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graphicFrame>
        <p:nvGraphicFramePr>
          <p:cNvPr id="1110122" name="Object 106"/>
          <p:cNvGraphicFramePr>
            <a:graphicFrameLocks noChangeAspect="1"/>
          </p:cNvGraphicFramePr>
          <p:nvPr>
            <p:extLst>
              <p:ext uri="{D42A27DB-BD31-4B8C-83A1-F6EECF244321}">
                <p14:modId xmlns:p14="http://schemas.microsoft.com/office/powerpoint/2010/main" val="2514211759"/>
              </p:ext>
            </p:extLst>
          </p:nvPr>
        </p:nvGraphicFramePr>
        <p:xfrm>
          <a:off x="776273" y="6184932"/>
          <a:ext cx="4092575" cy="546100"/>
        </p:xfrm>
        <a:graphic>
          <a:graphicData uri="http://schemas.openxmlformats.org/presentationml/2006/ole">
            <mc:AlternateContent xmlns:mc="http://schemas.openxmlformats.org/markup-compatibility/2006">
              <mc:Choice xmlns:v="urn:schemas-microsoft-com:vml" Requires="v">
                <p:oleObj spid="_x0000_s7252" name="Формула" r:id="rId3" imgW="1104421" imgH="215806" progId="Equation.3">
                  <p:embed/>
                </p:oleObj>
              </mc:Choice>
              <mc:Fallback>
                <p:oleObj name="Формула" r:id="rId3" imgW="1104421" imgH="215806" progId="Equation.3">
                  <p:embed/>
                  <p:pic>
                    <p:nvPicPr>
                      <p:cNvPr id="0" name="Object 1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273" y="6184932"/>
                        <a:ext cx="409257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Прямоугольник 1"/>
          <p:cNvSpPr/>
          <p:nvPr/>
        </p:nvSpPr>
        <p:spPr>
          <a:xfrm>
            <a:off x="3884938" y="6711006"/>
            <a:ext cx="4572000" cy="461665"/>
          </a:xfrm>
          <a:prstGeom prst="rect">
            <a:avLst/>
          </a:prstGeom>
        </p:spPr>
        <p:txBody>
          <a:bodyPr>
            <a:spAutoFit/>
          </a:bodyPr>
          <a:lstStyle/>
          <a:p>
            <a:r>
              <a:rPr lang="ru-RU" sz="1200" b="0" i="0" dirty="0" err="1" smtClean="0">
                <a:solidFill>
                  <a:srgbClr val="404040"/>
                </a:solidFill>
                <a:effectLst/>
                <a:latin typeface="Arial" panose="020B0604020202020204" pitchFamily="34" charset="0"/>
              </a:rPr>
              <a:t>Ўзинг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билмаган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ёки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ёқтирмайдиган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одамларнинг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мақтовини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олишга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уринма</a:t>
            </a:r>
            <a:r>
              <a:rPr lang="ru-RU" sz="1200" b="0" i="0" dirty="0" smtClean="0">
                <a:solidFill>
                  <a:srgbClr val="404040"/>
                </a:solidFill>
                <a:effectLst/>
                <a:latin typeface="Arial" panose="020B0604020202020204" pitchFamily="34" charset="0"/>
              </a:rPr>
              <a:t>. </a:t>
            </a:r>
            <a:r>
              <a:rPr lang="ru-RU" sz="1200" b="1" i="1" dirty="0" err="1" smtClean="0">
                <a:solidFill>
                  <a:srgbClr val="404040"/>
                </a:solidFill>
                <a:effectLst/>
                <a:latin typeface="Arial" panose="020B0604020202020204" pitchFamily="34" charset="0"/>
              </a:rPr>
              <a:t>Л.Толстой</a:t>
            </a:r>
            <a:endParaRPr lang="ru-RU" sz="1200" b="1" i="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110018"/>
                                        </p:tgtEl>
                                        <p:attrNameLst>
                                          <p:attrName>style.visibility</p:attrName>
                                        </p:attrNameLst>
                                      </p:cBhvr>
                                      <p:to>
                                        <p:strVal val="visible"/>
                                      </p:to>
                                    </p:set>
                                    <p:anim calcmode="lin" valueType="num">
                                      <p:cBhvr>
                                        <p:cTn id="7" dur="1000" fill="hold"/>
                                        <p:tgtEl>
                                          <p:spTgt spid="1110018"/>
                                        </p:tgtEl>
                                        <p:attrNameLst>
                                          <p:attrName>ppt_x</p:attrName>
                                        </p:attrNameLst>
                                      </p:cBhvr>
                                      <p:tavLst>
                                        <p:tav tm="0">
                                          <p:val>
                                            <p:strVal val="#ppt_x-.2"/>
                                          </p:val>
                                        </p:tav>
                                        <p:tav tm="100000">
                                          <p:val>
                                            <p:strVal val="#ppt_x"/>
                                          </p:val>
                                        </p:tav>
                                      </p:tavLst>
                                    </p:anim>
                                    <p:anim calcmode="lin" valueType="num">
                                      <p:cBhvr>
                                        <p:cTn id="8" dur="1000" fill="hold"/>
                                        <p:tgtEl>
                                          <p:spTgt spid="111001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10018"/>
                                        </p:tgtEl>
                                      </p:cBhvr>
                                    </p:animEffect>
                                  </p:childTnLst>
                                </p:cTn>
                              </p:par>
                            </p:childTnLst>
                          </p:cTn>
                        </p:par>
                        <p:par>
                          <p:cTn id="10" fill="hold" nodeType="afterGroup">
                            <p:stCondLst>
                              <p:cond delay="1000"/>
                            </p:stCondLst>
                            <p:childTnLst>
                              <p:par>
                                <p:cTn id="11" presetID="18" presetClass="entr" presetSubtype="12" fill="hold" grpId="0" nodeType="afterEffect">
                                  <p:stCondLst>
                                    <p:cond delay="0"/>
                                  </p:stCondLst>
                                  <p:childTnLst>
                                    <p:set>
                                      <p:cBhvr>
                                        <p:cTn id="12" dur="1" fill="hold">
                                          <p:stCondLst>
                                            <p:cond delay="0"/>
                                          </p:stCondLst>
                                        </p:cTn>
                                        <p:tgtEl>
                                          <p:spTgt spid="1110120"/>
                                        </p:tgtEl>
                                        <p:attrNameLst>
                                          <p:attrName>style.visibility</p:attrName>
                                        </p:attrNameLst>
                                      </p:cBhvr>
                                      <p:to>
                                        <p:strVal val="visible"/>
                                      </p:to>
                                    </p:set>
                                    <p:animEffect transition="in" filter="strips(downLeft)">
                                      <p:cBhvr>
                                        <p:cTn id="13" dur="500"/>
                                        <p:tgtEl>
                                          <p:spTgt spid="1110120"/>
                                        </p:tgtEl>
                                      </p:cBhvr>
                                    </p:animEffect>
                                  </p:childTnLst>
                                </p:cTn>
                              </p:par>
                            </p:childTnLst>
                          </p:cTn>
                        </p:par>
                        <p:par>
                          <p:cTn id="14" fill="hold" nodeType="afterGroup">
                            <p:stCondLst>
                              <p:cond delay="1500"/>
                            </p:stCondLst>
                            <p:childTnLst>
                              <p:par>
                                <p:cTn id="15" presetID="18" presetClass="entr" presetSubtype="12" fill="hold" grpId="0" nodeType="afterEffect">
                                  <p:stCondLst>
                                    <p:cond delay="0"/>
                                  </p:stCondLst>
                                  <p:childTnLst>
                                    <p:set>
                                      <p:cBhvr>
                                        <p:cTn id="16" dur="1" fill="hold">
                                          <p:stCondLst>
                                            <p:cond delay="0"/>
                                          </p:stCondLst>
                                        </p:cTn>
                                        <p:tgtEl>
                                          <p:spTgt spid="1110099"/>
                                        </p:tgtEl>
                                        <p:attrNameLst>
                                          <p:attrName>style.visibility</p:attrName>
                                        </p:attrNameLst>
                                      </p:cBhvr>
                                      <p:to>
                                        <p:strVal val="visible"/>
                                      </p:to>
                                    </p:set>
                                    <p:animEffect transition="in" filter="strips(downLeft)">
                                      <p:cBhvr>
                                        <p:cTn id="17" dur="500"/>
                                        <p:tgtEl>
                                          <p:spTgt spid="1110099"/>
                                        </p:tgtEl>
                                      </p:cBhvr>
                                    </p:animEffect>
                                  </p:childTnLst>
                                </p:cTn>
                              </p:par>
                            </p:childTnLst>
                          </p:cTn>
                        </p:par>
                        <p:par>
                          <p:cTn id="18" fill="hold" nodeType="afterGroup">
                            <p:stCondLst>
                              <p:cond delay="2000"/>
                            </p:stCondLst>
                            <p:childTnLst>
                              <p:par>
                                <p:cTn id="19" presetID="6" presetClass="entr" presetSubtype="16" fill="hold" nodeType="afterEffect">
                                  <p:stCondLst>
                                    <p:cond delay="0"/>
                                  </p:stCondLst>
                                  <p:childTnLst>
                                    <p:set>
                                      <p:cBhvr>
                                        <p:cTn id="20" dur="1" fill="hold">
                                          <p:stCondLst>
                                            <p:cond delay="0"/>
                                          </p:stCondLst>
                                        </p:cTn>
                                        <p:tgtEl>
                                          <p:spTgt spid="1110122"/>
                                        </p:tgtEl>
                                        <p:attrNameLst>
                                          <p:attrName>style.visibility</p:attrName>
                                        </p:attrNameLst>
                                      </p:cBhvr>
                                      <p:to>
                                        <p:strVal val="visible"/>
                                      </p:to>
                                    </p:set>
                                    <p:animEffect transition="in" filter="circle(in)">
                                      <p:cBhvr>
                                        <p:cTn id="21" dur="2000"/>
                                        <p:tgtEl>
                                          <p:spTgt spid="1110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0018" grpId="0"/>
      <p:bldP spid="1110099" grpId="0"/>
      <p:bldP spid="1110120"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8"/>
          <p:cNvSpPr>
            <a:spLocks noGrp="1" noChangeArrowheads="1"/>
          </p:cNvSpPr>
          <p:nvPr>
            <p:ph type="title"/>
          </p:nvPr>
        </p:nvSpPr>
        <p:spPr>
          <a:xfrm>
            <a:off x="490538" y="231775"/>
            <a:ext cx="8229600" cy="2571750"/>
          </a:xfrm>
        </p:spPr>
        <p:txBody>
          <a:bodyPr/>
          <a:lstStyle/>
          <a:p>
            <a:pPr algn="ctr" eaLnBrk="1" hangingPunct="1"/>
            <a:r>
              <a:rPr lang="ru-RU" altLang="ru-RU" sz="2400" smtClean="0">
                <a:latin typeface="Times New Roman" panose="02020603050405020304" pitchFamily="18" charset="0"/>
                <a:cs typeface="Times New Roman" panose="02020603050405020304" pitchFamily="18" charset="0"/>
              </a:rPr>
              <a:t>Одатда, ишлаб чи</a:t>
            </a:r>
            <a:r>
              <a:rPr lang="uz-Cyrl-UZ" altLang="ru-RU" sz="2400" smtClean="0">
                <a:latin typeface="Times New Roman" panose="02020603050405020304" pitchFamily="18" charset="0"/>
                <a:cs typeface="Times New Roman" panose="02020603050405020304" pitchFamily="18" charset="0"/>
              </a:rPr>
              <a:t>қ</a:t>
            </a:r>
            <a:r>
              <a:rPr lang="ru-RU" altLang="ru-RU" sz="2400" smtClean="0">
                <a:latin typeface="Times New Roman" panose="02020603050405020304" pitchFamily="18" charset="0"/>
                <a:cs typeface="Times New Roman" panose="02020603050405020304" pitchFamily="18" charset="0"/>
              </a:rPr>
              <a:t>аришнинг бошида масштаб самарасининг ошиши, ундан кейин ўзгармас ва кейинчалик камайиши кўпгина фирмаларга хосдир.</a:t>
            </a:r>
            <a:br>
              <a:rPr lang="ru-RU" altLang="ru-RU" sz="2400" smtClean="0">
                <a:latin typeface="Times New Roman" panose="02020603050405020304" pitchFamily="18" charset="0"/>
                <a:cs typeface="Times New Roman" panose="02020603050405020304" pitchFamily="18" charset="0"/>
              </a:rPr>
            </a:br>
            <a:r>
              <a:rPr lang="ru-RU" altLang="ru-RU" sz="2400" smtClean="0">
                <a:latin typeface="Times New Roman" panose="02020603050405020304" pitchFamily="18" charset="0"/>
                <a:cs typeface="Times New Roman" panose="02020603050405020304" pitchFamily="18" charset="0"/>
              </a:rPr>
              <a:t> </a:t>
            </a:r>
            <a:br>
              <a:rPr lang="ru-RU" altLang="ru-RU" sz="2400" smtClean="0">
                <a:latin typeface="Times New Roman" panose="02020603050405020304" pitchFamily="18" charset="0"/>
                <a:cs typeface="Times New Roman" panose="02020603050405020304" pitchFamily="18" charset="0"/>
              </a:rPr>
            </a:br>
            <a:r>
              <a:rPr lang="ru-RU" altLang="ru-RU" sz="2400" smtClean="0">
                <a:latin typeface="Times New Roman" panose="02020603050405020304" pitchFamily="18" charset="0"/>
                <a:cs typeface="Times New Roman" panose="02020603050405020304" pitchFamily="18" charset="0"/>
              </a:rPr>
              <a:t>Шунинг учун </a:t>
            </a:r>
            <a:r>
              <a:rPr lang="uz-Cyrl-UZ" altLang="ru-RU" sz="2400" smtClean="0">
                <a:latin typeface="Times New Roman" panose="02020603050405020304" pitchFamily="18" charset="0"/>
                <a:cs typeface="Times New Roman" panose="02020603050405020304" pitchFamily="18" charset="0"/>
              </a:rPr>
              <a:t>ҳ</a:t>
            </a:r>
            <a:r>
              <a:rPr lang="ru-RU" altLang="ru-RU" sz="2400" smtClean="0">
                <a:latin typeface="Times New Roman" panose="02020603050405020304" pitchFamily="18" charset="0"/>
                <a:cs typeface="Times New Roman" panose="02020603050405020304" pitchFamily="18" charset="0"/>
              </a:rPr>
              <a:t>ам узо</a:t>
            </a:r>
            <a:r>
              <a:rPr lang="uz-Cyrl-UZ" altLang="ru-RU" sz="2400" smtClean="0">
                <a:latin typeface="Times New Roman" panose="02020603050405020304" pitchFamily="18" charset="0"/>
                <a:cs typeface="Times New Roman" panose="02020603050405020304" pitchFamily="18" charset="0"/>
              </a:rPr>
              <a:t>қ</a:t>
            </a:r>
            <a:r>
              <a:rPr lang="ru-RU" altLang="ru-RU" sz="2400" smtClean="0">
                <a:latin typeface="Times New Roman" panose="02020603050405020304" pitchFamily="18" charset="0"/>
                <a:cs typeface="Times New Roman" panose="02020603050405020304" pitchFamily="18" charset="0"/>
              </a:rPr>
              <a:t> муддатли орали</a:t>
            </a:r>
            <a:r>
              <a:rPr lang="uz-Cyrl-UZ" altLang="ru-RU" sz="2400" smtClean="0">
                <a:latin typeface="Times New Roman" panose="02020603050405020304" pitchFamily="18" charset="0"/>
                <a:cs typeface="Times New Roman" panose="02020603050405020304" pitchFamily="18" charset="0"/>
              </a:rPr>
              <a:t>қ</a:t>
            </a:r>
            <a:r>
              <a:rPr lang="ru-RU" altLang="ru-RU" sz="2400" smtClean="0">
                <a:latin typeface="Times New Roman" panose="02020603050405020304" pitchFamily="18" charset="0"/>
                <a:cs typeface="Times New Roman" panose="02020603050405020304" pitchFamily="18" charset="0"/>
              </a:rPr>
              <a:t>да умумий ўртача харажатлар чизи</a:t>
            </a:r>
            <a:r>
              <a:rPr lang="uz-Cyrl-UZ" altLang="ru-RU" sz="2400" smtClean="0">
                <a:latin typeface="Times New Roman" panose="02020603050405020304" pitchFamily="18" charset="0"/>
                <a:cs typeface="Times New Roman" panose="02020603050405020304" pitchFamily="18" charset="0"/>
              </a:rPr>
              <a:t>ғ</a:t>
            </a:r>
            <a:r>
              <a:rPr lang="ru-RU" altLang="ru-RU" sz="2400" smtClean="0">
                <a:latin typeface="Times New Roman" panose="02020603050405020304" pitchFamily="18" charset="0"/>
                <a:cs typeface="Times New Roman" panose="02020603050405020304" pitchFamily="18" charset="0"/>
              </a:rPr>
              <a:t>и</a:t>
            </a:r>
            <a:r>
              <a:rPr lang="en-US" altLang="ru-RU" sz="2400" smtClean="0">
                <a:latin typeface="Times New Roman" panose="02020603050405020304" pitchFamily="18" charset="0"/>
                <a:cs typeface="Times New Roman" panose="02020603050405020304" pitchFamily="18" charset="0"/>
              </a:rPr>
              <a:t> </a:t>
            </a:r>
            <a:r>
              <a:rPr lang="ru-RU" altLang="ru-RU" sz="2400" smtClean="0">
                <a:latin typeface="Times New Roman" panose="02020603050405020304" pitchFamily="18" charset="0"/>
                <a:cs typeface="Times New Roman" panose="02020603050405020304" pitchFamily="18" charset="0"/>
              </a:rPr>
              <a:t>боти</a:t>
            </a:r>
            <a:r>
              <a:rPr lang="uz-Cyrl-UZ" altLang="ru-RU" sz="2400" smtClean="0">
                <a:latin typeface="Times New Roman" panose="02020603050405020304" pitchFamily="18" charset="0"/>
                <a:cs typeface="Times New Roman" panose="02020603050405020304" pitchFamily="18" charset="0"/>
              </a:rPr>
              <a:t>қ</a:t>
            </a:r>
            <a:r>
              <a:rPr lang="ru-RU" altLang="ru-RU" sz="2400" smtClean="0">
                <a:latin typeface="Times New Roman" panose="02020603050405020304" pitchFamily="18" charset="0"/>
                <a:cs typeface="Times New Roman" panose="02020603050405020304" pitchFamily="18" charset="0"/>
              </a:rPr>
              <a:t> кўринишга эга бўлади </a:t>
            </a:r>
          </a:p>
        </p:txBody>
      </p:sp>
      <p:sp>
        <p:nvSpPr>
          <p:cNvPr id="8195" name="Номер слайда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534460B-58EE-4CA2-89E0-FED3B9015C66}" type="slidenum">
              <a:rPr lang="ru-RU" altLang="ru-RU" smtClean="0">
                <a:latin typeface="Verdana" panose="020B0604030504040204" pitchFamily="34" charset="0"/>
              </a:rPr>
              <a:pPr fontAlgn="base">
                <a:spcBef>
                  <a:spcPct val="0"/>
                </a:spcBef>
                <a:spcAft>
                  <a:spcPct val="0"/>
                </a:spcAft>
              </a:pPr>
              <a:t>4</a:t>
            </a:fld>
            <a:endParaRPr lang="ru-RU" altLang="ru-RU" dirty="0" smtClean="0">
              <a:latin typeface="Verdana" panose="020B0604030504040204" pitchFamily="34" charset="0"/>
            </a:endParaRPr>
          </a:p>
        </p:txBody>
      </p:sp>
      <p:sp>
        <p:nvSpPr>
          <p:cNvPr id="8196" name="Rectangle 5"/>
          <p:cNvSpPr>
            <a:spLocks noChangeArrowheads="1"/>
          </p:cNvSpPr>
          <p:nvPr/>
        </p:nvSpPr>
        <p:spPr bwMode="auto">
          <a:xfrm>
            <a:off x="0" y="-184150"/>
            <a:ext cx="18415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8197" name="Rectangle 7"/>
          <p:cNvSpPr>
            <a:spLocks noChangeArrowheads="1"/>
          </p:cNvSpPr>
          <p:nvPr/>
        </p:nvSpPr>
        <p:spPr bwMode="auto">
          <a:xfrm>
            <a:off x="0" y="-184150"/>
            <a:ext cx="18415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1094666" name="Line 10"/>
          <p:cNvSpPr>
            <a:spLocks noChangeShapeType="1"/>
          </p:cNvSpPr>
          <p:nvPr/>
        </p:nvSpPr>
        <p:spPr bwMode="auto">
          <a:xfrm>
            <a:off x="1671736" y="2838450"/>
            <a:ext cx="1587" cy="3201987"/>
          </a:xfrm>
          <a:prstGeom prst="line">
            <a:avLst/>
          </a:prstGeom>
          <a:noFill/>
          <a:ln w="38100">
            <a:solidFill>
              <a:srgbClr val="000000"/>
            </a:solidFill>
            <a:round/>
            <a:headEnd type="triangl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4667" name="Line 11"/>
          <p:cNvSpPr>
            <a:spLocks noChangeShapeType="1"/>
          </p:cNvSpPr>
          <p:nvPr/>
        </p:nvSpPr>
        <p:spPr bwMode="auto">
          <a:xfrm flipH="1">
            <a:off x="1660623" y="6038850"/>
            <a:ext cx="5678488" cy="1587"/>
          </a:xfrm>
          <a:prstGeom prst="line">
            <a:avLst/>
          </a:prstGeom>
          <a:noFill/>
          <a:ln w="38100">
            <a:solidFill>
              <a:srgbClr val="000000"/>
            </a:solidFill>
            <a:round/>
            <a:headEnd type="triangl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4668" name="Arc 12"/>
          <p:cNvSpPr>
            <a:spLocks/>
          </p:cNvSpPr>
          <p:nvPr/>
        </p:nvSpPr>
        <p:spPr bwMode="auto">
          <a:xfrm flipH="1" flipV="1">
            <a:off x="3049686" y="3625850"/>
            <a:ext cx="627062" cy="890587"/>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4669" name="Arc 13"/>
          <p:cNvSpPr>
            <a:spLocks/>
          </p:cNvSpPr>
          <p:nvPr/>
        </p:nvSpPr>
        <p:spPr bwMode="auto">
          <a:xfrm flipV="1">
            <a:off x="5176936" y="3622675"/>
            <a:ext cx="596900" cy="893762"/>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4670" name="Line 14"/>
          <p:cNvSpPr>
            <a:spLocks noChangeShapeType="1"/>
          </p:cNvSpPr>
          <p:nvPr/>
        </p:nvSpPr>
        <p:spPr bwMode="auto">
          <a:xfrm>
            <a:off x="3681511" y="4545012"/>
            <a:ext cx="1587" cy="1539875"/>
          </a:xfrm>
          <a:prstGeom prst="line">
            <a:avLst/>
          </a:prstGeom>
          <a:noFill/>
          <a:ln w="2540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4671" name="Line 15"/>
          <p:cNvSpPr>
            <a:spLocks noChangeShapeType="1"/>
          </p:cNvSpPr>
          <p:nvPr/>
        </p:nvSpPr>
        <p:spPr bwMode="auto">
          <a:xfrm>
            <a:off x="4419698" y="4530725"/>
            <a:ext cx="4763" cy="1508125"/>
          </a:xfrm>
          <a:prstGeom prst="line">
            <a:avLst/>
          </a:prstGeom>
          <a:noFill/>
          <a:ln w="2540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4672" name="Line 16"/>
          <p:cNvSpPr>
            <a:spLocks noChangeShapeType="1"/>
          </p:cNvSpPr>
          <p:nvPr/>
        </p:nvSpPr>
        <p:spPr bwMode="auto">
          <a:xfrm>
            <a:off x="5192811" y="4514850"/>
            <a:ext cx="1587" cy="1554162"/>
          </a:xfrm>
          <a:prstGeom prst="line">
            <a:avLst/>
          </a:prstGeom>
          <a:noFill/>
          <a:ln w="2540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4673" name="Rectangle 17"/>
          <p:cNvSpPr>
            <a:spLocks noChangeArrowheads="1"/>
          </p:cNvSpPr>
          <p:nvPr/>
        </p:nvSpPr>
        <p:spPr bwMode="auto">
          <a:xfrm>
            <a:off x="1111348" y="2803525"/>
            <a:ext cx="439738" cy="287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ru-RU" altLang="ru-RU" sz="2000" i="1">
                <a:latin typeface="Times New Roman" panose="02020603050405020304" pitchFamily="18" charset="0"/>
                <a:cs typeface="Times New Roman" panose="02020603050405020304" pitchFamily="18" charset="0"/>
              </a:rPr>
              <a:t>АС</a:t>
            </a:r>
            <a:endParaRPr lang="ru-RU" altLang="ru-RU" sz="2000">
              <a:latin typeface="Times New Roman" panose="02020603050405020304" pitchFamily="18" charset="0"/>
              <a:cs typeface="Times New Roman" panose="02020603050405020304" pitchFamily="18" charset="0"/>
            </a:endParaRPr>
          </a:p>
        </p:txBody>
      </p:sp>
      <p:sp>
        <p:nvSpPr>
          <p:cNvPr id="1094674" name="Rectangle 18"/>
          <p:cNvSpPr>
            <a:spLocks noChangeArrowheads="1"/>
          </p:cNvSpPr>
          <p:nvPr/>
        </p:nvSpPr>
        <p:spPr bwMode="auto">
          <a:xfrm>
            <a:off x="5897661" y="3600450"/>
            <a:ext cx="506412" cy="287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Times New Roman" panose="02020603050405020304" pitchFamily="18" charset="0"/>
                <a:cs typeface="Times New Roman" panose="02020603050405020304" pitchFamily="18" charset="0"/>
              </a:rPr>
              <a:t>L</a:t>
            </a:r>
            <a:r>
              <a:rPr lang="ru-RU" altLang="ru-RU" i="1">
                <a:latin typeface="Times New Roman" panose="02020603050405020304" pitchFamily="18" charset="0"/>
                <a:cs typeface="Times New Roman" panose="02020603050405020304" pitchFamily="18" charset="0"/>
              </a:rPr>
              <a:t>АС</a:t>
            </a:r>
            <a:endParaRPr lang="ru-RU" altLang="ru-RU">
              <a:latin typeface="Times New Roman" panose="02020603050405020304" pitchFamily="18" charset="0"/>
              <a:cs typeface="Times New Roman" panose="02020603050405020304" pitchFamily="18" charset="0"/>
            </a:endParaRPr>
          </a:p>
        </p:txBody>
      </p:sp>
      <p:sp>
        <p:nvSpPr>
          <p:cNvPr id="1094675" name="Rectangle 19"/>
          <p:cNvSpPr>
            <a:spLocks noChangeArrowheads="1"/>
          </p:cNvSpPr>
          <p:nvPr/>
        </p:nvSpPr>
        <p:spPr bwMode="auto">
          <a:xfrm>
            <a:off x="7402611" y="5861050"/>
            <a:ext cx="292100" cy="287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Garamond" panose="02020404030301010803" pitchFamily="18" charset="0"/>
              </a:rPr>
              <a:t>Q</a:t>
            </a:r>
            <a:endParaRPr lang="ru-RU" altLang="ru-RU">
              <a:latin typeface="Garamond" panose="02020404030301010803" pitchFamily="18" charset="0"/>
            </a:endParaRPr>
          </a:p>
        </p:txBody>
      </p:sp>
      <p:sp>
        <p:nvSpPr>
          <p:cNvPr id="1094676" name="Rectangle 20"/>
          <p:cNvSpPr>
            <a:spLocks noChangeArrowheads="1"/>
          </p:cNvSpPr>
          <p:nvPr/>
        </p:nvSpPr>
        <p:spPr bwMode="auto">
          <a:xfrm>
            <a:off x="4302223" y="6089650"/>
            <a:ext cx="293688" cy="287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Garamond" panose="02020404030301010803" pitchFamily="18" charset="0"/>
              </a:rPr>
              <a:t>Q</a:t>
            </a:r>
            <a:r>
              <a:rPr lang="en-US" altLang="ru-RU" baseline="30000">
                <a:latin typeface="Garamond" panose="02020404030301010803" pitchFamily="18" charset="0"/>
              </a:rPr>
              <a:t>*</a:t>
            </a:r>
            <a:endParaRPr lang="ru-RU" altLang="ru-RU">
              <a:latin typeface="Garamond" panose="02020404030301010803" pitchFamily="18" charset="0"/>
            </a:endParaRPr>
          </a:p>
        </p:txBody>
      </p:sp>
      <p:sp>
        <p:nvSpPr>
          <p:cNvPr id="1094677" name="Rectangle 21"/>
          <p:cNvSpPr>
            <a:spLocks noChangeArrowheads="1"/>
          </p:cNvSpPr>
          <p:nvPr/>
        </p:nvSpPr>
        <p:spPr bwMode="auto">
          <a:xfrm>
            <a:off x="5056286" y="6069012"/>
            <a:ext cx="292100" cy="287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Garamond" panose="02020404030301010803" pitchFamily="18" charset="0"/>
              </a:rPr>
              <a:t>Q</a:t>
            </a:r>
            <a:r>
              <a:rPr lang="en-US" altLang="ru-RU" baseline="-25000">
                <a:latin typeface="Garamond" panose="02020404030301010803" pitchFamily="18" charset="0"/>
              </a:rPr>
              <a:t>2</a:t>
            </a:r>
            <a:endParaRPr lang="ru-RU" altLang="ru-RU">
              <a:latin typeface="Garamond" panose="02020404030301010803" pitchFamily="18" charset="0"/>
            </a:endParaRPr>
          </a:p>
        </p:txBody>
      </p:sp>
      <p:sp>
        <p:nvSpPr>
          <p:cNvPr id="1094678" name="Rectangle 22"/>
          <p:cNvSpPr>
            <a:spLocks noChangeArrowheads="1"/>
          </p:cNvSpPr>
          <p:nvPr/>
        </p:nvSpPr>
        <p:spPr bwMode="auto">
          <a:xfrm>
            <a:off x="3552923" y="6097587"/>
            <a:ext cx="292100" cy="287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i="1">
                <a:latin typeface="Garamond" panose="02020404030301010803" pitchFamily="18" charset="0"/>
              </a:rPr>
              <a:t>Q</a:t>
            </a:r>
            <a:r>
              <a:rPr lang="en-US" altLang="ru-RU" baseline="-25000">
                <a:latin typeface="Garamond" panose="02020404030301010803" pitchFamily="18" charset="0"/>
              </a:rPr>
              <a:t>1</a:t>
            </a:r>
            <a:endParaRPr lang="ru-RU" altLang="ru-RU">
              <a:latin typeface="Garamond" panose="02020404030301010803" pitchFamily="18" charset="0"/>
            </a:endParaRPr>
          </a:p>
        </p:txBody>
      </p:sp>
      <p:sp>
        <p:nvSpPr>
          <p:cNvPr id="1094679" name="Line 23"/>
          <p:cNvSpPr>
            <a:spLocks noChangeShapeType="1"/>
          </p:cNvSpPr>
          <p:nvPr/>
        </p:nvSpPr>
        <p:spPr bwMode="auto">
          <a:xfrm>
            <a:off x="3635473" y="4518025"/>
            <a:ext cx="1554163" cy="0"/>
          </a:xfrm>
          <a:prstGeom prst="line">
            <a:avLst/>
          </a:prstGeom>
          <a:noFill/>
          <a:ln w="38100">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2" name="Прямоугольник 1"/>
          <p:cNvSpPr/>
          <p:nvPr/>
        </p:nvSpPr>
        <p:spPr>
          <a:xfrm>
            <a:off x="3256961" y="6484841"/>
            <a:ext cx="4572000" cy="461665"/>
          </a:xfrm>
          <a:prstGeom prst="rect">
            <a:avLst/>
          </a:prstGeom>
        </p:spPr>
        <p:txBody>
          <a:bodyPr>
            <a:spAutoFit/>
          </a:bodyPr>
          <a:lstStyle/>
          <a:p>
            <a:r>
              <a:rPr lang="ru-RU" sz="1200" b="0" i="0" dirty="0" err="1" smtClean="0">
                <a:solidFill>
                  <a:srgbClr val="404040"/>
                </a:solidFill>
                <a:effectLst/>
                <a:latin typeface="Arial" panose="020B0604020202020204" pitchFamily="34" charset="0"/>
              </a:rPr>
              <a:t>Минг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йил</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ўқисаму</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мендан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нимани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билдинг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деб</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сўрасалар</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ҳаддимни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билдим</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дейман</a:t>
            </a:r>
            <a:r>
              <a:rPr lang="ru-RU" sz="1200" b="0" i="0" dirty="0" smtClean="0">
                <a:solidFill>
                  <a:srgbClr val="404040"/>
                </a:solidFill>
                <a:effectLst/>
                <a:latin typeface="Arial" panose="020B0604020202020204" pitchFamily="34" charset="0"/>
              </a:rPr>
              <a:t>. </a:t>
            </a:r>
            <a:r>
              <a:rPr lang="ru-RU" sz="1200" b="1" i="1" dirty="0" err="1" smtClean="0">
                <a:solidFill>
                  <a:srgbClr val="404040"/>
                </a:solidFill>
                <a:effectLst/>
                <a:latin typeface="Arial" panose="020B0604020202020204" pitchFamily="34" charset="0"/>
              </a:rPr>
              <a:t>Ж.Румий</a:t>
            </a:r>
            <a:endParaRPr lang="ru-RU" sz="1200" b="1" i="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nodeType="afterEffect">
                                  <p:stCondLst>
                                    <p:cond delay="0"/>
                                  </p:stCondLst>
                                  <p:childTnLst>
                                    <p:set>
                                      <p:cBhvr>
                                        <p:cTn id="6" dur="1" fill="hold">
                                          <p:stCondLst>
                                            <p:cond delay="0"/>
                                          </p:stCondLst>
                                        </p:cTn>
                                        <p:tgtEl>
                                          <p:spTgt spid="1094666"/>
                                        </p:tgtEl>
                                        <p:attrNameLst>
                                          <p:attrName>style.visibility</p:attrName>
                                        </p:attrNameLst>
                                      </p:cBhvr>
                                      <p:to>
                                        <p:strVal val="visible"/>
                                      </p:to>
                                    </p:set>
                                    <p:anim calcmode="lin" valueType="num">
                                      <p:cBhvr>
                                        <p:cTn id="7" dur="500" decel="50000" fill="hold">
                                          <p:stCondLst>
                                            <p:cond delay="0"/>
                                          </p:stCondLst>
                                        </p:cTn>
                                        <p:tgtEl>
                                          <p:spTgt spid="109466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09466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094666"/>
                                        </p:tgtEl>
                                        <p:attrNameLst>
                                          <p:attrName>ppt_w</p:attrName>
                                        </p:attrNameLst>
                                      </p:cBhvr>
                                      <p:tavLst>
                                        <p:tav tm="0">
                                          <p:val>
                                            <p:strVal val="#ppt_w*.05"/>
                                          </p:val>
                                        </p:tav>
                                        <p:tav tm="100000">
                                          <p:val>
                                            <p:strVal val="#ppt_w"/>
                                          </p:val>
                                        </p:tav>
                                      </p:tavLst>
                                    </p:anim>
                                    <p:anim calcmode="lin" valueType="num">
                                      <p:cBhvr>
                                        <p:cTn id="10" dur="1000" fill="hold"/>
                                        <p:tgtEl>
                                          <p:spTgt spid="109466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09466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09466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09466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094666"/>
                                        </p:tgtEl>
                                      </p:cBhvr>
                                    </p:animEffect>
                                  </p:childTnLst>
                                </p:cTn>
                              </p:par>
                            </p:childTnLst>
                          </p:cTn>
                        </p:par>
                        <p:par>
                          <p:cTn id="15" fill="hold" nodeType="afterGroup">
                            <p:stCondLst>
                              <p:cond delay="1000"/>
                            </p:stCondLst>
                            <p:childTnLst>
                              <p:par>
                                <p:cTn id="16" presetID="25" presetClass="entr" presetSubtype="0" fill="hold" nodeType="afterEffect">
                                  <p:stCondLst>
                                    <p:cond delay="0"/>
                                  </p:stCondLst>
                                  <p:childTnLst>
                                    <p:set>
                                      <p:cBhvr>
                                        <p:cTn id="17" dur="1" fill="hold">
                                          <p:stCondLst>
                                            <p:cond delay="0"/>
                                          </p:stCondLst>
                                        </p:cTn>
                                        <p:tgtEl>
                                          <p:spTgt spid="1094667"/>
                                        </p:tgtEl>
                                        <p:attrNameLst>
                                          <p:attrName>style.visibility</p:attrName>
                                        </p:attrNameLst>
                                      </p:cBhvr>
                                      <p:to>
                                        <p:strVal val="visible"/>
                                      </p:to>
                                    </p:set>
                                    <p:anim calcmode="lin" valueType="num">
                                      <p:cBhvr>
                                        <p:cTn id="18" dur="500" decel="50000" fill="hold">
                                          <p:stCondLst>
                                            <p:cond delay="0"/>
                                          </p:stCondLst>
                                        </p:cTn>
                                        <p:tgtEl>
                                          <p:spTgt spid="1094667"/>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1094667"/>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1094667"/>
                                        </p:tgtEl>
                                        <p:attrNameLst>
                                          <p:attrName>ppt_w</p:attrName>
                                        </p:attrNameLst>
                                      </p:cBhvr>
                                      <p:tavLst>
                                        <p:tav tm="0">
                                          <p:val>
                                            <p:strVal val="#ppt_w*.05"/>
                                          </p:val>
                                        </p:tav>
                                        <p:tav tm="100000">
                                          <p:val>
                                            <p:strVal val="#ppt_w"/>
                                          </p:val>
                                        </p:tav>
                                      </p:tavLst>
                                    </p:anim>
                                    <p:anim calcmode="lin" valueType="num">
                                      <p:cBhvr>
                                        <p:cTn id="21" dur="1000" fill="hold"/>
                                        <p:tgtEl>
                                          <p:spTgt spid="1094667"/>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1094667"/>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1094667"/>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1094667"/>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1094667"/>
                                        </p:tgtEl>
                                      </p:cBhvr>
                                    </p:animEffect>
                                  </p:childTnLst>
                                </p:cTn>
                              </p:par>
                            </p:childTnLst>
                          </p:cTn>
                        </p:par>
                        <p:par>
                          <p:cTn id="26" fill="hold" nodeType="afterGroup">
                            <p:stCondLst>
                              <p:cond delay="2000"/>
                            </p:stCondLst>
                            <p:childTnLst>
                              <p:par>
                                <p:cTn id="27" presetID="20" presetClass="entr" presetSubtype="0" fill="hold" nodeType="afterEffect">
                                  <p:stCondLst>
                                    <p:cond delay="0"/>
                                  </p:stCondLst>
                                  <p:childTnLst>
                                    <p:set>
                                      <p:cBhvr>
                                        <p:cTn id="28" dur="1" fill="hold">
                                          <p:stCondLst>
                                            <p:cond delay="0"/>
                                          </p:stCondLst>
                                        </p:cTn>
                                        <p:tgtEl>
                                          <p:spTgt spid="1094668"/>
                                        </p:tgtEl>
                                        <p:attrNameLst>
                                          <p:attrName>style.visibility</p:attrName>
                                        </p:attrNameLst>
                                      </p:cBhvr>
                                      <p:to>
                                        <p:strVal val="visible"/>
                                      </p:to>
                                    </p:set>
                                    <p:animEffect transition="in" filter="wedge">
                                      <p:cBhvr>
                                        <p:cTn id="29" dur="2000"/>
                                        <p:tgtEl>
                                          <p:spTgt spid="1094668"/>
                                        </p:tgtEl>
                                      </p:cBhvr>
                                    </p:animEffect>
                                  </p:childTnLst>
                                </p:cTn>
                              </p:par>
                            </p:childTnLst>
                          </p:cTn>
                        </p:par>
                        <p:par>
                          <p:cTn id="30" fill="hold" nodeType="afterGroup">
                            <p:stCondLst>
                              <p:cond delay="4000"/>
                            </p:stCondLst>
                            <p:childTnLst>
                              <p:par>
                                <p:cTn id="31" presetID="20" presetClass="entr" presetSubtype="0" fill="hold" nodeType="afterEffect">
                                  <p:stCondLst>
                                    <p:cond delay="0"/>
                                  </p:stCondLst>
                                  <p:childTnLst>
                                    <p:set>
                                      <p:cBhvr>
                                        <p:cTn id="32" dur="1" fill="hold">
                                          <p:stCondLst>
                                            <p:cond delay="0"/>
                                          </p:stCondLst>
                                        </p:cTn>
                                        <p:tgtEl>
                                          <p:spTgt spid="1094679"/>
                                        </p:tgtEl>
                                        <p:attrNameLst>
                                          <p:attrName>style.visibility</p:attrName>
                                        </p:attrNameLst>
                                      </p:cBhvr>
                                      <p:to>
                                        <p:strVal val="visible"/>
                                      </p:to>
                                    </p:set>
                                    <p:animEffect transition="in" filter="wedge">
                                      <p:cBhvr>
                                        <p:cTn id="33" dur="2000"/>
                                        <p:tgtEl>
                                          <p:spTgt spid="1094679"/>
                                        </p:tgtEl>
                                      </p:cBhvr>
                                    </p:animEffect>
                                  </p:childTnLst>
                                </p:cTn>
                              </p:par>
                            </p:childTnLst>
                          </p:cTn>
                        </p:par>
                        <p:par>
                          <p:cTn id="34" fill="hold" nodeType="afterGroup">
                            <p:stCondLst>
                              <p:cond delay="6000"/>
                            </p:stCondLst>
                            <p:childTnLst>
                              <p:par>
                                <p:cTn id="35" presetID="20" presetClass="entr" presetSubtype="0" fill="hold" nodeType="afterEffect">
                                  <p:stCondLst>
                                    <p:cond delay="0"/>
                                  </p:stCondLst>
                                  <p:childTnLst>
                                    <p:set>
                                      <p:cBhvr>
                                        <p:cTn id="36" dur="1" fill="hold">
                                          <p:stCondLst>
                                            <p:cond delay="0"/>
                                          </p:stCondLst>
                                        </p:cTn>
                                        <p:tgtEl>
                                          <p:spTgt spid="1094669"/>
                                        </p:tgtEl>
                                        <p:attrNameLst>
                                          <p:attrName>style.visibility</p:attrName>
                                        </p:attrNameLst>
                                      </p:cBhvr>
                                      <p:to>
                                        <p:strVal val="visible"/>
                                      </p:to>
                                    </p:set>
                                    <p:animEffect transition="in" filter="wedge">
                                      <p:cBhvr>
                                        <p:cTn id="37" dur="2000"/>
                                        <p:tgtEl>
                                          <p:spTgt spid="1094669"/>
                                        </p:tgtEl>
                                      </p:cBhvr>
                                    </p:animEffect>
                                  </p:childTnLst>
                                </p:cTn>
                              </p:par>
                            </p:childTnLst>
                          </p:cTn>
                        </p:par>
                        <p:par>
                          <p:cTn id="38" fill="hold" nodeType="afterGroup">
                            <p:stCondLst>
                              <p:cond delay="8000"/>
                            </p:stCondLst>
                            <p:childTnLst>
                              <p:par>
                                <p:cTn id="39" presetID="3" presetClass="entr" presetSubtype="10" fill="hold" nodeType="afterEffect">
                                  <p:stCondLst>
                                    <p:cond delay="0"/>
                                  </p:stCondLst>
                                  <p:childTnLst>
                                    <p:set>
                                      <p:cBhvr>
                                        <p:cTn id="40" dur="1" fill="hold">
                                          <p:stCondLst>
                                            <p:cond delay="0"/>
                                          </p:stCondLst>
                                        </p:cTn>
                                        <p:tgtEl>
                                          <p:spTgt spid="1094670"/>
                                        </p:tgtEl>
                                        <p:attrNameLst>
                                          <p:attrName>style.visibility</p:attrName>
                                        </p:attrNameLst>
                                      </p:cBhvr>
                                      <p:to>
                                        <p:strVal val="visible"/>
                                      </p:to>
                                    </p:set>
                                    <p:animEffect transition="in" filter="blinds(horizontal)">
                                      <p:cBhvr>
                                        <p:cTn id="41" dur="500"/>
                                        <p:tgtEl>
                                          <p:spTgt spid="1094670"/>
                                        </p:tgtEl>
                                      </p:cBhvr>
                                    </p:animEffect>
                                  </p:childTnLst>
                                </p:cTn>
                              </p:par>
                            </p:childTnLst>
                          </p:cTn>
                        </p:par>
                        <p:par>
                          <p:cTn id="42" fill="hold" nodeType="afterGroup">
                            <p:stCondLst>
                              <p:cond delay="8500"/>
                            </p:stCondLst>
                            <p:childTnLst>
                              <p:par>
                                <p:cTn id="43" presetID="3" presetClass="entr" presetSubtype="10" fill="hold" nodeType="afterEffect">
                                  <p:stCondLst>
                                    <p:cond delay="0"/>
                                  </p:stCondLst>
                                  <p:childTnLst>
                                    <p:set>
                                      <p:cBhvr>
                                        <p:cTn id="44" dur="1" fill="hold">
                                          <p:stCondLst>
                                            <p:cond delay="0"/>
                                          </p:stCondLst>
                                        </p:cTn>
                                        <p:tgtEl>
                                          <p:spTgt spid="1094671"/>
                                        </p:tgtEl>
                                        <p:attrNameLst>
                                          <p:attrName>style.visibility</p:attrName>
                                        </p:attrNameLst>
                                      </p:cBhvr>
                                      <p:to>
                                        <p:strVal val="visible"/>
                                      </p:to>
                                    </p:set>
                                    <p:animEffect transition="in" filter="blinds(horizontal)">
                                      <p:cBhvr>
                                        <p:cTn id="45" dur="500"/>
                                        <p:tgtEl>
                                          <p:spTgt spid="1094671"/>
                                        </p:tgtEl>
                                      </p:cBhvr>
                                    </p:animEffect>
                                  </p:childTnLst>
                                </p:cTn>
                              </p:par>
                            </p:childTnLst>
                          </p:cTn>
                        </p:par>
                        <p:par>
                          <p:cTn id="46" fill="hold" nodeType="afterGroup">
                            <p:stCondLst>
                              <p:cond delay="9000"/>
                            </p:stCondLst>
                            <p:childTnLst>
                              <p:par>
                                <p:cTn id="47" presetID="3" presetClass="entr" presetSubtype="10" fill="hold" nodeType="afterEffect">
                                  <p:stCondLst>
                                    <p:cond delay="0"/>
                                  </p:stCondLst>
                                  <p:childTnLst>
                                    <p:set>
                                      <p:cBhvr>
                                        <p:cTn id="48" dur="1" fill="hold">
                                          <p:stCondLst>
                                            <p:cond delay="0"/>
                                          </p:stCondLst>
                                        </p:cTn>
                                        <p:tgtEl>
                                          <p:spTgt spid="1094672"/>
                                        </p:tgtEl>
                                        <p:attrNameLst>
                                          <p:attrName>style.visibility</p:attrName>
                                        </p:attrNameLst>
                                      </p:cBhvr>
                                      <p:to>
                                        <p:strVal val="visible"/>
                                      </p:to>
                                    </p:set>
                                    <p:animEffect transition="in" filter="blinds(horizontal)">
                                      <p:cBhvr>
                                        <p:cTn id="49" dur="500"/>
                                        <p:tgtEl>
                                          <p:spTgt spid="1094672"/>
                                        </p:tgtEl>
                                      </p:cBhvr>
                                    </p:animEffect>
                                  </p:childTnLst>
                                </p:cTn>
                              </p:par>
                            </p:childTnLst>
                          </p:cTn>
                        </p:par>
                        <p:par>
                          <p:cTn id="50" fill="hold" nodeType="afterGroup">
                            <p:stCondLst>
                              <p:cond delay="9500"/>
                            </p:stCondLst>
                            <p:childTnLst>
                              <p:par>
                                <p:cTn id="51" presetID="30" presetClass="entr" presetSubtype="0" fill="hold" grpId="0" nodeType="afterEffect">
                                  <p:stCondLst>
                                    <p:cond delay="0"/>
                                  </p:stCondLst>
                                  <p:childTnLst>
                                    <p:set>
                                      <p:cBhvr>
                                        <p:cTn id="52" dur="1" fill="hold">
                                          <p:stCondLst>
                                            <p:cond delay="0"/>
                                          </p:stCondLst>
                                        </p:cTn>
                                        <p:tgtEl>
                                          <p:spTgt spid="1094673"/>
                                        </p:tgtEl>
                                        <p:attrNameLst>
                                          <p:attrName>style.visibility</p:attrName>
                                        </p:attrNameLst>
                                      </p:cBhvr>
                                      <p:to>
                                        <p:strVal val="visible"/>
                                      </p:to>
                                    </p:set>
                                    <p:animEffect transition="in" filter="fade">
                                      <p:cBhvr>
                                        <p:cTn id="53" dur="800" decel="100000"/>
                                        <p:tgtEl>
                                          <p:spTgt spid="1094673"/>
                                        </p:tgtEl>
                                      </p:cBhvr>
                                    </p:animEffect>
                                    <p:anim calcmode="lin" valueType="num">
                                      <p:cBhvr>
                                        <p:cTn id="54" dur="800" decel="100000" fill="hold"/>
                                        <p:tgtEl>
                                          <p:spTgt spid="1094673"/>
                                        </p:tgtEl>
                                        <p:attrNameLst>
                                          <p:attrName>style.rotation</p:attrName>
                                        </p:attrNameLst>
                                      </p:cBhvr>
                                      <p:tavLst>
                                        <p:tav tm="0">
                                          <p:val>
                                            <p:fltVal val="-90"/>
                                          </p:val>
                                        </p:tav>
                                        <p:tav tm="100000">
                                          <p:val>
                                            <p:fltVal val="0"/>
                                          </p:val>
                                        </p:tav>
                                      </p:tavLst>
                                    </p:anim>
                                    <p:anim calcmode="lin" valueType="num">
                                      <p:cBhvr>
                                        <p:cTn id="55" dur="800" decel="100000" fill="hold"/>
                                        <p:tgtEl>
                                          <p:spTgt spid="1094673"/>
                                        </p:tgtEl>
                                        <p:attrNameLst>
                                          <p:attrName>ppt_x</p:attrName>
                                        </p:attrNameLst>
                                      </p:cBhvr>
                                      <p:tavLst>
                                        <p:tav tm="0">
                                          <p:val>
                                            <p:strVal val="#ppt_x+0.4"/>
                                          </p:val>
                                        </p:tav>
                                        <p:tav tm="100000">
                                          <p:val>
                                            <p:strVal val="#ppt_x-0.05"/>
                                          </p:val>
                                        </p:tav>
                                      </p:tavLst>
                                    </p:anim>
                                    <p:anim calcmode="lin" valueType="num">
                                      <p:cBhvr>
                                        <p:cTn id="56" dur="800" decel="100000" fill="hold"/>
                                        <p:tgtEl>
                                          <p:spTgt spid="1094673"/>
                                        </p:tgtEl>
                                        <p:attrNameLst>
                                          <p:attrName>ppt_y</p:attrName>
                                        </p:attrNameLst>
                                      </p:cBhvr>
                                      <p:tavLst>
                                        <p:tav tm="0">
                                          <p:val>
                                            <p:strVal val="#ppt_y-0.4"/>
                                          </p:val>
                                        </p:tav>
                                        <p:tav tm="100000">
                                          <p:val>
                                            <p:strVal val="#ppt_y+0.1"/>
                                          </p:val>
                                        </p:tav>
                                      </p:tavLst>
                                    </p:anim>
                                    <p:anim calcmode="lin" valueType="num">
                                      <p:cBhvr>
                                        <p:cTn id="57" dur="200" accel="100000" fill="hold">
                                          <p:stCondLst>
                                            <p:cond delay="800"/>
                                          </p:stCondLst>
                                        </p:cTn>
                                        <p:tgtEl>
                                          <p:spTgt spid="1094673"/>
                                        </p:tgtEl>
                                        <p:attrNameLst>
                                          <p:attrName>ppt_x</p:attrName>
                                        </p:attrNameLst>
                                      </p:cBhvr>
                                      <p:tavLst>
                                        <p:tav tm="0">
                                          <p:val>
                                            <p:strVal val="#ppt_x-0.05"/>
                                          </p:val>
                                        </p:tav>
                                        <p:tav tm="100000">
                                          <p:val>
                                            <p:strVal val="#ppt_x"/>
                                          </p:val>
                                        </p:tav>
                                      </p:tavLst>
                                    </p:anim>
                                    <p:anim calcmode="lin" valueType="num">
                                      <p:cBhvr>
                                        <p:cTn id="58" dur="200" accel="100000" fill="hold">
                                          <p:stCondLst>
                                            <p:cond delay="800"/>
                                          </p:stCondLst>
                                        </p:cTn>
                                        <p:tgtEl>
                                          <p:spTgt spid="1094673"/>
                                        </p:tgtEl>
                                        <p:attrNameLst>
                                          <p:attrName>ppt_y</p:attrName>
                                        </p:attrNameLst>
                                      </p:cBhvr>
                                      <p:tavLst>
                                        <p:tav tm="0">
                                          <p:val>
                                            <p:strVal val="#ppt_y+0.1"/>
                                          </p:val>
                                        </p:tav>
                                        <p:tav tm="100000">
                                          <p:val>
                                            <p:strVal val="#ppt_y"/>
                                          </p:val>
                                        </p:tav>
                                      </p:tavLst>
                                    </p:anim>
                                  </p:childTnLst>
                                </p:cTn>
                              </p:par>
                            </p:childTnLst>
                          </p:cTn>
                        </p:par>
                        <p:par>
                          <p:cTn id="59" fill="hold" nodeType="afterGroup">
                            <p:stCondLst>
                              <p:cond delay="10500"/>
                            </p:stCondLst>
                            <p:childTnLst>
                              <p:par>
                                <p:cTn id="60" presetID="30" presetClass="entr" presetSubtype="0" fill="hold" grpId="0" nodeType="afterEffect">
                                  <p:stCondLst>
                                    <p:cond delay="0"/>
                                  </p:stCondLst>
                                  <p:childTnLst>
                                    <p:set>
                                      <p:cBhvr>
                                        <p:cTn id="61" dur="1" fill="hold">
                                          <p:stCondLst>
                                            <p:cond delay="0"/>
                                          </p:stCondLst>
                                        </p:cTn>
                                        <p:tgtEl>
                                          <p:spTgt spid="1094678"/>
                                        </p:tgtEl>
                                        <p:attrNameLst>
                                          <p:attrName>style.visibility</p:attrName>
                                        </p:attrNameLst>
                                      </p:cBhvr>
                                      <p:to>
                                        <p:strVal val="visible"/>
                                      </p:to>
                                    </p:set>
                                    <p:animEffect transition="in" filter="fade">
                                      <p:cBhvr>
                                        <p:cTn id="62" dur="800" decel="100000"/>
                                        <p:tgtEl>
                                          <p:spTgt spid="1094678"/>
                                        </p:tgtEl>
                                      </p:cBhvr>
                                    </p:animEffect>
                                    <p:anim calcmode="lin" valueType="num">
                                      <p:cBhvr>
                                        <p:cTn id="63" dur="800" decel="100000" fill="hold"/>
                                        <p:tgtEl>
                                          <p:spTgt spid="1094678"/>
                                        </p:tgtEl>
                                        <p:attrNameLst>
                                          <p:attrName>style.rotation</p:attrName>
                                        </p:attrNameLst>
                                      </p:cBhvr>
                                      <p:tavLst>
                                        <p:tav tm="0">
                                          <p:val>
                                            <p:fltVal val="-90"/>
                                          </p:val>
                                        </p:tav>
                                        <p:tav tm="100000">
                                          <p:val>
                                            <p:fltVal val="0"/>
                                          </p:val>
                                        </p:tav>
                                      </p:tavLst>
                                    </p:anim>
                                    <p:anim calcmode="lin" valueType="num">
                                      <p:cBhvr>
                                        <p:cTn id="64" dur="800" decel="100000" fill="hold"/>
                                        <p:tgtEl>
                                          <p:spTgt spid="1094678"/>
                                        </p:tgtEl>
                                        <p:attrNameLst>
                                          <p:attrName>ppt_x</p:attrName>
                                        </p:attrNameLst>
                                      </p:cBhvr>
                                      <p:tavLst>
                                        <p:tav tm="0">
                                          <p:val>
                                            <p:strVal val="#ppt_x+0.4"/>
                                          </p:val>
                                        </p:tav>
                                        <p:tav tm="100000">
                                          <p:val>
                                            <p:strVal val="#ppt_x-0.05"/>
                                          </p:val>
                                        </p:tav>
                                      </p:tavLst>
                                    </p:anim>
                                    <p:anim calcmode="lin" valueType="num">
                                      <p:cBhvr>
                                        <p:cTn id="65" dur="800" decel="100000" fill="hold"/>
                                        <p:tgtEl>
                                          <p:spTgt spid="1094678"/>
                                        </p:tgtEl>
                                        <p:attrNameLst>
                                          <p:attrName>ppt_y</p:attrName>
                                        </p:attrNameLst>
                                      </p:cBhvr>
                                      <p:tavLst>
                                        <p:tav tm="0">
                                          <p:val>
                                            <p:strVal val="#ppt_y-0.4"/>
                                          </p:val>
                                        </p:tav>
                                        <p:tav tm="100000">
                                          <p:val>
                                            <p:strVal val="#ppt_y+0.1"/>
                                          </p:val>
                                        </p:tav>
                                      </p:tavLst>
                                    </p:anim>
                                    <p:anim calcmode="lin" valueType="num">
                                      <p:cBhvr>
                                        <p:cTn id="66" dur="200" accel="100000" fill="hold">
                                          <p:stCondLst>
                                            <p:cond delay="800"/>
                                          </p:stCondLst>
                                        </p:cTn>
                                        <p:tgtEl>
                                          <p:spTgt spid="1094678"/>
                                        </p:tgtEl>
                                        <p:attrNameLst>
                                          <p:attrName>ppt_x</p:attrName>
                                        </p:attrNameLst>
                                      </p:cBhvr>
                                      <p:tavLst>
                                        <p:tav tm="0">
                                          <p:val>
                                            <p:strVal val="#ppt_x-0.05"/>
                                          </p:val>
                                        </p:tav>
                                        <p:tav tm="100000">
                                          <p:val>
                                            <p:strVal val="#ppt_x"/>
                                          </p:val>
                                        </p:tav>
                                      </p:tavLst>
                                    </p:anim>
                                    <p:anim calcmode="lin" valueType="num">
                                      <p:cBhvr>
                                        <p:cTn id="67" dur="200" accel="100000" fill="hold">
                                          <p:stCondLst>
                                            <p:cond delay="800"/>
                                          </p:stCondLst>
                                        </p:cTn>
                                        <p:tgtEl>
                                          <p:spTgt spid="1094678"/>
                                        </p:tgtEl>
                                        <p:attrNameLst>
                                          <p:attrName>ppt_y</p:attrName>
                                        </p:attrNameLst>
                                      </p:cBhvr>
                                      <p:tavLst>
                                        <p:tav tm="0">
                                          <p:val>
                                            <p:strVal val="#ppt_y+0.1"/>
                                          </p:val>
                                        </p:tav>
                                        <p:tav tm="100000">
                                          <p:val>
                                            <p:strVal val="#ppt_y"/>
                                          </p:val>
                                        </p:tav>
                                      </p:tavLst>
                                    </p:anim>
                                  </p:childTnLst>
                                </p:cTn>
                              </p:par>
                            </p:childTnLst>
                          </p:cTn>
                        </p:par>
                        <p:par>
                          <p:cTn id="68" fill="hold" nodeType="afterGroup">
                            <p:stCondLst>
                              <p:cond delay="11500"/>
                            </p:stCondLst>
                            <p:childTnLst>
                              <p:par>
                                <p:cTn id="69" presetID="30" presetClass="entr" presetSubtype="0" fill="hold" grpId="0" nodeType="afterEffect">
                                  <p:stCondLst>
                                    <p:cond delay="0"/>
                                  </p:stCondLst>
                                  <p:childTnLst>
                                    <p:set>
                                      <p:cBhvr>
                                        <p:cTn id="70" dur="1" fill="hold">
                                          <p:stCondLst>
                                            <p:cond delay="0"/>
                                          </p:stCondLst>
                                        </p:cTn>
                                        <p:tgtEl>
                                          <p:spTgt spid="1094676"/>
                                        </p:tgtEl>
                                        <p:attrNameLst>
                                          <p:attrName>style.visibility</p:attrName>
                                        </p:attrNameLst>
                                      </p:cBhvr>
                                      <p:to>
                                        <p:strVal val="visible"/>
                                      </p:to>
                                    </p:set>
                                    <p:animEffect transition="in" filter="fade">
                                      <p:cBhvr>
                                        <p:cTn id="71" dur="800" decel="100000"/>
                                        <p:tgtEl>
                                          <p:spTgt spid="1094676"/>
                                        </p:tgtEl>
                                      </p:cBhvr>
                                    </p:animEffect>
                                    <p:anim calcmode="lin" valueType="num">
                                      <p:cBhvr>
                                        <p:cTn id="72" dur="800" decel="100000" fill="hold"/>
                                        <p:tgtEl>
                                          <p:spTgt spid="1094676"/>
                                        </p:tgtEl>
                                        <p:attrNameLst>
                                          <p:attrName>style.rotation</p:attrName>
                                        </p:attrNameLst>
                                      </p:cBhvr>
                                      <p:tavLst>
                                        <p:tav tm="0">
                                          <p:val>
                                            <p:fltVal val="-90"/>
                                          </p:val>
                                        </p:tav>
                                        <p:tav tm="100000">
                                          <p:val>
                                            <p:fltVal val="0"/>
                                          </p:val>
                                        </p:tav>
                                      </p:tavLst>
                                    </p:anim>
                                    <p:anim calcmode="lin" valueType="num">
                                      <p:cBhvr>
                                        <p:cTn id="73" dur="800" decel="100000" fill="hold"/>
                                        <p:tgtEl>
                                          <p:spTgt spid="1094676"/>
                                        </p:tgtEl>
                                        <p:attrNameLst>
                                          <p:attrName>ppt_x</p:attrName>
                                        </p:attrNameLst>
                                      </p:cBhvr>
                                      <p:tavLst>
                                        <p:tav tm="0">
                                          <p:val>
                                            <p:strVal val="#ppt_x+0.4"/>
                                          </p:val>
                                        </p:tav>
                                        <p:tav tm="100000">
                                          <p:val>
                                            <p:strVal val="#ppt_x-0.05"/>
                                          </p:val>
                                        </p:tav>
                                      </p:tavLst>
                                    </p:anim>
                                    <p:anim calcmode="lin" valueType="num">
                                      <p:cBhvr>
                                        <p:cTn id="74" dur="800" decel="100000" fill="hold"/>
                                        <p:tgtEl>
                                          <p:spTgt spid="1094676"/>
                                        </p:tgtEl>
                                        <p:attrNameLst>
                                          <p:attrName>ppt_y</p:attrName>
                                        </p:attrNameLst>
                                      </p:cBhvr>
                                      <p:tavLst>
                                        <p:tav tm="0">
                                          <p:val>
                                            <p:strVal val="#ppt_y-0.4"/>
                                          </p:val>
                                        </p:tav>
                                        <p:tav tm="100000">
                                          <p:val>
                                            <p:strVal val="#ppt_y+0.1"/>
                                          </p:val>
                                        </p:tav>
                                      </p:tavLst>
                                    </p:anim>
                                    <p:anim calcmode="lin" valueType="num">
                                      <p:cBhvr>
                                        <p:cTn id="75" dur="200" accel="100000" fill="hold">
                                          <p:stCondLst>
                                            <p:cond delay="800"/>
                                          </p:stCondLst>
                                        </p:cTn>
                                        <p:tgtEl>
                                          <p:spTgt spid="1094676"/>
                                        </p:tgtEl>
                                        <p:attrNameLst>
                                          <p:attrName>ppt_x</p:attrName>
                                        </p:attrNameLst>
                                      </p:cBhvr>
                                      <p:tavLst>
                                        <p:tav tm="0">
                                          <p:val>
                                            <p:strVal val="#ppt_x-0.05"/>
                                          </p:val>
                                        </p:tav>
                                        <p:tav tm="100000">
                                          <p:val>
                                            <p:strVal val="#ppt_x"/>
                                          </p:val>
                                        </p:tav>
                                      </p:tavLst>
                                    </p:anim>
                                    <p:anim calcmode="lin" valueType="num">
                                      <p:cBhvr>
                                        <p:cTn id="76" dur="200" accel="100000" fill="hold">
                                          <p:stCondLst>
                                            <p:cond delay="800"/>
                                          </p:stCondLst>
                                        </p:cTn>
                                        <p:tgtEl>
                                          <p:spTgt spid="1094676"/>
                                        </p:tgtEl>
                                        <p:attrNameLst>
                                          <p:attrName>ppt_y</p:attrName>
                                        </p:attrNameLst>
                                      </p:cBhvr>
                                      <p:tavLst>
                                        <p:tav tm="0">
                                          <p:val>
                                            <p:strVal val="#ppt_y+0.1"/>
                                          </p:val>
                                        </p:tav>
                                        <p:tav tm="100000">
                                          <p:val>
                                            <p:strVal val="#ppt_y"/>
                                          </p:val>
                                        </p:tav>
                                      </p:tavLst>
                                    </p:anim>
                                  </p:childTnLst>
                                </p:cTn>
                              </p:par>
                            </p:childTnLst>
                          </p:cTn>
                        </p:par>
                        <p:par>
                          <p:cTn id="77" fill="hold" nodeType="afterGroup">
                            <p:stCondLst>
                              <p:cond delay="12500"/>
                            </p:stCondLst>
                            <p:childTnLst>
                              <p:par>
                                <p:cTn id="78" presetID="30" presetClass="entr" presetSubtype="0" fill="hold" grpId="0" nodeType="afterEffect">
                                  <p:stCondLst>
                                    <p:cond delay="0"/>
                                  </p:stCondLst>
                                  <p:childTnLst>
                                    <p:set>
                                      <p:cBhvr>
                                        <p:cTn id="79" dur="1" fill="hold">
                                          <p:stCondLst>
                                            <p:cond delay="0"/>
                                          </p:stCondLst>
                                        </p:cTn>
                                        <p:tgtEl>
                                          <p:spTgt spid="1094677"/>
                                        </p:tgtEl>
                                        <p:attrNameLst>
                                          <p:attrName>style.visibility</p:attrName>
                                        </p:attrNameLst>
                                      </p:cBhvr>
                                      <p:to>
                                        <p:strVal val="visible"/>
                                      </p:to>
                                    </p:set>
                                    <p:animEffect transition="in" filter="fade">
                                      <p:cBhvr>
                                        <p:cTn id="80" dur="800" decel="100000"/>
                                        <p:tgtEl>
                                          <p:spTgt spid="1094677"/>
                                        </p:tgtEl>
                                      </p:cBhvr>
                                    </p:animEffect>
                                    <p:anim calcmode="lin" valueType="num">
                                      <p:cBhvr>
                                        <p:cTn id="81" dur="800" decel="100000" fill="hold"/>
                                        <p:tgtEl>
                                          <p:spTgt spid="1094677"/>
                                        </p:tgtEl>
                                        <p:attrNameLst>
                                          <p:attrName>style.rotation</p:attrName>
                                        </p:attrNameLst>
                                      </p:cBhvr>
                                      <p:tavLst>
                                        <p:tav tm="0">
                                          <p:val>
                                            <p:fltVal val="-90"/>
                                          </p:val>
                                        </p:tav>
                                        <p:tav tm="100000">
                                          <p:val>
                                            <p:fltVal val="0"/>
                                          </p:val>
                                        </p:tav>
                                      </p:tavLst>
                                    </p:anim>
                                    <p:anim calcmode="lin" valueType="num">
                                      <p:cBhvr>
                                        <p:cTn id="82" dur="800" decel="100000" fill="hold"/>
                                        <p:tgtEl>
                                          <p:spTgt spid="1094677"/>
                                        </p:tgtEl>
                                        <p:attrNameLst>
                                          <p:attrName>ppt_x</p:attrName>
                                        </p:attrNameLst>
                                      </p:cBhvr>
                                      <p:tavLst>
                                        <p:tav tm="0">
                                          <p:val>
                                            <p:strVal val="#ppt_x+0.4"/>
                                          </p:val>
                                        </p:tav>
                                        <p:tav tm="100000">
                                          <p:val>
                                            <p:strVal val="#ppt_x-0.05"/>
                                          </p:val>
                                        </p:tav>
                                      </p:tavLst>
                                    </p:anim>
                                    <p:anim calcmode="lin" valueType="num">
                                      <p:cBhvr>
                                        <p:cTn id="83" dur="800" decel="100000" fill="hold"/>
                                        <p:tgtEl>
                                          <p:spTgt spid="1094677"/>
                                        </p:tgtEl>
                                        <p:attrNameLst>
                                          <p:attrName>ppt_y</p:attrName>
                                        </p:attrNameLst>
                                      </p:cBhvr>
                                      <p:tavLst>
                                        <p:tav tm="0">
                                          <p:val>
                                            <p:strVal val="#ppt_y-0.4"/>
                                          </p:val>
                                        </p:tav>
                                        <p:tav tm="100000">
                                          <p:val>
                                            <p:strVal val="#ppt_y+0.1"/>
                                          </p:val>
                                        </p:tav>
                                      </p:tavLst>
                                    </p:anim>
                                    <p:anim calcmode="lin" valueType="num">
                                      <p:cBhvr>
                                        <p:cTn id="84" dur="200" accel="100000" fill="hold">
                                          <p:stCondLst>
                                            <p:cond delay="800"/>
                                          </p:stCondLst>
                                        </p:cTn>
                                        <p:tgtEl>
                                          <p:spTgt spid="1094677"/>
                                        </p:tgtEl>
                                        <p:attrNameLst>
                                          <p:attrName>ppt_x</p:attrName>
                                        </p:attrNameLst>
                                      </p:cBhvr>
                                      <p:tavLst>
                                        <p:tav tm="0">
                                          <p:val>
                                            <p:strVal val="#ppt_x-0.05"/>
                                          </p:val>
                                        </p:tav>
                                        <p:tav tm="100000">
                                          <p:val>
                                            <p:strVal val="#ppt_x"/>
                                          </p:val>
                                        </p:tav>
                                      </p:tavLst>
                                    </p:anim>
                                    <p:anim calcmode="lin" valueType="num">
                                      <p:cBhvr>
                                        <p:cTn id="85" dur="200" accel="100000" fill="hold">
                                          <p:stCondLst>
                                            <p:cond delay="800"/>
                                          </p:stCondLst>
                                        </p:cTn>
                                        <p:tgtEl>
                                          <p:spTgt spid="1094677"/>
                                        </p:tgtEl>
                                        <p:attrNameLst>
                                          <p:attrName>ppt_y</p:attrName>
                                        </p:attrNameLst>
                                      </p:cBhvr>
                                      <p:tavLst>
                                        <p:tav tm="0">
                                          <p:val>
                                            <p:strVal val="#ppt_y+0.1"/>
                                          </p:val>
                                        </p:tav>
                                        <p:tav tm="100000">
                                          <p:val>
                                            <p:strVal val="#ppt_y"/>
                                          </p:val>
                                        </p:tav>
                                      </p:tavLst>
                                    </p:anim>
                                  </p:childTnLst>
                                </p:cTn>
                              </p:par>
                            </p:childTnLst>
                          </p:cTn>
                        </p:par>
                        <p:par>
                          <p:cTn id="86" fill="hold" nodeType="afterGroup">
                            <p:stCondLst>
                              <p:cond delay="13500"/>
                            </p:stCondLst>
                            <p:childTnLst>
                              <p:par>
                                <p:cTn id="87" presetID="30" presetClass="entr" presetSubtype="0" fill="hold" grpId="0" nodeType="afterEffect">
                                  <p:stCondLst>
                                    <p:cond delay="0"/>
                                  </p:stCondLst>
                                  <p:childTnLst>
                                    <p:set>
                                      <p:cBhvr>
                                        <p:cTn id="88" dur="1" fill="hold">
                                          <p:stCondLst>
                                            <p:cond delay="0"/>
                                          </p:stCondLst>
                                        </p:cTn>
                                        <p:tgtEl>
                                          <p:spTgt spid="1094674"/>
                                        </p:tgtEl>
                                        <p:attrNameLst>
                                          <p:attrName>style.visibility</p:attrName>
                                        </p:attrNameLst>
                                      </p:cBhvr>
                                      <p:to>
                                        <p:strVal val="visible"/>
                                      </p:to>
                                    </p:set>
                                    <p:animEffect transition="in" filter="fade">
                                      <p:cBhvr>
                                        <p:cTn id="89" dur="800" decel="100000"/>
                                        <p:tgtEl>
                                          <p:spTgt spid="1094674"/>
                                        </p:tgtEl>
                                      </p:cBhvr>
                                    </p:animEffect>
                                    <p:anim calcmode="lin" valueType="num">
                                      <p:cBhvr>
                                        <p:cTn id="90" dur="800" decel="100000" fill="hold"/>
                                        <p:tgtEl>
                                          <p:spTgt spid="1094674"/>
                                        </p:tgtEl>
                                        <p:attrNameLst>
                                          <p:attrName>style.rotation</p:attrName>
                                        </p:attrNameLst>
                                      </p:cBhvr>
                                      <p:tavLst>
                                        <p:tav tm="0">
                                          <p:val>
                                            <p:fltVal val="-90"/>
                                          </p:val>
                                        </p:tav>
                                        <p:tav tm="100000">
                                          <p:val>
                                            <p:fltVal val="0"/>
                                          </p:val>
                                        </p:tav>
                                      </p:tavLst>
                                    </p:anim>
                                    <p:anim calcmode="lin" valueType="num">
                                      <p:cBhvr>
                                        <p:cTn id="91" dur="800" decel="100000" fill="hold"/>
                                        <p:tgtEl>
                                          <p:spTgt spid="1094674"/>
                                        </p:tgtEl>
                                        <p:attrNameLst>
                                          <p:attrName>ppt_x</p:attrName>
                                        </p:attrNameLst>
                                      </p:cBhvr>
                                      <p:tavLst>
                                        <p:tav tm="0">
                                          <p:val>
                                            <p:strVal val="#ppt_x+0.4"/>
                                          </p:val>
                                        </p:tav>
                                        <p:tav tm="100000">
                                          <p:val>
                                            <p:strVal val="#ppt_x-0.05"/>
                                          </p:val>
                                        </p:tav>
                                      </p:tavLst>
                                    </p:anim>
                                    <p:anim calcmode="lin" valueType="num">
                                      <p:cBhvr>
                                        <p:cTn id="92" dur="800" decel="100000" fill="hold"/>
                                        <p:tgtEl>
                                          <p:spTgt spid="1094674"/>
                                        </p:tgtEl>
                                        <p:attrNameLst>
                                          <p:attrName>ppt_y</p:attrName>
                                        </p:attrNameLst>
                                      </p:cBhvr>
                                      <p:tavLst>
                                        <p:tav tm="0">
                                          <p:val>
                                            <p:strVal val="#ppt_y-0.4"/>
                                          </p:val>
                                        </p:tav>
                                        <p:tav tm="100000">
                                          <p:val>
                                            <p:strVal val="#ppt_y+0.1"/>
                                          </p:val>
                                        </p:tav>
                                      </p:tavLst>
                                    </p:anim>
                                    <p:anim calcmode="lin" valueType="num">
                                      <p:cBhvr>
                                        <p:cTn id="93" dur="200" accel="100000" fill="hold">
                                          <p:stCondLst>
                                            <p:cond delay="800"/>
                                          </p:stCondLst>
                                        </p:cTn>
                                        <p:tgtEl>
                                          <p:spTgt spid="1094674"/>
                                        </p:tgtEl>
                                        <p:attrNameLst>
                                          <p:attrName>ppt_x</p:attrName>
                                        </p:attrNameLst>
                                      </p:cBhvr>
                                      <p:tavLst>
                                        <p:tav tm="0">
                                          <p:val>
                                            <p:strVal val="#ppt_x-0.05"/>
                                          </p:val>
                                        </p:tav>
                                        <p:tav tm="100000">
                                          <p:val>
                                            <p:strVal val="#ppt_x"/>
                                          </p:val>
                                        </p:tav>
                                      </p:tavLst>
                                    </p:anim>
                                    <p:anim calcmode="lin" valueType="num">
                                      <p:cBhvr>
                                        <p:cTn id="94" dur="200" accel="100000" fill="hold">
                                          <p:stCondLst>
                                            <p:cond delay="800"/>
                                          </p:stCondLst>
                                        </p:cTn>
                                        <p:tgtEl>
                                          <p:spTgt spid="1094674"/>
                                        </p:tgtEl>
                                        <p:attrNameLst>
                                          <p:attrName>ppt_y</p:attrName>
                                        </p:attrNameLst>
                                      </p:cBhvr>
                                      <p:tavLst>
                                        <p:tav tm="0">
                                          <p:val>
                                            <p:strVal val="#ppt_y+0.1"/>
                                          </p:val>
                                        </p:tav>
                                        <p:tav tm="100000">
                                          <p:val>
                                            <p:strVal val="#ppt_y"/>
                                          </p:val>
                                        </p:tav>
                                      </p:tavLst>
                                    </p:anim>
                                  </p:childTnLst>
                                </p:cTn>
                              </p:par>
                            </p:childTnLst>
                          </p:cTn>
                        </p:par>
                        <p:par>
                          <p:cTn id="95" fill="hold" nodeType="afterGroup">
                            <p:stCondLst>
                              <p:cond delay="14500"/>
                            </p:stCondLst>
                            <p:childTnLst>
                              <p:par>
                                <p:cTn id="96" presetID="30" presetClass="entr" presetSubtype="0" fill="hold" grpId="0" nodeType="afterEffect">
                                  <p:stCondLst>
                                    <p:cond delay="0"/>
                                  </p:stCondLst>
                                  <p:childTnLst>
                                    <p:set>
                                      <p:cBhvr>
                                        <p:cTn id="97" dur="1" fill="hold">
                                          <p:stCondLst>
                                            <p:cond delay="0"/>
                                          </p:stCondLst>
                                        </p:cTn>
                                        <p:tgtEl>
                                          <p:spTgt spid="1094675"/>
                                        </p:tgtEl>
                                        <p:attrNameLst>
                                          <p:attrName>style.visibility</p:attrName>
                                        </p:attrNameLst>
                                      </p:cBhvr>
                                      <p:to>
                                        <p:strVal val="visible"/>
                                      </p:to>
                                    </p:set>
                                    <p:animEffect transition="in" filter="fade">
                                      <p:cBhvr>
                                        <p:cTn id="98" dur="800" decel="100000"/>
                                        <p:tgtEl>
                                          <p:spTgt spid="1094675"/>
                                        </p:tgtEl>
                                      </p:cBhvr>
                                    </p:animEffect>
                                    <p:anim calcmode="lin" valueType="num">
                                      <p:cBhvr>
                                        <p:cTn id="99" dur="800" decel="100000" fill="hold"/>
                                        <p:tgtEl>
                                          <p:spTgt spid="1094675"/>
                                        </p:tgtEl>
                                        <p:attrNameLst>
                                          <p:attrName>style.rotation</p:attrName>
                                        </p:attrNameLst>
                                      </p:cBhvr>
                                      <p:tavLst>
                                        <p:tav tm="0">
                                          <p:val>
                                            <p:fltVal val="-90"/>
                                          </p:val>
                                        </p:tav>
                                        <p:tav tm="100000">
                                          <p:val>
                                            <p:fltVal val="0"/>
                                          </p:val>
                                        </p:tav>
                                      </p:tavLst>
                                    </p:anim>
                                    <p:anim calcmode="lin" valueType="num">
                                      <p:cBhvr>
                                        <p:cTn id="100" dur="800" decel="100000" fill="hold"/>
                                        <p:tgtEl>
                                          <p:spTgt spid="1094675"/>
                                        </p:tgtEl>
                                        <p:attrNameLst>
                                          <p:attrName>ppt_x</p:attrName>
                                        </p:attrNameLst>
                                      </p:cBhvr>
                                      <p:tavLst>
                                        <p:tav tm="0">
                                          <p:val>
                                            <p:strVal val="#ppt_x+0.4"/>
                                          </p:val>
                                        </p:tav>
                                        <p:tav tm="100000">
                                          <p:val>
                                            <p:strVal val="#ppt_x-0.05"/>
                                          </p:val>
                                        </p:tav>
                                      </p:tavLst>
                                    </p:anim>
                                    <p:anim calcmode="lin" valueType="num">
                                      <p:cBhvr>
                                        <p:cTn id="101" dur="800" decel="100000" fill="hold"/>
                                        <p:tgtEl>
                                          <p:spTgt spid="1094675"/>
                                        </p:tgtEl>
                                        <p:attrNameLst>
                                          <p:attrName>ppt_y</p:attrName>
                                        </p:attrNameLst>
                                      </p:cBhvr>
                                      <p:tavLst>
                                        <p:tav tm="0">
                                          <p:val>
                                            <p:strVal val="#ppt_y-0.4"/>
                                          </p:val>
                                        </p:tav>
                                        <p:tav tm="100000">
                                          <p:val>
                                            <p:strVal val="#ppt_y+0.1"/>
                                          </p:val>
                                        </p:tav>
                                      </p:tavLst>
                                    </p:anim>
                                    <p:anim calcmode="lin" valueType="num">
                                      <p:cBhvr>
                                        <p:cTn id="102" dur="200" accel="100000" fill="hold">
                                          <p:stCondLst>
                                            <p:cond delay="800"/>
                                          </p:stCondLst>
                                        </p:cTn>
                                        <p:tgtEl>
                                          <p:spTgt spid="1094675"/>
                                        </p:tgtEl>
                                        <p:attrNameLst>
                                          <p:attrName>ppt_x</p:attrName>
                                        </p:attrNameLst>
                                      </p:cBhvr>
                                      <p:tavLst>
                                        <p:tav tm="0">
                                          <p:val>
                                            <p:strVal val="#ppt_x-0.05"/>
                                          </p:val>
                                        </p:tav>
                                        <p:tav tm="100000">
                                          <p:val>
                                            <p:strVal val="#ppt_x"/>
                                          </p:val>
                                        </p:tav>
                                      </p:tavLst>
                                    </p:anim>
                                    <p:anim calcmode="lin" valueType="num">
                                      <p:cBhvr>
                                        <p:cTn id="103" dur="200" accel="100000" fill="hold">
                                          <p:stCondLst>
                                            <p:cond delay="800"/>
                                          </p:stCondLst>
                                        </p:cTn>
                                        <p:tgtEl>
                                          <p:spTgt spid="109467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4673" grpId="0"/>
      <p:bldP spid="1094674" grpId="0"/>
      <p:bldP spid="1094675" grpId="0"/>
      <p:bldP spid="1094676" grpId="0"/>
      <p:bldP spid="1094677" grpId="0"/>
      <p:bldP spid="1094678"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1096706" name="Rectangle 2"/>
          <p:cNvSpPr>
            <a:spLocks noGrp="1" noChangeArrowheads="1"/>
          </p:cNvSpPr>
          <p:nvPr>
            <p:ph type="title"/>
          </p:nvPr>
        </p:nvSpPr>
        <p:spPr>
          <a:xfrm>
            <a:off x="742950" y="333375"/>
            <a:ext cx="7772400" cy="1463675"/>
          </a:xfrm>
          <a:extLst>
            <a:ext uri="{909E8E84-426E-40DD-AFC4-6F175D3DCCD1}">
              <a14:hiddenFill xmlns:a14="http://schemas.microsoft.com/office/drawing/2010/main">
                <a:solidFill>
                  <a:srgbClr val="B7C3C5"/>
                </a:solidFill>
              </a14:hiddenFill>
            </a:ext>
            <a:ext uri="{91240B29-F687-4F45-9708-019B960494DF}">
              <a14:hiddenLine xmlns:a14="http://schemas.microsoft.com/office/drawing/2010/main" w="25400">
                <a:solidFill>
                  <a:srgbClr val="FF0000"/>
                </a:solidFill>
                <a:miter lim="800000"/>
                <a:headEnd/>
                <a:tailEnd/>
              </a14:hiddenLine>
            </a:ext>
          </a:extLst>
        </p:spPr>
        <p:txBody>
          <a:bodyPr/>
          <a:lstStyle/>
          <a:p>
            <a:pPr indent="358775" algn="just" eaLnBrk="1" hangingPunct="1"/>
            <a:r>
              <a:rPr lang="ru-RU" altLang="ru-RU" sz="2400" smtClean="0">
                <a:latin typeface="Times New Roman" panose="02020603050405020304" pitchFamily="18" charset="0"/>
                <a:cs typeface="Times New Roman" panose="02020603050405020304" pitchFamily="18" charset="0"/>
              </a:rPr>
              <a:t>Узо</a:t>
            </a:r>
            <a:r>
              <a:rPr lang="uz-Cyrl-UZ" altLang="ru-RU" sz="2400" smtClean="0">
                <a:latin typeface="Times New Roman" panose="02020603050405020304" pitchFamily="18" charset="0"/>
                <a:cs typeface="Times New Roman" panose="02020603050405020304" pitchFamily="18" charset="0"/>
              </a:rPr>
              <a:t>қ</a:t>
            </a:r>
            <a:r>
              <a:rPr lang="ru-RU" altLang="ru-RU" sz="2400" smtClean="0">
                <a:latin typeface="Times New Roman" panose="02020603050405020304" pitchFamily="18" charset="0"/>
                <a:cs typeface="Times New Roman" panose="02020603050405020304" pitchFamily="18" charset="0"/>
              </a:rPr>
              <a:t> муддатли орали</a:t>
            </a:r>
            <a:r>
              <a:rPr lang="uz-Cyrl-UZ" altLang="ru-RU" sz="2400" smtClean="0">
                <a:latin typeface="Times New Roman" panose="02020603050405020304" pitchFamily="18" charset="0"/>
                <a:cs typeface="Times New Roman" panose="02020603050405020304" pitchFamily="18" charset="0"/>
              </a:rPr>
              <a:t>қ</a:t>
            </a:r>
            <a:r>
              <a:rPr lang="ru-RU" altLang="ru-RU" sz="2400" smtClean="0">
                <a:latin typeface="Times New Roman" panose="02020603050405020304" pitchFamily="18" charset="0"/>
                <a:cs typeface="Times New Roman" panose="02020603050405020304" pitchFamily="18" charset="0"/>
              </a:rPr>
              <a:t>да тармо</a:t>
            </a:r>
            <a:r>
              <a:rPr lang="uz-Cyrl-UZ" altLang="ru-RU" sz="2400" smtClean="0">
                <a:latin typeface="Times New Roman" panose="02020603050405020304" pitchFamily="18" charset="0"/>
                <a:cs typeface="Times New Roman" panose="02020603050405020304" pitchFamily="18" charset="0"/>
              </a:rPr>
              <a:t>қ</a:t>
            </a:r>
            <a:r>
              <a:rPr lang="ru-RU" altLang="ru-RU" sz="2400" smtClean="0">
                <a:latin typeface="Times New Roman" panose="02020603050405020304" pitchFamily="18" charset="0"/>
                <a:cs typeface="Times New Roman" panose="02020603050405020304" pitchFamily="18" charset="0"/>
              </a:rPr>
              <a:t> таркибидаги фирманинг мувозанат </a:t>
            </a:r>
            <a:r>
              <a:rPr lang="uz-Cyrl-UZ" altLang="ru-RU" sz="2400" smtClean="0">
                <a:latin typeface="Times New Roman" panose="02020603050405020304" pitchFamily="18" charset="0"/>
                <a:cs typeface="Times New Roman" panose="02020603050405020304" pitchFamily="18" charset="0"/>
              </a:rPr>
              <a:t>ҳ</a:t>
            </a:r>
            <a:r>
              <a:rPr lang="ru-RU" altLang="ru-RU" sz="2400" smtClean="0">
                <a:latin typeface="Times New Roman" panose="02020603050405020304" pitchFamily="18" charset="0"/>
                <a:cs typeface="Times New Roman" panose="02020603050405020304" pitchFamily="18" charset="0"/>
              </a:rPr>
              <a:t>олати бозорда шаклланган нархнинг ушбу фирманинг </a:t>
            </a:r>
            <a:r>
              <a:rPr lang="ru-RU" altLang="ru-RU" sz="2400" b="1" u="sng" smtClean="0">
                <a:solidFill>
                  <a:srgbClr val="7030A0"/>
                </a:solidFill>
                <a:latin typeface="Times New Roman" panose="02020603050405020304" pitchFamily="18" charset="0"/>
                <a:cs typeface="Times New Roman" panose="02020603050405020304" pitchFamily="18" charset="0"/>
              </a:rPr>
              <a:t>ўртача харажатлари минимумига тенглиги билан белгиланади:</a:t>
            </a:r>
          </a:p>
        </p:txBody>
      </p:sp>
      <p:sp>
        <p:nvSpPr>
          <p:cNvPr id="9219" name="Номер слайда 5"/>
          <p:cNvSpPr>
            <a:spLocks noGrp="1"/>
          </p:cNvSpPr>
          <p:nvPr>
            <p:ph type="sldNum" sz="quarter" idx="12"/>
          </p:nvPr>
        </p:nvSpPr>
        <p:spPr bwMode="auto">
          <a:xfrm>
            <a:off x="6973888" y="6750050"/>
            <a:ext cx="2057400" cy="385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3A420A8-A2A4-4D74-9238-43D439F061CC}" type="slidenum">
              <a:rPr lang="ru-RU" altLang="ru-RU" smtClean="0">
                <a:solidFill>
                  <a:srgbClr val="898989"/>
                </a:solidFill>
                <a:latin typeface="Garamond" panose="02020404030301010803" pitchFamily="18" charset="0"/>
              </a:rPr>
              <a:pPr fontAlgn="base">
                <a:spcBef>
                  <a:spcPct val="0"/>
                </a:spcBef>
                <a:spcAft>
                  <a:spcPct val="0"/>
                </a:spcAft>
              </a:pPr>
              <a:t>5</a:t>
            </a:fld>
            <a:endParaRPr lang="ru-RU" altLang="ru-RU" smtClean="0">
              <a:solidFill>
                <a:srgbClr val="898989"/>
              </a:solidFill>
              <a:latin typeface="Garamond" panose="02020404030301010803" pitchFamily="18" charset="0"/>
            </a:endParaRPr>
          </a:p>
        </p:txBody>
      </p:sp>
      <p:sp>
        <p:nvSpPr>
          <p:cNvPr id="9220" name="Rectangle 25"/>
          <p:cNvSpPr>
            <a:spLocks noChangeArrowheads="1"/>
          </p:cNvSpPr>
          <p:nvPr/>
        </p:nvSpPr>
        <p:spPr bwMode="auto">
          <a:xfrm>
            <a:off x="0" y="3321050"/>
            <a:ext cx="18415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096728" name="Object 24"/>
          <p:cNvGraphicFramePr>
            <a:graphicFrameLocks noChangeAspect="1"/>
          </p:cNvGraphicFramePr>
          <p:nvPr/>
        </p:nvGraphicFramePr>
        <p:xfrm>
          <a:off x="2417763" y="2139950"/>
          <a:ext cx="4440237" cy="669925"/>
        </p:xfrm>
        <a:graphic>
          <a:graphicData uri="http://schemas.openxmlformats.org/presentationml/2006/ole">
            <mc:AlternateContent xmlns:mc="http://schemas.openxmlformats.org/markup-compatibility/2006">
              <mc:Choice xmlns:v="urn:schemas-microsoft-com:vml" Requires="v">
                <p:oleObj spid="_x0000_s9241" name="Формула" r:id="rId3" imgW="1168400" imgH="228600" progId="Equation.3">
                  <p:embed/>
                </p:oleObj>
              </mc:Choice>
              <mc:Fallback>
                <p:oleObj name="Формула" r:id="rId3" imgW="1168400" imgH="228600" progId="Equation.3">
                  <p:embed/>
                  <p:pic>
                    <p:nvPicPr>
                      <p:cNvPr id="0" name="Object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7763" y="2139950"/>
                        <a:ext cx="4440237"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2" name="Rectangle 27"/>
          <p:cNvSpPr>
            <a:spLocks noChangeArrowheads="1"/>
          </p:cNvSpPr>
          <p:nvPr/>
        </p:nvSpPr>
        <p:spPr bwMode="auto">
          <a:xfrm>
            <a:off x="4818063" y="3948113"/>
            <a:ext cx="306387" cy="284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b="1">
                <a:latin typeface="Garamond" panose="02020404030301010803" pitchFamily="18" charset="0"/>
              </a:rPr>
              <a:t>E</a:t>
            </a:r>
            <a:endParaRPr lang="ru-RU" altLang="ru-RU" b="1">
              <a:latin typeface="Garamond" panose="02020404030301010803" pitchFamily="18" charset="0"/>
            </a:endParaRPr>
          </a:p>
        </p:txBody>
      </p:sp>
      <p:sp>
        <p:nvSpPr>
          <p:cNvPr id="1096732" name="Rectangle 28"/>
          <p:cNvSpPr>
            <a:spLocks noChangeArrowheads="1"/>
          </p:cNvSpPr>
          <p:nvPr/>
        </p:nvSpPr>
        <p:spPr bwMode="auto">
          <a:xfrm>
            <a:off x="7402513" y="5827713"/>
            <a:ext cx="306387" cy="282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b="1" i="1">
                <a:latin typeface="Garamond" panose="02020404030301010803" pitchFamily="18" charset="0"/>
              </a:rPr>
              <a:t>Q</a:t>
            </a:r>
            <a:endParaRPr lang="ru-RU" altLang="ru-RU" b="1">
              <a:latin typeface="Garamond" panose="02020404030301010803" pitchFamily="18" charset="0"/>
            </a:endParaRPr>
          </a:p>
        </p:txBody>
      </p:sp>
      <p:sp>
        <p:nvSpPr>
          <p:cNvPr id="1096734" name="Rectangle 30"/>
          <p:cNvSpPr>
            <a:spLocks noChangeArrowheads="1"/>
          </p:cNvSpPr>
          <p:nvPr/>
        </p:nvSpPr>
        <p:spPr bwMode="auto">
          <a:xfrm>
            <a:off x="6351588" y="3989388"/>
            <a:ext cx="2582862"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b="1">
                <a:latin typeface="Garamond" panose="02020404030301010803" pitchFamily="18" charset="0"/>
              </a:rPr>
              <a:t>P</a:t>
            </a:r>
            <a:r>
              <a:rPr lang="en-US" altLang="ru-RU" b="1" baseline="-25000">
                <a:latin typeface="Garamond" panose="02020404030301010803" pitchFamily="18" charset="0"/>
              </a:rPr>
              <a:t>e</a:t>
            </a:r>
            <a:r>
              <a:rPr lang="en-US" altLang="ru-RU" b="1">
                <a:latin typeface="Garamond" panose="02020404030301010803" pitchFamily="18" charset="0"/>
              </a:rPr>
              <a:t>=MR=MC=min(LAC)</a:t>
            </a:r>
            <a:endParaRPr lang="ru-RU" altLang="ru-RU" b="1">
              <a:latin typeface="Garamond" panose="02020404030301010803" pitchFamily="18" charset="0"/>
            </a:endParaRPr>
          </a:p>
        </p:txBody>
      </p:sp>
      <p:sp>
        <p:nvSpPr>
          <p:cNvPr id="1096735" name="Line 31"/>
          <p:cNvSpPr>
            <a:spLocks noChangeShapeType="1"/>
          </p:cNvSpPr>
          <p:nvPr/>
        </p:nvSpPr>
        <p:spPr bwMode="auto">
          <a:xfrm>
            <a:off x="1506538" y="2908300"/>
            <a:ext cx="0" cy="3346450"/>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6736" name="Line 32"/>
          <p:cNvSpPr>
            <a:spLocks noChangeShapeType="1"/>
          </p:cNvSpPr>
          <p:nvPr/>
        </p:nvSpPr>
        <p:spPr bwMode="auto">
          <a:xfrm>
            <a:off x="1506538" y="6240463"/>
            <a:ext cx="6223000" cy="0"/>
          </a:xfrm>
          <a:prstGeom prst="line">
            <a:avLst/>
          </a:prstGeom>
          <a:noFill/>
          <a:ln w="38100">
            <a:solidFill>
              <a:srgbClr val="000000"/>
            </a:solidFill>
            <a:round/>
            <a:headEnd type="none" w="sm" len="me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6737" name="Arc 33"/>
          <p:cNvSpPr>
            <a:spLocks/>
          </p:cNvSpPr>
          <p:nvPr/>
        </p:nvSpPr>
        <p:spPr bwMode="auto">
          <a:xfrm flipV="1">
            <a:off x="3092450" y="2908300"/>
            <a:ext cx="2652713" cy="2182813"/>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096738" name="Group 34"/>
          <p:cNvGrpSpPr>
            <a:grpSpLocks/>
          </p:cNvGrpSpPr>
          <p:nvPr/>
        </p:nvGrpSpPr>
        <p:grpSpPr bwMode="auto">
          <a:xfrm>
            <a:off x="3825875" y="3379788"/>
            <a:ext cx="2593975" cy="946150"/>
            <a:chOff x="4004" y="864"/>
            <a:chExt cx="2538" cy="961"/>
          </a:xfrm>
        </p:grpSpPr>
        <p:sp>
          <p:nvSpPr>
            <p:cNvPr id="1096739" name="Arc 35"/>
            <p:cNvSpPr>
              <a:spLocks/>
            </p:cNvSpPr>
            <p:nvPr/>
          </p:nvSpPr>
          <p:spPr bwMode="auto">
            <a:xfrm flipH="1" flipV="1">
              <a:off x="4004" y="867"/>
              <a:ext cx="1286" cy="95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a:solidFill>
                <a:schemeClr val="accent1">
                  <a:lumMod val="5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fontAlgn="auto" hangingPunct="1">
                <a:spcBef>
                  <a:spcPts val="0"/>
                </a:spcBef>
                <a:spcAft>
                  <a:spcPts val="0"/>
                </a:spcAft>
                <a:defRPr/>
              </a:pPr>
              <a:endParaRPr lang="ru-RU">
                <a:latin typeface="+mn-lt"/>
              </a:endParaRPr>
            </a:p>
          </p:txBody>
        </p:sp>
        <p:sp>
          <p:nvSpPr>
            <p:cNvPr id="1096740" name="Arc 36"/>
            <p:cNvSpPr>
              <a:spLocks/>
            </p:cNvSpPr>
            <p:nvPr/>
          </p:nvSpPr>
          <p:spPr bwMode="auto">
            <a:xfrm flipV="1">
              <a:off x="5257" y="864"/>
              <a:ext cx="1285" cy="95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a:solidFill>
                <a:schemeClr val="accent1">
                  <a:lumMod val="5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fontAlgn="auto" hangingPunct="1">
                <a:spcBef>
                  <a:spcPts val="0"/>
                </a:spcBef>
                <a:spcAft>
                  <a:spcPts val="0"/>
                </a:spcAft>
                <a:defRPr/>
              </a:pPr>
              <a:endParaRPr lang="ru-RU">
                <a:latin typeface="+mn-lt"/>
              </a:endParaRPr>
            </a:p>
          </p:txBody>
        </p:sp>
      </p:grpSp>
      <p:sp>
        <p:nvSpPr>
          <p:cNvPr id="1096741" name="Line 37"/>
          <p:cNvSpPr>
            <a:spLocks noChangeShapeType="1"/>
          </p:cNvSpPr>
          <p:nvPr/>
        </p:nvSpPr>
        <p:spPr bwMode="auto">
          <a:xfrm>
            <a:off x="1520825" y="4327525"/>
            <a:ext cx="5287963" cy="0"/>
          </a:xfrm>
          <a:prstGeom prst="line">
            <a:avLst/>
          </a:prstGeom>
          <a:noFill/>
          <a:ln w="25400">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96742" name="Rectangle 38"/>
          <p:cNvSpPr>
            <a:spLocks noChangeArrowheads="1"/>
          </p:cNvSpPr>
          <p:nvPr/>
        </p:nvSpPr>
        <p:spPr bwMode="auto">
          <a:xfrm>
            <a:off x="742950" y="2855913"/>
            <a:ext cx="666750" cy="481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b="1">
                <a:latin typeface="Garamond" panose="02020404030301010803" pitchFamily="18" charset="0"/>
              </a:rPr>
              <a:t>LAC, P</a:t>
            </a:r>
            <a:endParaRPr lang="ru-RU" altLang="ru-RU" sz="2000" b="1">
              <a:latin typeface="Garamond" panose="02020404030301010803" pitchFamily="18" charset="0"/>
            </a:endParaRPr>
          </a:p>
        </p:txBody>
      </p:sp>
      <p:sp>
        <p:nvSpPr>
          <p:cNvPr id="1096743" name="Rectangle 39"/>
          <p:cNvSpPr>
            <a:spLocks noChangeArrowheads="1"/>
          </p:cNvSpPr>
          <p:nvPr/>
        </p:nvSpPr>
        <p:spPr bwMode="auto">
          <a:xfrm>
            <a:off x="6472238" y="3165475"/>
            <a:ext cx="501650" cy="282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b="1">
                <a:latin typeface="Garamond" panose="02020404030301010803" pitchFamily="18" charset="0"/>
              </a:rPr>
              <a:t>LAC</a:t>
            </a:r>
            <a:endParaRPr lang="ru-RU" altLang="ru-RU" b="1">
              <a:latin typeface="Garamond" panose="02020404030301010803" pitchFamily="18" charset="0"/>
            </a:endParaRPr>
          </a:p>
        </p:txBody>
      </p:sp>
      <p:sp>
        <p:nvSpPr>
          <p:cNvPr id="1096744" name="Rectangle 40"/>
          <p:cNvSpPr>
            <a:spLocks noChangeArrowheads="1"/>
          </p:cNvSpPr>
          <p:nvPr/>
        </p:nvSpPr>
        <p:spPr bwMode="auto">
          <a:xfrm>
            <a:off x="4949825" y="2927350"/>
            <a:ext cx="693738" cy="25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b="1">
                <a:latin typeface="Garamond" panose="02020404030301010803" pitchFamily="18" charset="0"/>
              </a:rPr>
              <a:t>LMC</a:t>
            </a:r>
            <a:endParaRPr lang="ru-RU" altLang="ru-RU" b="1">
              <a:latin typeface="Garamond" panose="02020404030301010803" pitchFamily="18" charset="0"/>
            </a:endParaRPr>
          </a:p>
        </p:txBody>
      </p:sp>
      <p:sp>
        <p:nvSpPr>
          <p:cNvPr id="1096745" name="Rectangle 41"/>
          <p:cNvSpPr>
            <a:spLocks noChangeArrowheads="1"/>
          </p:cNvSpPr>
          <p:nvPr/>
        </p:nvSpPr>
        <p:spPr bwMode="auto">
          <a:xfrm>
            <a:off x="1144588" y="4176713"/>
            <a:ext cx="307975" cy="284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b="1">
                <a:latin typeface="Garamond" panose="02020404030301010803" pitchFamily="18" charset="0"/>
              </a:rPr>
              <a:t>P</a:t>
            </a:r>
            <a:r>
              <a:rPr lang="en-US" altLang="ru-RU" sz="2000" baseline="-25000">
                <a:latin typeface="Garamond" panose="02020404030301010803" pitchFamily="18" charset="0"/>
              </a:rPr>
              <a:t>e</a:t>
            </a:r>
            <a:endParaRPr lang="ru-RU" altLang="ru-RU" sz="2000">
              <a:latin typeface="Garamond" panose="02020404030301010803" pitchFamily="18" charset="0"/>
            </a:endParaRPr>
          </a:p>
        </p:txBody>
      </p:sp>
      <p:sp>
        <p:nvSpPr>
          <p:cNvPr id="1096746" name="Rectangle 42"/>
          <p:cNvSpPr>
            <a:spLocks noChangeArrowheads="1"/>
          </p:cNvSpPr>
          <p:nvPr/>
        </p:nvSpPr>
        <p:spPr bwMode="auto">
          <a:xfrm>
            <a:off x="5218113" y="6257925"/>
            <a:ext cx="307975" cy="284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b="1">
                <a:latin typeface="Garamond" panose="02020404030301010803" pitchFamily="18" charset="0"/>
              </a:rPr>
              <a:t>Q</a:t>
            </a:r>
            <a:r>
              <a:rPr lang="en-US" altLang="ru-RU" b="1" baseline="-25000">
                <a:latin typeface="Garamond" panose="02020404030301010803" pitchFamily="18" charset="0"/>
              </a:rPr>
              <a:t>e</a:t>
            </a:r>
            <a:endParaRPr lang="ru-RU" altLang="ru-RU" b="1">
              <a:latin typeface="Garamond" panose="02020404030301010803" pitchFamily="18" charset="0"/>
            </a:endParaRPr>
          </a:p>
        </p:txBody>
      </p:sp>
      <p:sp>
        <p:nvSpPr>
          <p:cNvPr id="1096747" name="Rectangle 43"/>
          <p:cNvSpPr>
            <a:spLocks noChangeArrowheads="1"/>
          </p:cNvSpPr>
          <p:nvPr/>
        </p:nvSpPr>
        <p:spPr bwMode="auto">
          <a:xfrm>
            <a:off x="1214438" y="6102350"/>
            <a:ext cx="255587" cy="271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a:latin typeface="Garamond" panose="02020404030301010803" pitchFamily="18" charset="0"/>
              </a:rPr>
              <a:t>0</a:t>
            </a:r>
            <a:endParaRPr lang="ru-RU" altLang="ru-RU" sz="2000">
              <a:latin typeface="Garamond" panose="02020404030301010803" pitchFamily="18" charset="0"/>
            </a:endParaRPr>
          </a:p>
        </p:txBody>
      </p:sp>
      <p:sp>
        <p:nvSpPr>
          <p:cNvPr id="1096748" name="Line 44"/>
          <p:cNvSpPr>
            <a:spLocks noChangeShapeType="1"/>
          </p:cNvSpPr>
          <p:nvPr/>
        </p:nvSpPr>
        <p:spPr bwMode="auto">
          <a:xfrm>
            <a:off x="5087938" y="4327525"/>
            <a:ext cx="0" cy="1912938"/>
          </a:xfrm>
          <a:prstGeom prst="line">
            <a:avLst/>
          </a:prstGeom>
          <a:noFill/>
          <a:ln w="12700">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9237" name="Oval 45"/>
          <p:cNvSpPr>
            <a:spLocks noChangeArrowheads="1"/>
          </p:cNvSpPr>
          <p:nvPr/>
        </p:nvSpPr>
        <p:spPr bwMode="auto">
          <a:xfrm>
            <a:off x="5045075" y="4286250"/>
            <a:ext cx="85725" cy="82550"/>
          </a:xfrm>
          <a:prstGeom prst="ellipse">
            <a:avLst/>
          </a:prstGeom>
          <a:solidFill>
            <a:srgbClr val="00000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2" name="Прямоугольник 1"/>
          <p:cNvSpPr/>
          <p:nvPr/>
        </p:nvSpPr>
        <p:spPr>
          <a:xfrm>
            <a:off x="3167406" y="6674148"/>
            <a:ext cx="4881774" cy="461665"/>
          </a:xfrm>
          <a:prstGeom prst="rect">
            <a:avLst/>
          </a:prstGeom>
        </p:spPr>
        <p:txBody>
          <a:bodyPr wrap="square">
            <a:spAutoFit/>
          </a:bodyPr>
          <a:lstStyle/>
          <a:p>
            <a:r>
              <a:rPr lang="ru-RU" sz="1200" b="0" i="0" dirty="0" err="1" smtClean="0">
                <a:solidFill>
                  <a:srgbClr val="404040"/>
                </a:solidFill>
                <a:effectLst/>
                <a:latin typeface="Arial" panose="020B0604020202020204" pitchFamily="34" charset="0"/>
              </a:rPr>
              <a:t>Одамлар</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суратини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безатса</a:t>
            </a:r>
            <a:r>
              <a:rPr lang="ru-RU" sz="1200" b="0" i="0" dirty="0" smtClean="0">
                <a:solidFill>
                  <a:srgbClr val="404040"/>
                </a:solidFill>
                <a:effectLst/>
                <a:latin typeface="Arial" panose="020B0604020202020204" pitchFamily="34" charset="0"/>
              </a:rPr>
              <a:t>, сен </a:t>
            </a:r>
            <a:r>
              <a:rPr lang="ru-RU" sz="1200" b="0" i="0" dirty="0" err="1" smtClean="0">
                <a:solidFill>
                  <a:srgbClr val="404040"/>
                </a:solidFill>
                <a:effectLst/>
                <a:latin typeface="Arial" panose="020B0604020202020204" pitchFamily="34" charset="0"/>
              </a:rPr>
              <a:t>сийратингни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беза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Одамлар</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бошқалар</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айбидан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сўз</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очса</a:t>
            </a:r>
            <a:r>
              <a:rPr lang="ru-RU" sz="1200" b="0" i="0" dirty="0" smtClean="0">
                <a:solidFill>
                  <a:srgbClr val="404040"/>
                </a:solidFill>
                <a:effectLst/>
                <a:latin typeface="Arial" panose="020B0604020202020204" pitchFamily="34" charset="0"/>
              </a:rPr>
              <a:t>, сен </a:t>
            </a:r>
            <a:r>
              <a:rPr lang="ru-RU" sz="1200" b="0" i="0" dirty="0" err="1" smtClean="0">
                <a:solidFill>
                  <a:srgbClr val="404040"/>
                </a:solidFill>
                <a:effectLst/>
                <a:latin typeface="Arial" panose="020B0604020202020204" pitchFamily="34" charset="0"/>
              </a:rPr>
              <a:t>ўз</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қусурингни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ўйла</a:t>
            </a:r>
            <a:r>
              <a:rPr lang="ru-RU" sz="1200" b="0" i="0" dirty="0" smtClean="0">
                <a:solidFill>
                  <a:srgbClr val="404040"/>
                </a:solidFill>
                <a:effectLst/>
                <a:latin typeface="Arial" panose="020B0604020202020204" pitchFamily="34" charset="0"/>
              </a:rPr>
              <a:t>. </a:t>
            </a:r>
            <a:r>
              <a:rPr lang="ru-RU" sz="1200" b="1" i="1" dirty="0" err="1" smtClean="0">
                <a:solidFill>
                  <a:srgbClr val="404040"/>
                </a:solidFill>
                <a:effectLst/>
                <a:latin typeface="Arial" panose="020B0604020202020204" pitchFamily="34" charset="0"/>
              </a:rPr>
              <a:t>Ж.Румий</a:t>
            </a:r>
            <a:endParaRPr lang="ru-RU" sz="1200" b="1" i="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96706"/>
                                        </p:tgtEl>
                                        <p:attrNameLst>
                                          <p:attrName>style.visibility</p:attrName>
                                        </p:attrNameLst>
                                      </p:cBhvr>
                                      <p:to>
                                        <p:strVal val="visible"/>
                                      </p:to>
                                    </p:set>
                                    <p:animEffect transition="in" filter="fade">
                                      <p:cBhvr>
                                        <p:cTn id="7" dur="2000"/>
                                        <p:tgtEl>
                                          <p:spTgt spid="1096706"/>
                                        </p:tgtEl>
                                      </p:cBhvr>
                                    </p:animEffect>
                                  </p:childTnLst>
                                </p:cTn>
                              </p:par>
                            </p:childTnLst>
                          </p:cTn>
                        </p:par>
                        <p:par>
                          <p:cTn id="8" fill="hold" nodeType="afterGroup">
                            <p:stCondLst>
                              <p:cond delay="2000"/>
                            </p:stCondLst>
                            <p:childTnLst>
                              <p:par>
                                <p:cTn id="9" presetID="15" presetClass="entr" presetSubtype="0" fill="hold" nodeType="afterEffect">
                                  <p:stCondLst>
                                    <p:cond delay="0"/>
                                  </p:stCondLst>
                                  <p:childTnLst>
                                    <p:set>
                                      <p:cBhvr>
                                        <p:cTn id="10" dur="1" fill="hold">
                                          <p:stCondLst>
                                            <p:cond delay="0"/>
                                          </p:stCondLst>
                                        </p:cTn>
                                        <p:tgtEl>
                                          <p:spTgt spid="1096728"/>
                                        </p:tgtEl>
                                        <p:attrNameLst>
                                          <p:attrName>style.visibility</p:attrName>
                                        </p:attrNameLst>
                                      </p:cBhvr>
                                      <p:to>
                                        <p:strVal val="visible"/>
                                      </p:to>
                                    </p:set>
                                    <p:anim calcmode="lin" valueType="num">
                                      <p:cBhvr>
                                        <p:cTn id="11" dur="1000" fill="hold"/>
                                        <p:tgtEl>
                                          <p:spTgt spid="1096728"/>
                                        </p:tgtEl>
                                        <p:attrNameLst>
                                          <p:attrName>ppt_w</p:attrName>
                                        </p:attrNameLst>
                                      </p:cBhvr>
                                      <p:tavLst>
                                        <p:tav tm="0">
                                          <p:val>
                                            <p:fltVal val="0"/>
                                          </p:val>
                                        </p:tav>
                                        <p:tav tm="100000">
                                          <p:val>
                                            <p:strVal val="#ppt_w"/>
                                          </p:val>
                                        </p:tav>
                                      </p:tavLst>
                                    </p:anim>
                                    <p:anim calcmode="lin" valueType="num">
                                      <p:cBhvr>
                                        <p:cTn id="12" dur="1000" fill="hold"/>
                                        <p:tgtEl>
                                          <p:spTgt spid="1096728"/>
                                        </p:tgtEl>
                                        <p:attrNameLst>
                                          <p:attrName>ppt_h</p:attrName>
                                        </p:attrNameLst>
                                      </p:cBhvr>
                                      <p:tavLst>
                                        <p:tav tm="0">
                                          <p:val>
                                            <p:fltVal val="0"/>
                                          </p:val>
                                        </p:tav>
                                        <p:tav tm="100000">
                                          <p:val>
                                            <p:strVal val="#ppt_h"/>
                                          </p:val>
                                        </p:tav>
                                      </p:tavLst>
                                    </p:anim>
                                    <p:anim calcmode="lin" valueType="num">
                                      <p:cBhvr>
                                        <p:cTn id="13" dur="1000" fill="hold"/>
                                        <p:tgtEl>
                                          <p:spTgt spid="1096728"/>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1096728"/>
                                        </p:tgtEl>
                                        <p:attrNameLst>
                                          <p:attrName>ppt_y</p:attrName>
                                        </p:attrNameLst>
                                      </p:cBhvr>
                                      <p:tavLst>
                                        <p:tav tm="0" fmla="#ppt_y+(sin(-2*pi*(1-$))*-#ppt_x+cos(-2*pi*(1-$))*(1-#ppt_y))*(1-$)">
                                          <p:val>
                                            <p:fltVal val="0"/>
                                          </p:val>
                                        </p:tav>
                                        <p:tav tm="100000">
                                          <p:val>
                                            <p:fltVal val="1"/>
                                          </p:val>
                                        </p:tav>
                                      </p:tavLst>
                                    </p:anim>
                                  </p:childTnLst>
                                </p:cTn>
                              </p:par>
                            </p:childTnLst>
                          </p:cTn>
                        </p:par>
                        <p:par>
                          <p:cTn id="15" fill="hold" nodeType="afterGroup">
                            <p:stCondLst>
                              <p:cond delay="3000"/>
                            </p:stCondLst>
                            <p:childTnLst>
                              <p:par>
                                <p:cTn id="16" presetID="26" presetClass="entr" presetSubtype="0" fill="hold" nodeType="afterEffect">
                                  <p:stCondLst>
                                    <p:cond delay="0"/>
                                  </p:stCondLst>
                                  <p:childTnLst>
                                    <p:set>
                                      <p:cBhvr>
                                        <p:cTn id="17" dur="1" fill="hold">
                                          <p:stCondLst>
                                            <p:cond delay="0"/>
                                          </p:stCondLst>
                                        </p:cTn>
                                        <p:tgtEl>
                                          <p:spTgt spid="1096748"/>
                                        </p:tgtEl>
                                        <p:attrNameLst>
                                          <p:attrName>style.visibility</p:attrName>
                                        </p:attrNameLst>
                                      </p:cBhvr>
                                      <p:to>
                                        <p:strVal val="visible"/>
                                      </p:to>
                                    </p:set>
                                    <p:animEffect transition="in" filter="wipe(down)">
                                      <p:cBhvr>
                                        <p:cTn id="18" dur="145">
                                          <p:stCondLst>
                                            <p:cond delay="0"/>
                                          </p:stCondLst>
                                        </p:cTn>
                                        <p:tgtEl>
                                          <p:spTgt spid="1096748"/>
                                        </p:tgtEl>
                                      </p:cBhvr>
                                    </p:animEffect>
                                    <p:anim calcmode="lin" valueType="num">
                                      <p:cBhvr>
                                        <p:cTn id="19" dur="456" tmFilter="0,0; 0.14,0.36; 0.43,0.73; 0.71,0.91; 1.0,1.0">
                                          <p:stCondLst>
                                            <p:cond delay="0"/>
                                          </p:stCondLst>
                                        </p:cTn>
                                        <p:tgtEl>
                                          <p:spTgt spid="1096748"/>
                                        </p:tgtEl>
                                        <p:attrNameLst>
                                          <p:attrName>ppt_x</p:attrName>
                                        </p:attrNameLst>
                                      </p:cBhvr>
                                      <p:tavLst>
                                        <p:tav tm="0">
                                          <p:val>
                                            <p:strVal val="#ppt_x-0.25"/>
                                          </p:val>
                                        </p:tav>
                                        <p:tav tm="100000">
                                          <p:val>
                                            <p:strVal val="#ppt_x"/>
                                          </p:val>
                                        </p:tav>
                                      </p:tavLst>
                                    </p:anim>
                                    <p:anim calcmode="lin" valueType="num">
                                      <p:cBhvr>
                                        <p:cTn id="20" dur="166" tmFilter="0.0,0.0; 0.25,0.07; 0.50,0.2; 0.75,0.467; 1.0,1.0">
                                          <p:stCondLst>
                                            <p:cond delay="0"/>
                                          </p:stCondLst>
                                        </p:cTn>
                                        <p:tgtEl>
                                          <p:spTgt spid="1096748"/>
                                        </p:tgtEl>
                                        <p:attrNameLst>
                                          <p:attrName>ppt_y</p:attrName>
                                        </p:attrNameLst>
                                      </p:cBhvr>
                                      <p:tavLst>
                                        <p:tav tm="0" fmla="#ppt_y-sin(pi*$)/3">
                                          <p:val>
                                            <p:fltVal val="0.5"/>
                                          </p:val>
                                        </p:tav>
                                        <p:tav tm="100000">
                                          <p:val>
                                            <p:fltVal val="1"/>
                                          </p:val>
                                        </p:tav>
                                      </p:tavLst>
                                    </p:anim>
                                    <p:anim calcmode="lin" valueType="num">
                                      <p:cBhvr>
                                        <p:cTn id="21" dur="166" tmFilter="0, 0; 0.125,0.2665; 0.25,0.4; 0.375,0.465; 0.5,0.5;  0.625,0.535; 0.75,0.6; 0.875,0.7335; 1,1">
                                          <p:stCondLst>
                                            <p:cond delay="166"/>
                                          </p:stCondLst>
                                        </p:cTn>
                                        <p:tgtEl>
                                          <p:spTgt spid="1096748"/>
                                        </p:tgtEl>
                                        <p:attrNameLst>
                                          <p:attrName>ppt_y</p:attrName>
                                        </p:attrNameLst>
                                      </p:cBhvr>
                                      <p:tavLst>
                                        <p:tav tm="0" fmla="#ppt_y-sin(pi*$)/9">
                                          <p:val>
                                            <p:fltVal val="0"/>
                                          </p:val>
                                        </p:tav>
                                        <p:tav tm="100000">
                                          <p:val>
                                            <p:fltVal val="1"/>
                                          </p:val>
                                        </p:tav>
                                      </p:tavLst>
                                    </p:anim>
                                    <p:anim calcmode="lin" valueType="num">
                                      <p:cBhvr>
                                        <p:cTn id="22" dur="83" tmFilter="0, 0; 0.125,0.2665; 0.25,0.4; 0.375,0.465; 0.5,0.5;  0.625,0.535; 0.75,0.6; 0.875,0.7335; 1,1">
                                          <p:stCondLst>
                                            <p:cond delay="331"/>
                                          </p:stCondLst>
                                        </p:cTn>
                                        <p:tgtEl>
                                          <p:spTgt spid="1096748"/>
                                        </p:tgtEl>
                                        <p:attrNameLst>
                                          <p:attrName>ppt_y</p:attrName>
                                        </p:attrNameLst>
                                      </p:cBhvr>
                                      <p:tavLst>
                                        <p:tav tm="0" fmla="#ppt_y-sin(pi*$)/27">
                                          <p:val>
                                            <p:fltVal val="0"/>
                                          </p:val>
                                        </p:tav>
                                        <p:tav tm="100000">
                                          <p:val>
                                            <p:fltVal val="1"/>
                                          </p:val>
                                        </p:tav>
                                      </p:tavLst>
                                    </p:anim>
                                    <p:anim calcmode="lin" valueType="num">
                                      <p:cBhvr>
                                        <p:cTn id="23" dur="41" tmFilter="0, 0; 0.125,0.2665; 0.25,0.4; 0.375,0.465; 0.5,0.5;  0.625,0.535; 0.75,0.6; 0.875,0.7335; 1,1">
                                          <p:stCondLst>
                                            <p:cond delay="414"/>
                                          </p:stCondLst>
                                        </p:cTn>
                                        <p:tgtEl>
                                          <p:spTgt spid="1096748"/>
                                        </p:tgtEl>
                                        <p:attrNameLst>
                                          <p:attrName>ppt_y</p:attrName>
                                        </p:attrNameLst>
                                      </p:cBhvr>
                                      <p:tavLst>
                                        <p:tav tm="0" fmla="#ppt_y-sin(pi*$)/81">
                                          <p:val>
                                            <p:fltVal val="0"/>
                                          </p:val>
                                        </p:tav>
                                        <p:tav tm="100000">
                                          <p:val>
                                            <p:fltVal val="1"/>
                                          </p:val>
                                        </p:tav>
                                      </p:tavLst>
                                    </p:anim>
                                    <p:animScale>
                                      <p:cBhvr>
                                        <p:cTn id="24" dur="7">
                                          <p:stCondLst>
                                            <p:cond delay="162"/>
                                          </p:stCondLst>
                                        </p:cTn>
                                        <p:tgtEl>
                                          <p:spTgt spid="1096748"/>
                                        </p:tgtEl>
                                      </p:cBhvr>
                                      <p:to x="100000" y="60000"/>
                                    </p:animScale>
                                    <p:animScale>
                                      <p:cBhvr>
                                        <p:cTn id="25" dur="41" decel="50000">
                                          <p:stCondLst>
                                            <p:cond delay="169"/>
                                          </p:stCondLst>
                                        </p:cTn>
                                        <p:tgtEl>
                                          <p:spTgt spid="1096748"/>
                                        </p:tgtEl>
                                      </p:cBhvr>
                                      <p:to x="100000" y="100000"/>
                                    </p:animScale>
                                    <p:animScale>
                                      <p:cBhvr>
                                        <p:cTn id="26" dur="7">
                                          <p:stCondLst>
                                            <p:cond delay="328"/>
                                          </p:stCondLst>
                                        </p:cTn>
                                        <p:tgtEl>
                                          <p:spTgt spid="1096748"/>
                                        </p:tgtEl>
                                      </p:cBhvr>
                                      <p:to x="100000" y="80000"/>
                                    </p:animScale>
                                    <p:animScale>
                                      <p:cBhvr>
                                        <p:cTn id="27" dur="41" decel="50000">
                                          <p:stCondLst>
                                            <p:cond delay="335"/>
                                          </p:stCondLst>
                                        </p:cTn>
                                        <p:tgtEl>
                                          <p:spTgt spid="1096748"/>
                                        </p:tgtEl>
                                      </p:cBhvr>
                                      <p:to x="100000" y="100000"/>
                                    </p:animScale>
                                    <p:animScale>
                                      <p:cBhvr>
                                        <p:cTn id="28" dur="7">
                                          <p:stCondLst>
                                            <p:cond delay="410"/>
                                          </p:stCondLst>
                                        </p:cTn>
                                        <p:tgtEl>
                                          <p:spTgt spid="1096748"/>
                                        </p:tgtEl>
                                      </p:cBhvr>
                                      <p:to x="100000" y="90000"/>
                                    </p:animScale>
                                    <p:animScale>
                                      <p:cBhvr>
                                        <p:cTn id="29" dur="41" decel="50000">
                                          <p:stCondLst>
                                            <p:cond delay="417"/>
                                          </p:stCondLst>
                                        </p:cTn>
                                        <p:tgtEl>
                                          <p:spTgt spid="1096748"/>
                                        </p:tgtEl>
                                      </p:cBhvr>
                                      <p:to x="100000" y="100000"/>
                                    </p:animScale>
                                    <p:animScale>
                                      <p:cBhvr>
                                        <p:cTn id="30" dur="7">
                                          <p:stCondLst>
                                            <p:cond delay="452"/>
                                          </p:stCondLst>
                                        </p:cTn>
                                        <p:tgtEl>
                                          <p:spTgt spid="1096748"/>
                                        </p:tgtEl>
                                      </p:cBhvr>
                                      <p:to x="100000" y="95000"/>
                                    </p:animScale>
                                    <p:animScale>
                                      <p:cBhvr>
                                        <p:cTn id="31" dur="41" decel="50000">
                                          <p:stCondLst>
                                            <p:cond delay="458"/>
                                          </p:stCondLst>
                                        </p:cTn>
                                        <p:tgtEl>
                                          <p:spTgt spid="1096748"/>
                                        </p:tgtEl>
                                      </p:cBhvr>
                                      <p:to x="100000" y="100000"/>
                                    </p:animScale>
                                  </p:childTnLst>
                                </p:cTn>
                              </p:par>
                            </p:childTnLst>
                          </p:cTn>
                        </p:par>
                        <p:par>
                          <p:cTn id="32" fill="hold" nodeType="afterGroup">
                            <p:stCondLst>
                              <p:cond delay="3500"/>
                            </p:stCondLst>
                            <p:childTnLst>
                              <p:par>
                                <p:cTn id="33" presetID="15" presetClass="entr" presetSubtype="0" fill="hold" nodeType="afterEffect">
                                  <p:stCondLst>
                                    <p:cond delay="0"/>
                                  </p:stCondLst>
                                  <p:childTnLst>
                                    <p:set>
                                      <p:cBhvr>
                                        <p:cTn id="34" dur="1" fill="hold">
                                          <p:stCondLst>
                                            <p:cond delay="0"/>
                                          </p:stCondLst>
                                        </p:cTn>
                                        <p:tgtEl>
                                          <p:spTgt spid="1096735"/>
                                        </p:tgtEl>
                                        <p:attrNameLst>
                                          <p:attrName>style.visibility</p:attrName>
                                        </p:attrNameLst>
                                      </p:cBhvr>
                                      <p:to>
                                        <p:strVal val="visible"/>
                                      </p:to>
                                    </p:set>
                                    <p:anim calcmode="lin" valueType="num">
                                      <p:cBhvr>
                                        <p:cTn id="35" dur="1000" fill="hold"/>
                                        <p:tgtEl>
                                          <p:spTgt spid="1096735"/>
                                        </p:tgtEl>
                                        <p:attrNameLst>
                                          <p:attrName>ppt_w</p:attrName>
                                        </p:attrNameLst>
                                      </p:cBhvr>
                                      <p:tavLst>
                                        <p:tav tm="0">
                                          <p:val>
                                            <p:fltVal val="0"/>
                                          </p:val>
                                        </p:tav>
                                        <p:tav tm="100000">
                                          <p:val>
                                            <p:strVal val="#ppt_w"/>
                                          </p:val>
                                        </p:tav>
                                      </p:tavLst>
                                    </p:anim>
                                    <p:anim calcmode="lin" valueType="num">
                                      <p:cBhvr>
                                        <p:cTn id="36" dur="1000" fill="hold"/>
                                        <p:tgtEl>
                                          <p:spTgt spid="1096735"/>
                                        </p:tgtEl>
                                        <p:attrNameLst>
                                          <p:attrName>ppt_h</p:attrName>
                                        </p:attrNameLst>
                                      </p:cBhvr>
                                      <p:tavLst>
                                        <p:tav tm="0">
                                          <p:val>
                                            <p:fltVal val="0"/>
                                          </p:val>
                                        </p:tav>
                                        <p:tav tm="100000">
                                          <p:val>
                                            <p:strVal val="#ppt_h"/>
                                          </p:val>
                                        </p:tav>
                                      </p:tavLst>
                                    </p:anim>
                                    <p:anim calcmode="lin" valueType="num">
                                      <p:cBhvr>
                                        <p:cTn id="37" dur="1000" fill="hold"/>
                                        <p:tgtEl>
                                          <p:spTgt spid="1096735"/>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1096735"/>
                                        </p:tgtEl>
                                        <p:attrNameLst>
                                          <p:attrName>ppt_y</p:attrName>
                                        </p:attrNameLst>
                                      </p:cBhvr>
                                      <p:tavLst>
                                        <p:tav tm="0" fmla="#ppt_y+(sin(-2*pi*(1-$))*-#ppt_x+cos(-2*pi*(1-$))*(1-#ppt_y))*(1-$)">
                                          <p:val>
                                            <p:fltVal val="0"/>
                                          </p:val>
                                        </p:tav>
                                        <p:tav tm="100000">
                                          <p:val>
                                            <p:fltVal val="1"/>
                                          </p:val>
                                        </p:tav>
                                      </p:tavLst>
                                    </p:anim>
                                  </p:childTnLst>
                                </p:cTn>
                              </p:par>
                            </p:childTnLst>
                          </p:cTn>
                        </p:par>
                        <p:par>
                          <p:cTn id="39" fill="hold" nodeType="afterGroup">
                            <p:stCondLst>
                              <p:cond delay="4500"/>
                            </p:stCondLst>
                            <p:childTnLst>
                              <p:par>
                                <p:cTn id="40" presetID="15" presetClass="entr" presetSubtype="0" fill="hold" nodeType="afterEffect">
                                  <p:stCondLst>
                                    <p:cond delay="0"/>
                                  </p:stCondLst>
                                  <p:childTnLst>
                                    <p:set>
                                      <p:cBhvr>
                                        <p:cTn id="41" dur="1" fill="hold">
                                          <p:stCondLst>
                                            <p:cond delay="0"/>
                                          </p:stCondLst>
                                        </p:cTn>
                                        <p:tgtEl>
                                          <p:spTgt spid="1096736"/>
                                        </p:tgtEl>
                                        <p:attrNameLst>
                                          <p:attrName>style.visibility</p:attrName>
                                        </p:attrNameLst>
                                      </p:cBhvr>
                                      <p:to>
                                        <p:strVal val="visible"/>
                                      </p:to>
                                    </p:set>
                                    <p:anim calcmode="lin" valueType="num">
                                      <p:cBhvr>
                                        <p:cTn id="42" dur="1000" fill="hold"/>
                                        <p:tgtEl>
                                          <p:spTgt spid="1096736"/>
                                        </p:tgtEl>
                                        <p:attrNameLst>
                                          <p:attrName>ppt_w</p:attrName>
                                        </p:attrNameLst>
                                      </p:cBhvr>
                                      <p:tavLst>
                                        <p:tav tm="0">
                                          <p:val>
                                            <p:fltVal val="0"/>
                                          </p:val>
                                        </p:tav>
                                        <p:tav tm="100000">
                                          <p:val>
                                            <p:strVal val="#ppt_w"/>
                                          </p:val>
                                        </p:tav>
                                      </p:tavLst>
                                    </p:anim>
                                    <p:anim calcmode="lin" valueType="num">
                                      <p:cBhvr>
                                        <p:cTn id="43" dur="1000" fill="hold"/>
                                        <p:tgtEl>
                                          <p:spTgt spid="1096736"/>
                                        </p:tgtEl>
                                        <p:attrNameLst>
                                          <p:attrName>ppt_h</p:attrName>
                                        </p:attrNameLst>
                                      </p:cBhvr>
                                      <p:tavLst>
                                        <p:tav tm="0">
                                          <p:val>
                                            <p:fltVal val="0"/>
                                          </p:val>
                                        </p:tav>
                                        <p:tav tm="100000">
                                          <p:val>
                                            <p:strVal val="#ppt_h"/>
                                          </p:val>
                                        </p:tav>
                                      </p:tavLst>
                                    </p:anim>
                                    <p:anim calcmode="lin" valueType="num">
                                      <p:cBhvr>
                                        <p:cTn id="44" dur="1000" fill="hold"/>
                                        <p:tgtEl>
                                          <p:spTgt spid="1096736"/>
                                        </p:tgtEl>
                                        <p:attrNameLst>
                                          <p:attrName>ppt_x</p:attrName>
                                        </p:attrNameLst>
                                      </p:cBhvr>
                                      <p:tavLst>
                                        <p:tav tm="0" fmla="#ppt_x+(cos(-2*pi*(1-$))*-#ppt_x-sin(-2*pi*(1-$))*(1-#ppt_y))*(1-$)">
                                          <p:val>
                                            <p:fltVal val="0"/>
                                          </p:val>
                                        </p:tav>
                                        <p:tav tm="100000">
                                          <p:val>
                                            <p:fltVal val="1"/>
                                          </p:val>
                                        </p:tav>
                                      </p:tavLst>
                                    </p:anim>
                                    <p:anim calcmode="lin" valueType="num">
                                      <p:cBhvr>
                                        <p:cTn id="45" dur="1000" fill="hold"/>
                                        <p:tgtEl>
                                          <p:spTgt spid="1096736"/>
                                        </p:tgtEl>
                                        <p:attrNameLst>
                                          <p:attrName>ppt_y</p:attrName>
                                        </p:attrNameLst>
                                      </p:cBhvr>
                                      <p:tavLst>
                                        <p:tav tm="0" fmla="#ppt_y+(sin(-2*pi*(1-$))*-#ppt_x+cos(-2*pi*(1-$))*(1-#ppt_y))*(1-$)">
                                          <p:val>
                                            <p:fltVal val="0"/>
                                          </p:val>
                                        </p:tav>
                                        <p:tav tm="100000">
                                          <p:val>
                                            <p:fltVal val="1"/>
                                          </p:val>
                                        </p:tav>
                                      </p:tavLst>
                                    </p:anim>
                                  </p:childTnLst>
                                </p:cTn>
                              </p:par>
                            </p:childTnLst>
                          </p:cTn>
                        </p:par>
                        <p:par>
                          <p:cTn id="46" fill="hold" nodeType="afterGroup">
                            <p:stCondLst>
                              <p:cond delay="5500"/>
                            </p:stCondLst>
                            <p:childTnLst>
                              <p:par>
                                <p:cTn id="47" presetID="30" presetClass="entr" presetSubtype="0" fill="hold" nodeType="afterEffect">
                                  <p:stCondLst>
                                    <p:cond delay="0"/>
                                  </p:stCondLst>
                                  <p:childTnLst>
                                    <p:set>
                                      <p:cBhvr>
                                        <p:cTn id="48" dur="1" fill="hold">
                                          <p:stCondLst>
                                            <p:cond delay="0"/>
                                          </p:stCondLst>
                                        </p:cTn>
                                        <p:tgtEl>
                                          <p:spTgt spid="1096741"/>
                                        </p:tgtEl>
                                        <p:attrNameLst>
                                          <p:attrName>style.visibility</p:attrName>
                                        </p:attrNameLst>
                                      </p:cBhvr>
                                      <p:to>
                                        <p:strVal val="visible"/>
                                      </p:to>
                                    </p:set>
                                    <p:animEffect transition="in" filter="fade">
                                      <p:cBhvr>
                                        <p:cTn id="49" dur="800" decel="100000"/>
                                        <p:tgtEl>
                                          <p:spTgt spid="1096741"/>
                                        </p:tgtEl>
                                      </p:cBhvr>
                                    </p:animEffect>
                                    <p:anim calcmode="lin" valueType="num">
                                      <p:cBhvr>
                                        <p:cTn id="50" dur="800" decel="100000" fill="hold"/>
                                        <p:tgtEl>
                                          <p:spTgt spid="1096741"/>
                                        </p:tgtEl>
                                        <p:attrNameLst>
                                          <p:attrName>style.rotation</p:attrName>
                                        </p:attrNameLst>
                                      </p:cBhvr>
                                      <p:tavLst>
                                        <p:tav tm="0">
                                          <p:val>
                                            <p:fltVal val="-90"/>
                                          </p:val>
                                        </p:tav>
                                        <p:tav tm="100000">
                                          <p:val>
                                            <p:fltVal val="0"/>
                                          </p:val>
                                        </p:tav>
                                      </p:tavLst>
                                    </p:anim>
                                    <p:anim calcmode="lin" valueType="num">
                                      <p:cBhvr>
                                        <p:cTn id="51" dur="800" decel="100000" fill="hold"/>
                                        <p:tgtEl>
                                          <p:spTgt spid="1096741"/>
                                        </p:tgtEl>
                                        <p:attrNameLst>
                                          <p:attrName>ppt_x</p:attrName>
                                        </p:attrNameLst>
                                      </p:cBhvr>
                                      <p:tavLst>
                                        <p:tav tm="0">
                                          <p:val>
                                            <p:strVal val="#ppt_x+0.4"/>
                                          </p:val>
                                        </p:tav>
                                        <p:tav tm="100000">
                                          <p:val>
                                            <p:strVal val="#ppt_x-0.05"/>
                                          </p:val>
                                        </p:tav>
                                      </p:tavLst>
                                    </p:anim>
                                    <p:anim calcmode="lin" valueType="num">
                                      <p:cBhvr>
                                        <p:cTn id="52" dur="800" decel="100000" fill="hold"/>
                                        <p:tgtEl>
                                          <p:spTgt spid="1096741"/>
                                        </p:tgtEl>
                                        <p:attrNameLst>
                                          <p:attrName>ppt_y</p:attrName>
                                        </p:attrNameLst>
                                      </p:cBhvr>
                                      <p:tavLst>
                                        <p:tav tm="0">
                                          <p:val>
                                            <p:strVal val="#ppt_y-0.4"/>
                                          </p:val>
                                        </p:tav>
                                        <p:tav tm="100000">
                                          <p:val>
                                            <p:strVal val="#ppt_y+0.1"/>
                                          </p:val>
                                        </p:tav>
                                      </p:tavLst>
                                    </p:anim>
                                    <p:anim calcmode="lin" valueType="num">
                                      <p:cBhvr>
                                        <p:cTn id="53" dur="200" accel="100000" fill="hold">
                                          <p:stCondLst>
                                            <p:cond delay="800"/>
                                          </p:stCondLst>
                                        </p:cTn>
                                        <p:tgtEl>
                                          <p:spTgt spid="1096741"/>
                                        </p:tgtEl>
                                        <p:attrNameLst>
                                          <p:attrName>ppt_x</p:attrName>
                                        </p:attrNameLst>
                                      </p:cBhvr>
                                      <p:tavLst>
                                        <p:tav tm="0">
                                          <p:val>
                                            <p:strVal val="#ppt_x-0.05"/>
                                          </p:val>
                                        </p:tav>
                                        <p:tav tm="100000">
                                          <p:val>
                                            <p:strVal val="#ppt_x"/>
                                          </p:val>
                                        </p:tav>
                                      </p:tavLst>
                                    </p:anim>
                                    <p:anim calcmode="lin" valueType="num">
                                      <p:cBhvr>
                                        <p:cTn id="54" dur="200" accel="100000" fill="hold">
                                          <p:stCondLst>
                                            <p:cond delay="800"/>
                                          </p:stCondLst>
                                        </p:cTn>
                                        <p:tgtEl>
                                          <p:spTgt spid="1096741"/>
                                        </p:tgtEl>
                                        <p:attrNameLst>
                                          <p:attrName>ppt_y</p:attrName>
                                        </p:attrNameLst>
                                      </p:cBhvr>
                                      <p:tavLst>
                                        <p:tav tm="0">
                                          <p:val>
                                            <p:strVal val="#ppt_y+0.1"/>
                                          </p:val>
                                        </p:tav>
                                        <p:tav tm="100000">
                                          <p:val>
                                            <p:strVal val="#ppt_y"/>
                                          </p:val>
                                        </p:tav>
                                      </p:tavLst>
                                    </p:anim>
                                  </p:childTnLst>
                                </p:cTn>
                              </p:par>
                            </p:childTnLst>
                          </p:cTn>
                        </p:par>
                        <p:par>
                          <p:cTn id="55" fill="hold" nodeType="afterGroup">
                            <p:stCondLst>
                              <p:cond delay="6500"/>
                            </p:stCondLst>
                            <p:childTnLst>
                              <p:par>
                                <p:cTn id="56" presetID="20" presetClass="entr" presetSubtype="0" fill="hold" nodeType="afterEffect">
                                  <p:stCondLst>
                                    <p:cond delay="0"/>
                                  </p:stCondLst>
                                  <p:childTnLst>
                                    <p:set>
                                      <p:cBhvr>
                                        <p:cTn id="57" dur="1" fill="hold">
                                          <p:stCondLst>
                                            <p:cond delay="0"/>
                                          </p:stCondLst>
                                        </p:cTn>
                                        <p:tgtEl>
                                          <p:spTgt spid="1096738"/>
                                        </p:tgtEl>
                                        <p:attrNameLst>
                                          <p:attrName>style.visibility</p:attrName>
                                        </p:attrNameLst>
                                      </p:cBhvr>
                                      <p:to>
                                        <p:strVal val="visible"/>
                                      </p:to>
                                    </p:set>
                                    <p:animEffect transition="in" filter="wedge">
                                      <p:cBhvr>
                                        <p:cTn id="58" dur="2000"/>
                                        <p:tgtEl>
                                          <p:spTgt spid="1096738"/>
                                        </p:tgtEl>
                                      </p:cBhvr>
                                    </p:animEffect>
                                  </p:childTnLst>
                                </p:cTn>
                              </p:par>
                            </p:childTnLst>
                          </p:cTn>
                        </p:par>
                        <p:par>
                          <p:cTn id="59" fill="hold" nodeType="afterGroup">
                            <p:stCondLst>
                              <p:cond delay="8500"/>
                            </p:stCondLst>
                            <p:childTnLst>
                              <p:par>
                                <p:cTn id="60" presetID="20" presetClass="entr" presetSubtype="0" fill="hold" nodeType="afterEffect">
                                  <p:stCondLst>
                                    <p:cond delay="0"/>
                                  </p:stCondLst>
                                  <p:childTnLst>
                                    <p:set>
                                      <p:cBhvr>
                                        <p:cTn id="61" dur="1" fill="hold">
                                          <p:stCondLst>
                                            <p:cond delay="0"/>
                                          </p:stCondLst>
                                        </p:cTn>
                                        <p:tgtEl>
                                          <p:spTgt spid="1096737"/>
                                        </p:tgtEl>
                                        <p:attrNameLst>
                                          <p:attrName>style.visibility</p:attrName>
                                        </p:attrNameLst>
                                      </p:cBhvr>
                                      <p:to>
                                        <p:strVal val="visible"/>
                                      </p:to>
                                    </p:set>
                                    <p:animEffect transition="in" filter="wedge">
                                      <p:cBhvr>
                                        <p:cTn id="62" dur="2000"/>
                                        <p:tgtEl>
                                          <p:spTgt spid="1096737"/>
                                        </p:tgtEl>
                                      </p:cBhvr>
                                    </p:animEffect>
                                  </p:childTnLst>
                                </p:cTn>
                              </p:par>
                            </p:childTnLst>
                          </p:cTn>
                        </p:par>
                        <p:par>
                          <p:cTn id="63" fill="hold" nodeType="afterGroup">
                            <p:stCondLst>
                              <p:cond delay="10500"/>
                            </p:stCondLst>
                            <p:childTnLst>
                              <p:par>
                                <p:cTn id="64" presetID="51" presetClass="entr" presetSubtype="0" fill="hold" grpId="0" nodeType="afterEffect">
                                  <p:stCondLst>
                                    <p:cond delay="0"/>
                                  </p:stCondLst>
                                  <p:childTnLst>
                                    <p:set>
                                      <p:cBhvr>
                                        <p:cTn id="65" dur="1" fill="hold">
                                          <p:stCondLst>
                                            <p:cond delay="0"/>
                                          </p:stCondLst>
                                        </p:cTn>
                                        <p:tgtEl>
                                          <p:spTgt spid="1096744"/>
                                        </p:tgtEl>
                                        <p:attrNameLst>
                                          <p:attrName>style.visibility</p:attrName>
                                        </p:attrNameLst>
                                      </p:cBhvr>
                                      <p:to>
                                        <p:strVal val="visible"/>
                                      </p:to>
                                    </p:set>
                                    <p:animEffect transition="in" filter="fade">
                                      <p:cBhvr>
                                        <p:cTn id="66" dur="770" decel="100000"/>
                                        <p:tgtEl>
                                          <p:spTgt spid="1096744"/>
                                        </p:tgtEl>
                                      </p:cBhvr>
                                    </p:animEffect>
                                    <p:animScale>
                                      <p:cBhvr>
                                        <p:cTn id="67" dur="770" decel="100000"/>
                                        <p:tgtEl>
                                          <p:spTgt spid="1096744"/>
                                        </p:tgtEl>
                                      </p:cBhvr>
                                      <p:from x="10000" y="10000"/>
                                      <p:to x="200000" y="450000"/>
                                    </p:animScale>
                                    <p:animScale>
                                      <p:cBhvr>
                                        <p:cTn id="68" dur="1230" accel="100000" fill="hold">
                                          <p:stCondLst>
                                            <p:cond delay="770"/>
                                          </p:stCondLst>
                                        </p:cTn>
                                        <p:tgtEl>
                                          <p:spTgt spid="1096744"/>
                                        </p:tgtEl>
                                      </p:cBhvr>
                                      <p:from x="200000" y="450000"/>
                                      <p:to x="100000" y="100000"/>
                                    </p:animScale>
                                    <p:set>
                                      <p:cBhvr>
                                        <p:cTn id="69" dur="770" fill="hold"/>
                                        <p:tgtEl>
                                          <p:spTgt spid="1096744"/>
                                        </p:tgtEl>
                                        <p:attrNameLst>
                                          <p:attrName>ppt_x</p:attrName>
                                        </p:attrNameLst>
                                      </p:cBhvr>
                                      <p:to>
                                        <p:strVal val="(0.5)"/>
                                      </p:to>
                                    </p:set>
                                    <p:anim from="(0.5)" to="(#ppt_x)" calcmode="lin" valueType="num">
                                      <p:cBhvr>
                                        <p:cTn id="70" dur="1230" accel="100000" fill="hold">
                                          <p:stCondLst>
                                            <p:cond delay="770"/>
                                          </p:stCondLst>
                                        </p:cTn>
                                        <p:tgtEl>
                                          <p:spTgt spid="1096744"/>
                                        </p:tgtEl>
                                        <p:attrNameLst>
                                          <p:attrName>ppt_x</p:attrName>
                                        </p:attrNameLst>
                                      </p:cBhvr>
                                    </p:anim>
                                    <p:set>
                                      <p:cBhvr>
                                        <p:cTn id="71" dur="770" fill="hold"/>
                                        <p:tgtEl>
                                          <p:spTgt spid="1096744"/>
                                        </p:tgtEl>
                                        <p:attrNameLst>
                                          <p:attrName>ppt_y</p:attrName>
                                        </p:attrNameLst>
                                      </p:cBhvr>
                                      <p:to>
                                        <p:strVal val="(#ppt_y+0.4)"/>
                                      </p:to>
                                    </p:set>
                                    <p:anim from="(#ppt_y+0.4)" to="(#ppt_y)" calcmode="lin" valueType="num">
                                      <p:cBhvr>
                                        <p:cTn id="72" dur="1230" accel="100000" fill="hold">
                                          <p:stCondLst>
                                            <p:cond delay="770"/>
                                          </p:stCondLst>
                                        </p:cTn>
                                        <p:tgtEl>
                                          <p:spTgt spid="1096744"/>
                                        </p:tgtEl>
                                        <p:attrNameLst>
                                          <p:attrName>ppt_y</p:attrName>
                                        </p:attrNameLst>
                                      </p:cBhvr>
                                    </p:anim>
                                  </p:childTnLst>
                                </p:cTn>
                              </p:par>
                            </p:childTnLst>
                          </p:cTn>
                        </p:par>
                        <p:par>
                          <p:cTn id="73" fill="hold" nodeType="afterGroup">
                            <p:stCondLst>
                              <p:cond delay="12500"/>
                            </p:stCondLst>
                            <p:childTnLst>
                              <p:par>
                                <p:cTn id="74" presetID="51" presetClass="entr" presetSubtype="0" fill="hold" grpId="0" nodeType="afterEffect">
                                  <p:stCondLst>
                                    <p:cond delay="0"/>
                                  </p:stCondLst>
                                  <p:childTnLst>
                                    <p:set>
                                      <p:cBhvr>
                                        <p:cTn id="75" dur="1" fill="hold">
                                          <p:stCondLst>
                                            <p:cond delay="0"/>
                                          </p:stCondLst>
                                        </p:cTn>
                                        <p:tgtEl>
                                          <p:spTgt spid="1096743"/>
                                        </p:tgtEl>
                                        <p:attrNameLst>
                                          <p:attrName>style.visibility</p:attrName>
                                        </p:attrNameLst>
                                      </p:cBhvr>
                                      <p:to>
                                        <p:strVal val="visible"/>
                                      </p:to>
                                    </p:set>
                                    <p:animEffect transition="in" filter="fade">
                                      <p:cBhvr>
                                        <p:cTn id="76" dur="770" decel="100000"/>
                                        <p:tgtEl>
                                          <p:spTgt spid="1096743"/>
                                        </p:tgtEl>
                                      </p:cBhvr>
                                    </p:animEffect>
                                    <p:animScale>
                                      <p:cBhvr>
                                        <p:cTn id="77" dur="770" decel="100000"/>
                                        <p:tgtEl>
                                          <p:spTgt spid="1096743"/>
                                        </p:tgtEl>
                                      </p:cBhvr>
                                      <p:from x="10000" y="10000"/>
                                      <p:to x="200000" y="450000"/>
                                    </p:animScale>
                                    <p:animScale>
                                      <p:cBhvr>
                                        <p:cTn id="78" dur="1230" accel="100000" fill="hold">
                                          <p:stCondLst>
                                            <p:cond delay="770"/>
                                          </p:stCondLst>
                                        </p:cTn>
                                        <p:tgtEl>
                                          <p:spTgt spid="1096743"/>
                                        </p:tgtEl>
                                      </p:cBhvr>
                                      <p:from x="200000" y="450000"/>
                                      <p:to x="100000" y="100000"/>
                                    </p:animScale>
                                    <p:set>
                                      <p:cBhvr>
                                        <p:cTn id="79" dur="770" fill="hold"/>
                                        <p:tgtEl>
                                          <p:spTgt spid="1096743"/>
                                        </p:tgtEl>
                                        <p:attrNameLst>
                                          <p:attrName>ppt_x</p:attrName>
                                        </p:attrNameLst>
                                      </p:cBhvr>
                                      <p:to>
                                        <p:strVal val="(0.5)"/>
                                      </p:to>
                                    </p:set>
                                    <p:anim from="(0.5)" to="(#ppt_x)" calcmode="lin" valueType="num">
                                      <p:cBhvr>
                                        <p:cTn id="80" dur="1230" accel="100000" fill="hold">
                                          <p:stCondLst>
                                            <p:cond delay="770"/>
                                          </p:stCondLst>
                                        </p:cTn>
                                        <p:tgtEl>
                                          <p:spTgt spid="1096743"/>
                                        </p:tgtEl>
                                        <p:attrNameLst>
                                          <p:attrName>ppt_x</p:attrName>
                                        </p:attrNameLst>
                                      </p:cBhvr>
                                    </p:anim>
                                    <p:set>
                                      <p:cBhvr>
                                        <p:cTn id="81" dur="770" fill="hold"/>
                                        <p:tgtEl>
                                          <p:spTgt spid="1096743"/>
                                        </p:tgtEl>
                                        <p:attrNameLst>
                                          <p:attrName>ppt_y</p:attrName>
                                        </p:attrNameLst>
                                      </p:cBhvr>
                                      <p:to>
                                        <p:strVal val="(#ppt_y+0.4)"/>
                                      </p:to>
                                    </p:set>
                                    <p:anim from="(#ppt_y+0.4)" to="(#ppt_y)" calcmode="lin" valueType="num">
                                      <p:cBhvr>
                                        <p:cTn id="82" dur="1230" accel="100000" fill="hold">
                                          <p:stCondLst>
                                            <p:cond delay="770"/>
                                          </p:stCondLst>
                                        </p:cTn>
                                        <p:tgtEl>
                                          <p:spTgt spid="1096743"/>
                                        </p:tgtEl>
                                        <p:attrNameLst>
                                          <p:attrName>ppt_y</p:attrName>
                                        </p:attrNameLst>
                                      </p:cBhvr>
                                    </p:anim>
                                  </p:childTnLst>
                                </p:cTn>
                              </p:par>
                            </p:childTnLst>
                          </p:cTn>
                        </p:par>
                        <p:par>
                          <p:cTn id="83" fill="hold" nodeType="afterGroup">
                            <p:stCondLst>
                              <p:cond delay="14500"/>
                            </p:stCondLst>
                            <p:childTnLst>
                              <p:par>
                                <p:cTn id="84" presetID="51" presetClass="entr" presetSubtype="0" fill="hold" grpId="0" nodeType="afterEffect">
                                  <p:stCondLst>
                                    <p:cond delay="0"/>
                                  </p:stCondLst>
                                  <p:childTnLst>
                                    <p:set>
                                      <p:cBhvr>
                                        <p:cTn id="85" dur="1" fill="hold">
                                          <p:stCondLst>
                                            <p:cond delay="0"/>
                                          </p:stCondLst>
                                        </p:cTn>
                                        <p:tgtEl>
                                          <p:spTgt spid="1096734"/>
                                        </p:tgtEl>
                                        <p:attrNameLst>
                                          <p:attrName>style.visibility</p:attrName>
                                        </p:attrNameLst>
                                      </p:cBhvr>
                                      <p:to>
                                        <p:strVal val="visible"/>
                                      </p:to>
                                    </p:set>
                                    <p:animEffect transition="in" filter="fade">
                                      <p:cBhvr>
                                        <p:cTn id="86" dur="770" decel="100000"/>
                                        <p:tgtEl>
                                          <p:spTgt spid="1096734"/>
                                        </p:tgtEl>
                                      </p:cBhvr>
                                    </p:animEffect>
                                    <p:animScale>
                                      <p:cBhvr>
                                        <p:cTn id="87" dur="770" decel="100000"/>
                                        <p:tgtEl>
                                          <p:spTgt spid="1096734"/>
                                        </p:tgtEl>
                                      </p:cBhvr>
                                      <p:from x="10000" y="10000"/>
                                      <p:to x="200000" y="450000"/>
                                    </p:animScale>
                                    <p:animScale>
                                      <p:cBhvr>
                                        <p:cTn id="88" dur="1230" accel="100000" fill="hold">
                                          <p:stCondLst>
                                            <p:cond delay="770"/>
                                          </p:stCondLst>
                                        </p:cTn>
                                        <p:tgtEl>
                                          <p:spTgt spid="1096734"/>
                                        </p:tgtEl>
                                      </p:cBhvr>
                                      <p:from x="200000" y="450000"/>
                                      <p:to x="100000" y="100000"/>
                                    </p:animScale>
                                    <p:set>
                                      <p:cBhvr>
                                        <p:cTn id="89" dur="770" fill="hold"/>
                                        <p:tgtEl>
                                          <p:spTgt spid="1096734"/>
                                        </p:tgtEl>
                                        <p:attrNameLst>
                                          <p:attrName>ppt_x</p:attrName>
                                        </p:attrNameLst>
                                      </p:cBhvr>
                                      <p:to>
                                        <p:strVal val="(0.5)"/>
                                      </p:to>
                                    </p:set>
                                    <p:anim from="(0.5)" to="(#ppt_x)" calcmode="lin" valueType="num">
                                      <p:cBhvr>
                                        <p:cTn id="90" dur="1230" accel="100000" fill="hold">
                                          <p:stCondLst>
                                            <p:cond delay="770"/>
                                          </p:stCondLst>
                                        </p:cTn>
                                        <p:tgtEl>
                                          <p:spTgt spid="1096734"/>
                                        </p:tgtEl>
                                        <p:attrNameLst>
                                          <p:attrName>ppt_x</p:attrName>
                                        </p:attrNameLst>
                                      </p:cBhvr>
                                    </p:anim>
                                    <p:set>
                                      <p:cBhvr>
                                        <p:cTn id="91" dur="770" fill="hold"/>
                                        <p:tgtEl>
                                          <p:spTgt spid="1096734"/>
                                        </p:tgtEl>
                                        <p:attrNameLst>
                                          <p:attrName>ppt_y</p:attrName>
                                        </p:attrNameLst>
                                      </p:cBhvr>
                                      <p:to>
                                        <p:strVal val="(#ppt_y+0.4)"/>
                                      </p:to>
                                    </p:set>
                                    <p:anim from="(#ppt_y+0.4)" to="(#ppt_y)" calcmode="lin" valueType="num">
                                      <p:cBhvr>
                                        <p:cTn id="92" dur="1230" accel="100000" fill="hold">
                                          <p:stCondLst>
                                            <p:cond delay="770"/>
                                          </p:stCondLst>
                                        </p:cTn>
                                        <p:tgtEl>
                                          <p:spTgt spid="1096734"/>
                                        </p:tgtEl>
                                        <p:attrNameLst>
                                          <p:attrName>ppt_y</p:attrName>
                                        </p:attrNameLst>
                                      </p:cBhvr>
                                    </p:anim>
                                  </p:childTnLst>
                                </p:cTn>
                              </p:par>
                            </p:childTnLst>
                          </p:cTn>
                        </p:par>
                        <p:par>
                          <p:cTn id="93" fill="hold" nodeType="afterGroup">
                            <p:stCondLst>
                              <p:cond delay="16500"/>
                            </p:stCondLst>
                            <p:childTnLst>
                              <p:par>
                                <p:cTn id="94" presetID="51" presetClass="entr" presetSubtype="0" fill="hold" grpId="0" nodeType="afterEffect">
                                  <p:stCondLst>
                                    <p:cond delay="0"/>
                                  </p:stCondLst>
                                  <p:childTnLst>
                                    <p:set>
                                      <p:cBhvr>
                                        <p:cTn id="95" dur="1" fill="hold">
                                          <p:stCondLst>
                                            <p:cond delay="0"/>
                                          </p:stCondLst>
                                        </p:cTn>
                                        <p:tgtEl>
                                          <p:spTgt spid="1096732"/>
                                        </p:tgtEl>
                                        <p:attrNameLst>
                                          <p:attrName>style.visibility</p:attrName>
                                        </p:attrNameLst>
                                      </p:cBhvr>
                                      <p:to>
                                        <p:strVal val="visible"/>
                                      </p:to>
                                    </p:set>
                                    <p:animEffect transition="in" filter="fade">
                                      <p:cBhvr>
                                        <p:cTn id="96" dur="770" decel="100000"/>
                                        <p:tgtEl>
                                          <p:spTgt spid="1096732"/>
                                        </p:tgtEl>
                                      </p:cBhvr>
                                    </p:animEffect>
                                    <p:animScale>
                                      <p:cBhvr>
                                        <p:cTn id="97" dur="770" decel="100000"/>
                                        <p:tgtEl>
                                          <p:spTgt spid="1096732"/>
                                        </p:tgtEl>
                                      </p:cBhvr>
                                      <p:from x="10000" y="10000"/>
                                      <p:to x="200000" y="450000"/>
                                    </p:animScale>
                                    <p:animScale>
                                      <p:cBhvr>
                                        <p:cTn id="98" dur="1230" accel="100000" fill="hold">
                                          <p:stCondLst>
                                            <p:cond delay="770"/>
                                          </p:stCondLst>
                                        </p:cTn>
                                        <p:tgtEl>
                                          <p:spTgt spid="1096732"/>
                                        </p:tgtEl>
                                      </p:cBhvr>
                                      <p:from x="200000" y="450000"/>
                                      <p:to x="100000" y="100000"/>
                                    </p:animScale>
                                    <p:set>
                                      <p:cBhvr>
                                        <p:cTn id="99" dur="770" fill="hold"/>
                                        <p:tgtEl>
                                          <p:spTgt spid="1096732"/>
                                        </p:tgtEl>
                                        <p:attrNameLst>
                                          <p:attrName>ppt_x</p:attrName>
                                        </p:attrNameLst>
                                      </p:cBhvr>
                                      <p:to>
                                        <p:strVal val="(0.5)"/>
                                      </p:to>
                                    </p:set>
                                    <p:anim from="(0.5)" to="(#ppt_x)" calcmode="lin" valueType="num">
                                      <p:cBhvr>
                                        <p:cTn id="100" dur="1230" accel="100000" fill="hold">
                                          <p:stCondLst>
                                            <p:cond delay="770"/>
                                          </p:stCondLst>
                                        </p:cTn>
                                        <p:tgtEl>
                                          <p:spTgt spid="1096732"/>
                                        </p:tgtEl>
                                        <p:attrNameLst>
                                          <p:attrName>ppt_x</p:attrName>
                                        </p:attrNameLst>
                                      </p:cBhvr>
                                    </p:anim>
                                    <p:set>
                                      <p:cBhvr>
                                        <p:cTn id="101" dur="770" fill="hold"/>
                                        <p:tgtEl>
                                          <p:spTgt spid="1096732"/>
                                        </p:tgtEl>
                                        <p:attrNameLst>
                                          <p:attrName>ppt_y</p:attrName>
                                        </p:attrNameLst>
                                      </p:cBhvr>
                                      <p:to>
                                        <p:strVal val="(#ppt_y+0.4)"/>
                                      </p:to>
                                    </p:set>
                                    <p:anim from="(#ppt_y+0.4)" to="(#ppt_y)" calcmode="lin" valueType="num">
                                      <p:cBhvr>
                                        <p:cTn id="102" dur="1230" accel="100000" fill="hold">
                                          <p:stCondLst>
                                            <p:cond delay="770"/>
                                          </p:stCondLst>
                                        </p:cTn>
                                        <p:tgtEl>
                                          <p:spTgt spid="1096732"/>
                                        </p:tgtEl>
                                        <p:attrNameLst>
                                          <p:attrName>ppt_y</p:attrName>
                                        </p:attrNameLst>
                                      </p:cBhvr>
                                    </p:anim>
                                  </p:childTnLst>
                                </p:cTn>
                              </p:par>
                            </p:childTnLst>
                          </p:cTn>
                        </p:par>
                        <p:par>
                          <p:cTn id="103" fill="hold" nodeType="afterGroup">
                            <p:stCondLst>
                              <p:cond delay="18500"/>
                            </p:stCondLst>
                            <p:childTnLst>
                              <p:par>
                                <p:cTn id="104" presetID="51" presetClass="entr" presetSubtype="0" fill="hold" grpId="0" nodeType="afterEffect">
                                  <p:stCondLst>
                                    <p:cond delay="0"/>
                                  </p:stCondLst>
                                  <p:childTnLst>
                                    <p:set>
                                      <p:cBhvr>
                                        <p:cTn id="105" dur="1" fill="hold">
                                          <p:stCondLst>
                                            <p:cond delay="0"/>
                                          </p:stCondLst>
                                        </p:cTn>
                                        <p:tgtEl>
                                          <p:spTgt spid="1096746"/>
                                        </p:tgtEl>
                                        <p:attrNameLst>
                                          <p:attrName>style.visibility</p:attrName>
                                        </p:attrNameLst>
                                      </p:cBhvr>
                                      <p:to>
                                        <p:strVal val="visible"/>
                                      </p:to>
                                    </p:set>
                                    <p:animEffect transition="in" filter="fade">
                                      <p:cBhvr>
                                        <p:cTn id="106" dur="770" decel="100000"/>
                                        <p:tgtEl>
                                          <p:spTgt spid="1096746"/>
                                        </p:tgtEl>
                                      </p:cBhvr>
                                    </p:animEffect>
                                    <p:animScale>
                                      <p:cBhvr>
                                        <p:cTn id="107" dur="770" decel="100000"/>
                                        <p:tgtEl>
                                          <p:spTgt spid="1096746"/>
                                        </p:tgtEl>
                                      </p:cBhvr>
                                      <p:from x="10000" y="10000"/>
                                      <p:to x="200000" y="450000"/>
                                    </p:animScale>
                                    <p:animScale>
                                      <p:cBhvr>
                                        <p:cTn id="108" dur="1230" accel="100000" fill="hold">
                                          <p:stCondLst>
                                            <p:cond delay="770"/>
                                          </p:stCondLst>
                                        </p:cTn>
                                        <p:tgtEl>
                                          <p:spTgt spid="1096746"/>
                                        </p:tgtEl>
                                      </p:cBhvr>
                                      <p:from x="200000" y="450000"/>
                                      <p:to x="100000" y="100000"/>
                                    </p:animScale>
                                    <p:set>
                                      <p:cBhvr>
                                        <p:cTn id="109" dur="770" fill="hold"/>
                                        <p:tgtEl>
                                          <p:spTgt spid="1096746"/>
                                        </p:tgtEl>
                                        <p:attrNameLst>
                                          <p:attrName>ppt_x</p:attrName>
                                        </p:attrNameLst>
                                      </p:cBhvr>
                                      <p:to>
                                        <p:strVal val="(0.5)"/>
                                      </p:to>
                                    </p:set>
                                    <p:anim from="(0.5)" to="(#ppt_x)" calcmode="lin" valueType="num">
                                      <p:cBhvr>
                                        <p:cTn id="110" dur="1230" accel="100000" fill="hold">
                                          <p:stCondLst>
                                            <p:cond delay="770"/>
                                          </p:stCondLst>
                                        </p:cTn>
                                        <p:tgtEl>
                                          <p:spTgt spid="1096746"/>
                                        </p:tgtEl>
                                        <p:attrNameLst>
                                          <p:attrName>ppt_x</p:attrName>
                                        </p:attrNameLst>
                                      </p:cBhvr>
                                    </p:anim>
                                    <p:set>
                                      <p:cBhvr>
                                        <p:cTn id="111" dur="770" fill="hold"/>
                                        <p:tgtEl>
                                          <p:spTgt spid="1096746"/>
                                        </p:tgtEl>
                                        <p:attrNameLst>
                                          <p:attrName>ppt_y</p:attrName>
                                        </p:attrNameLst>
                                      </p:cBhvr>
                                      <p:to>
                                        <p:strVal val="(#ppt_y+0.4)"/>
                                      </p:to>
                                    </p:set>
                                    <p:anim from="(#ppt_y+0.4)" to="(#ppt_y)" calcmode="lin" valueType="num">
                                      <p:cBhvr>
                                        <p:cTn id="112" dur="1230" accel="100000" fill="hold">
                                          <p:stCondLst>
                                            <p:cond delay="770"/>
                                          </p:stCondLst>
                                        </p:cTn>
                                        <p:tgtEl>
                                          <p:spTgt spid="1096746"/>
                                        </p:tgtEl>
                                        <p:attrNameLst>
                                          <p:attrName>ppt_y</p:attrName>
                                        </p:attrNameLst>
                                      </p:cBhvr>
                                    </p:anim>
                                  </p:childTnLst>
                                </p:cTn>
                              </p:par>
                            </p:childTnLst>
                          </p:cTn>
                        </p:par>
                        <p:par>
                          <p:cTn id="113" fill="hold" nodeType="afterGroup">
                            <p:stCondLst>
                              <p:cond delay="20500"/>
                            </p:stCondLst>
                            <p:childTnLst>
                              <p:par>
                                <p:cTn id="114" presetID="51" presetClass="entr" presetSubtype="0" fill="hold" grpId="0" nodeType="afterEffect">
                                  <p:stCondLst>
                                    <p:cond delay="0"/>
                                  </p:stCondLst>
                                  <p:childTnLst>
                                    <p:set>
                                      <p:cBhvr>
                                        <p:cTn id="115" dur="1" fill="hold">
                                          <p:stCondLst>
                                            <p:cond delay="0"/>
                                          </p:stCondLst>
                                        </p:cTn>
                                        <p:tgtEl>
                                          <p:spTgt spid="1096747"/>
                                        </p:tgtEl>
                                        <p:attrNameLst>
                                          <p:attrName>style.visibility</p:attrName>
                                        </p:attrNameLst>
                                      </p:cBhvr>
                                      <p:to>
                                        <p:strVal val="visible"/>
                                      </p:to>
                                    </p:set>
                                    <p:animEffect transition="in" filter="fade">
                                      <p:cBhvr>
                                        <p:cTn id="116" dur="770" decel="100000"/>
                                        <p:tgtEl>
                                          <p:spTgt spid="1096747"/>
                                        </p:tgtEl>
                                      </p:cBhvr>
                                    </p:animEffect>
                                    <p:animScale>
                                      <p:cBhvr>
                                        <p:cTn id="117" dur="770" decel="100000"/>
                                        <p:tgtEl>
                                          <p:spTgt spid="1096747"/>
                                        </p:tgtEl>
                                      </p:cBhvr>
                                      <p:from x="10000" y="10000"/>
                                      <p:to x="200000" y="450000"/>
                                    </p:animScale>
                                    <p:animScale>
                                      <p:cBhvr>
                                        <p:cTn id="118" dur="1230" accel="100000" fill="hold">
                                          <p:stCondLst>
                                            <p:cond delay="770"/>
                                          </p:stCondLst>
                                        </p:cTn>
                                        <p:tgtEl>
                                          <p:spTgt spid="1096747"/>
                                        </p:tgtEl>
                                      </p:cBhvr>
                                      <p:from x="200000" y="450000"/>
                                      <p:to x="100000" y="100000"/>
                                    </p:animScale>
                                    <p:set>
                                      <p:cBhvr>
                                        <p:cTn id="119" dur="770" fill="hold"/>
                                        <p:tgtEl>
                                          <p:spTgt spid="1096747"/>
                                        </p:tgtEl>
                                        <p:attrNameLst>
                                          <p:attrName>ppt_x</p:attrName>
                                        </p:attrNameLst>
                                      </p:cBhvr>
                                      <p:to>
                                        <p:strVal val="(0.5)"/>
                                      </p:to>
                                    </p:set>
                                    <p:anim from="(0.5)" to="(#ppt_x)" calcmode="lin" valueType="num">
                                      <p:cBhvr>
                                        <p:cTn id="120" dur="1230" accel="100000" fill="hold">
                                          <p:stCondLst>
                                            <p:cond delay="770"/>
                                          </p:stCondLst>
                                        </p:cTn>
                                        <p:tgtEl>
                                          <p:spTgt spid="1096747"/>
                                        </p:tgtEl>
                                        <p:attrNameLst>
                                          <p:attrName>ppt_x</p:attrName>
                                        </p:attrNameLst>
                                      </p:cBhvr>
                                    </p:anim>
                                    <p:set>
                                      <p:cBhvr>
                                        <p:cTn id="121" dur="770" fill="hold"/>
                                        <p:tgtEl>
                                          <p:spTgt spid="1096747"/>
                                        </p:tgtEl>
                                        <p:attrNameLst>
                                          <p:attrName>ppt_y</p:attrName>
                                        </p:attrNameLst>
                                      </p:cBhvr>
                                      <p:to>
                                        <p:strVal val="(#ppt_y+0.4)"/>
                                      </p:to>
                                    </p:set>
                                    <p:anim from="(#ppt_y+0.4)" to="(#ppt_y)" calcmode="lin" valueType="num">
                                      <p:cBhvr>
                                        <p:cTn id="122" dur="1230" accel="100000" fill="hold">
                                          <p:stCondLst>
                                            <p:cond delay="770"/>
                                          </p:stCondLst>
                                        </p:cTn>
                                        <p:tgtEl>
                                          <p:spTgt spid="1096747"/>
                                        </p:tgtEl>
                                        <p:attrNameLst>
                                          <p:attrName>ppt_y</p:attrName>
                                        </p:attrNameLst>
                                      </p:cBhvr>
                                    </p:anim>
                                  </p:childTnLst>
                                </p:cTn>
                              </p:par>
                            </p:childTnLst>
                          </p:cTn>
                        </p:par>
                        <p:par>
                          <p:cTn id="123" fill="hold" nodeType="afterGroup">
                            <p:stCondLst>
                              <p:cond delay="22500"/>
                            </p:stCondLst>
                            <p:childTnLst>
                              <p:par>
                                <p:cTn id="124" presetID="51" presetClass="entr" presetSubtype="0" fill="hold" grpId="0" nodeType="afterEffect">
                                  <p:stCondLst>
                                    <p:cond delay="0"/>
                                  </p:stCondLst>
                                  <p:childTnLst>
                                    <p:set>
                                      <p:cBhvr>
                                        <p:cTn id="125" dur="1" fill="hold">
                                          <p:stCondLst>
                                            <p:cond delay="0"/>
                                          </p:stCondLst>
                                        </p:cTn>
                                        <p:tgtEl>
                                          <p:spTgt spid="1096745"/>
                                        </p:tgtEl>
                                        <p:attrNameLst>
                                          <p:attrName>style.visibility</p:attrName>
                                        </p:attrNameLst>
                                      </p:cBhvr>
                                      <p:to>
                                        <p:strVal val="visible"/>
                                      </p:to>
                                    </p:set>
                                    <p:animEffect transition="in" filter="fade">
                                      <p:cBhvr>
                                        <p:cTn id="126" dur="770" decel="100000"/>
                                        <p:tgtEl>
                                          <p:spTgt spid="1096745"/>
                                        </p:tgtEl>
                                      </p:cBhvr>
                                    </p:animEffect>
                                    <p:animScale>
                                      <p:cBhvr>
                                        <p:cTn id="127" dur="770" decel="100000"/>
                                        <p:tgtEl>
                                          <p:spTgt spid="1096745"/>
                                        </p:tgtEl>
                                      </p:cBhvr>
                                      <p:from x="10000" y="10000"/>
                                      <p:to x="200000" y="450000"/>
                                    </p:animScale>
                                    <p:animScale>
                                      <p:cBhvr>
                                        <p:cTn id="128" dur="1230" accel="100000" fill="hold">
                                          <p:stCondLst>
                                            <p:cond delay="770"/>
                                          </p:stCondLst>
                                        </p:cTn>
                                        <p:tgtEl>
                                          <p:spTgt spid="1096745"/>
                                        </p:tgtEl>
                                      </p:cBhvr>
                                      <p:from x="200000" y="450000"/>
                                      <p:to x="100000" y="100000"/>
                                    </p:animScale>
                                    <p:set>
                                      <p:cBhvr>
                                        <p:cTn id="129" dur="770" fill="hold"/>
                                        <p:tgtEl>
                                          <p:spTgt spid="1096745"/>
                                        </p:tgtEl>
                                        <p:attrNameLst>
                                          <p:attrName>ppt_x</p:attrName>
                                        </p:attrNameLst>
                                      </p:cBhvr>
                                      <p:to>
                                        <p:strVal val="(0.5)"/>
                                      </p:to>
                                    </p:set>
                                    <p:anim from="(0.5)" to="(#ppt_x)" calcmode="lin" valueType="num">
                                      <p:cBhvr>
                                        <p:cTn id="130" dur="1230" accel="100000" fill="hold">
                                          <p:stCondLst>
                                            <p:cond delay="770"/>
                                          </p:stCondLst>
                                        </p:cTn>
                                        <p:tgtEl>
                                          <p:spTgt spid="1096745"/>
                                        </p:tgtEl>
                                        <p:attrNameLst>
                                          <p:attrName>ppt_x</p:attrName>
                                        </p:attrNameLst>
                                      </p:cBhvr>
                                    </p:anim>
                                    <p:set>
                                      <p:cBhvr>
                                        <p:cTn id="131" dur="770" fill="hold"/>
                                        <p:tgtEl>
                                          <p:spTgt spid="1096745"/>
                                        </p:tgtEl>
                                        <p:attrNameLst>
                                          <p:attrName>ppt_y</p:attrName>
                                        </p:attrNameLst>
                                      </p:cBhvr>
                                      <p:to>
                                        <p:strVal val="(#ppt_y+0.4)"/>
                                      </p:to>
                                    </p:set>
                                    <p:anim from="(#ppt_y+0.4)" to="(#ppt_y)" calcmode="lin" valueType="num">
                                      <p:cBhvr>
                                        <p:cTn id="132" dur="1230" accel="100000" fill="hold">
                                          <p:stCondLst>
                                            <p:cond delay="770"/>
                                          </p:stCondLst>
                                        </p:cTn>
                                        <p:tgtEl>
                                          <p:spTgt spid="1096745"/>
                                        </p:tgtEl>
                                        <p:attrNameLst>
                                          <p:attrName>ppt_y</p:attrName>
                                        </p:attrNameLst>
                                      </p:cBhvr>
                                    </p:anim>
                                  </p:childTnLst>
                                </p:cTn>
                              </p:par>
                            </p:childTnLst>
                          </p:cTn>
                        </p:par>
                        <p:par>
                          <p:cTn id="133" fill="hold" nodeType="afterGroup">
                            <p:stCondLst>
                              <p:cond delay="24500"/>
                            </p:stCondLst>
                            <p:childTnLst>
                              <p:par>
                                <p:cTn id="134" presetID="51" presetClass="entr" presetSubtype="0" fill="hold" grpId="0" nodeType="afterEffect">
                                  <p:stCondLst>
                                    <p:cond delay="0"/>
                                  </p:stCondLst>
                                  <p:childTnLst>
                                    <p:set>
                                      <p:cBhvr>
                                        <p:cTn id="135" dur="1" fill="hold">
                                          <p:stCondLst>
                                            <p:cond delay="0"/>
                                          </p:stCondLst>
                                        </p:cTn>
                                        <p:tgtEl>
                                          <p:spTgt spid="1096742"/>
                                        </p:tgtEl>
                                        <p:attrNameLst>
                                          <p:attrName>style.visibility</p:attrName>
                                        </p:attrNameLst>
                                      </p:cBhvr>
                                      <p:to>
                                        <p:strVal val="visible"/>
                                      </p:to>
                                    </p:set>
                                    <p:animEffect transition="in" filter="fade">
                                      <p:cBhvr>
                                        <p:cTn id="136" dur="770" decel="100000"/>
                                        <p:tgtEl>
                                          <p:spTgt spid="1096742"/>
                                        </p:tgtEl>
                                      </p:cBhvr>
                                    </p:animEffect>
                                    <p:animScale>
                                      <p:cBhvr>
                                        <p:cTn id="137" dur="770" decel="100000"/>
                                        <p:tgtEl>
                                          <p:spTgt spid="1096742"/>
                                        </p:tgtEl>
                                      </p:cBhvr>
                                      <p:from x="10000" y="10000"/>
                                      <p:to x="200000" y="450000"/>
                                    </p:animScale>
                                    <p:animScale>
                                      <p:cBhvr>
                                        <p:cTn id="138" dur="1230" accel="100000" fill="hold">
                                          <p:stCondLst>
                                            <p:cond delay="770"/>
                                          </p:stCondLst>
                                        </p:cTn>
                                        <p:tgtEl>
                                          <p:spTgt spid="1096742"/>
                                        </p:tgtEl>
                                      </p:cBhvr>
                                      <p:from x="200000" y="450000"/>
                                      <p:to x="100000" y="100000"/>
                                    </p:animScale>
                                    <p:set>
                                      <p:cBhvr>
                                        <p:cTn id="139" dur="770" fill="hold"/>
                                        <p:tgtEl>
                                          <p:spTgt spid="1096742"/>
                                        </p:tgtEl>
                                        <p:attrNameLst>
                                          <p:attrName>ppt_x</p:attrName>
                                        </p:attrNameLst>
                                      </p:cBhvr>
                                      <p:to>
                                        <p:strVal val="(0.5)"/>
                                      </p:to>
                                    </p:set>
                                    <p:anim from="(0.5)" to="(#ppt_x)" calcmode="lin" valueType="num">
                                      <p:cBhvr>
                                        <p:cTn id="140" dur="1230" accel="100000" fill="hold">
                                          <p:stCondLst>
                                            <p:cond delay="770"/>
                                          </p:stCondLst>
                                        </p:cTn>
                                        <p:tgtEl>
                                          <p:spTgt spid="1096742"/>
                                        </p:tgtEl>
                                        <p:attrNameLst>
                                          <p:attrName>ppt_x</p:attrName>
                                        </p:attrNameLst>
                                      </p:cBhvr>
                                    </p:anim>
                                    <p:set>
                                      <p:cBhvr>
                                        <p:cTn id="141" dur="770" fill="hold"/>
                                        <p:tgtEl>
                                          <p:spTgt spid="1096742"/>
                                        </p:tgtEl>
                                        <p:attrNameLst>
                                          <p:attrName>ppt_y</p:attrName>
                                        </p:attrNameLst>
                                      </p:cBhvr>
                                      <p:to>
                                        <p:strVal val="(#ppt_y+0.4)"/>
                                      </p:to>
                                    </p:set>
                                    <p:anim from="(#ppt_y+0.4)" to="(#ppt_y)" calcmode="lin" valueType="num">
                                      <p:cBhvr>
                                        <p:cTn id="142" dur="1230" accel="100000" fill="hold">
                                          <p:stCondLst>
                                            <p:cond delay="770"/>
                                          </p:stCondLst>
                                        </p:cTn>
                                        <p:tgtEl>
                                          <p:spTgt spid="109674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6706" grpId="0"/>
      <p:bldP spid="1096732" grpId="0"/>
      <p:bldP spid="1096734" grpId="0"/>
      <p:bldP spid="1096742" grpId="0"/>
      <p:bldP spid="1096743" grpId="0"/>
      <p:bldP spid="1096744" grpId="0"/>
      <p:bldP spid="1096745" grpId="0"/>
      <p:bldP spid="1096746" grpId="0"/>
      <p:bldP spid="1096747"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1105924" name="Rectangle 4"/>
          <p:cNvSpPr>
            <a:spLocks noGrp="1" noChangeArrowheads="1"/>
          </p:cNvSpPr>
          <p:nvPr>
            <p:ph type="title"/>
          </p:nvPr>
        </p:nvSpPr>
        <p:spPr>
          <a:xfrm>
            <a:off x="511175" y="554038"/>
            <a:ext cx="8229600" cy="1203325"/>
          </a:xfrm>
        </p:spPr>
        <p:txBody>
          <a:bodyPr rtlCol="0">
            <a:normAutofit fontScale="90000"/>
          </a:bodyPr>
          <a:lstStyle/>
          <a:p>
            <a:pPr algn="ctr" eaLnBrk="1" fontAlgn="auto" hangingPunct="1">
              <a:spcAft>
                <a:spcPts val="0"/>
              </a:spcAft>
              <a:defRPr/>
            </a:pPr>
            <a:r>
              <a:rPr lang="ru-RU" sz="2400" dirty="0" err="1" smtClean="0">
                <a:latin typeface="Times New Roman" panose="02020603050405020304" pitchFamily="18" charset="0"/>
                <a:cs typeface="Times New Roman" panose="02020603050405020304" pitchFamily="18" charset="0"/>
              </a:rPr>
              <a:t>Узо</a:t>
            </a:r>
            <a:r>
              <a:rPr lang="uz-Cyrl-UZ" sz="2400" dirty="0" smtClean="0">
                <a:latin typeface="Times New Roman" panose="02020603050405020304" pitchFamily="18" charset="0"/>
                <a:cs typeface="Times New Roman" panose="02020603050405020304" pitchFamily="18" charset="0"/>
              </a:rPr>
              <a:t>қ</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муддатли</a:t>
            </a:r>
            <a:r>
              <a:rPr lang="ru-RU" sz="2400" dirty="0" smtClean="0">
                <a:latin typeface="Times New Roman" panose="02020603050405020304" pitchFamily="18" charset="0"/>
                <a:cs typeface="Times New Roman" panose="02020603050405020304" pitchFamily="18" charset="0"/>
              </a:rPr>
              <a:t> орали</a:t>
            </a:r>
            <a:r>
              <a:rPr lang="uz-Cyrl-UZ" sz="2400" dirty="0" smtClean="0">
                <a:latin typeface="Times New Roman" panose="02020603050405020304" pitchFamily="18" charset="0"/>
                <a:cs typeface="Times New Roman" panose="02020603050405020304" pitchFamily="18" charset="0"/>
              </a:rPr>
              <a:t>қ</a:t>
            </a:r>
            <a:r>
              <a:rPr lang="ru-RU" sz="2400" dirty="0" smtClean="0">
                <a:latin typeface="Times New Roman" panose="02020603050405020304" pitchFamily="18" charset="0"/>
                <a:cs typeface="Times New Roman" panose="02020603050405020304" pitchFamily="18" charset="0"/>
              </a:rPr>
              <a:t>да </a:t>
            </a:r>
            <a:r>
              <a:rPr lang="ru-RU" sz="2400" dirty="0" err="1" smtClean="0">
                <a:latin typeface="Times New Roman" panose="02020603050405020304" pitchFamily="18" charset="0"/>
                <a:cs typeface="Times New Roman" panose="02020603050405020304" pitchFamily="18" charset="0"/>
              </a:rPr>
              <a:t>тармо</a:t>
            </a:r>
            <a:r>
              <a:rPr lang="uz-Cyrl-UZ" sz="2400" dirty="0" smtClean="0">
                <a:latin typeface="Times New Roman" panose="02020603050405020304" pitchFamily="18" charset="0"/>
                <a:cs typeface="Times New Roman" panose="02020603050405020304" pitchFamily="18" charset="0"/>
              </a:rPr>
              <a:t>қ</a:t>
            </a:r>
            <a:r>
              <a:rPr lang="ru-RU" sz="2400" dirty="0" smtClean="0">
                <a:latin typeface="Times New Roman" panose="02020603050405020304" pitchFamily="18" charset="0"/>
                <a:cs typeface="Times New Roman" panose="02020603050405020304" pitchFamily="18" charset="0"/>
              </a:rPr>
              <a:t>ни</a:t>
            </a:r>
            <a:r>
              <a:rPr lang="en-US" sz="2400" dirty="0" smtClean="0">
                <a:latin typeface="Times New Roman" panose="02020603050405020304" pitchFamily="18" charset="0"/>
                <a:cs typeface="Times New Roman" panose="02020603050405020304" pitchFamily="18" charset="0"/>
              </a:rPr>
              <a:t>н</a:t>
            </a:r>
            <a:r>
              <a:rPr lang="ru-RU" sz="2400" dirty="0" smtClean="0">
                <a:latin typeface="Times New Roman" panose="02020603050405020304" pitchFamily="18" charset="0"/>
                <a:cs typeface="Times New Roman" panose="02020603050405020304" pitchFamily="18" charset="0"/>
              </a:rPr>
              <a:t>г типик </a:t>
            </a:r>
            <a:r>
              <a:rPr lang="ru-RU" sz="2400" dirty="0" err="1" smtClean="0">
                <a:latin typeface="Times New Roman" panose="02020603050405020304" pitchFamily="18" charset="0"/>
                <a:cs typeface="Times New Roman" panose="02020603050405020304" pitchFamily="18" charset="0"/>
              </a:rPr>
              <a:t>вакили</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бўлган</a:t>
            </a:r>
            <a:r>
              <a:rPr lang="ru-RU" sz="2400" dirty="0" smtClean="0">
                <a:latin typeface="Times New Roman" panose="02020603050405020304" pitchFamily="18" charset="0"/>
                <a:cs typeface="Times New Roman" panose="02020603050405020304" pitchFamily="18" charset="0"/>
              </a:rPr>
              <a:t> фирма </a:t>
            </a:r>
            <a:r>
              <a:rPr lang="ru-RU" sz="2400" dirty="0" err="1" smtClean="0">
                <a:latin typeface="Times New Roman" panose="02020603050405020304" pitchFamily="18" charset="0"/>
                <a:cs typeface="Times New Roman" panose="02020603050405020304" pitchFamily="18" charset="0"/>
              </a:rPr>
              <a:t>ўз</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фойдасини</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шундай</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ишлаб</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чи</a:t>
            </a:r>
            <a:r>
              <a:rPr lang="uz-Cyrl-UZ" sz="2400" dirty="0" smtClean="0">
                <a:latin typeface="Times New Roman" panose="02020603050405020304" pitchFamily="18" charset="0"/>
                <a:cs typeface="Times New Roman" panose="02020603050405020304" pitchFamily="18" charset="0"/>
              </a:rPr>
              <a:t>қ</a:t>
            </a:r>
            <a:r>
              <a:rPr lang="ru-RU" sz="2400" dirty="0" err="1" smtClean="0">
                <a:latin typeface="Times New Roman" panose="02020603050405020304" pitchFamily="18" charset="0"/>
                <a:cs typeface="Times New Roman" panose="02020603050405020304" pitchFamily="18" charset="0"/>
              </a:rPr>
              <a:t>ариш</a:t>
            </a:r>
            <a:r>
              <a:rPr lang="ru-RU" sz="2400" dirty="0" smtClean="0">
                <a:latin typeface="Times New Roman" panose="02020603050405020304" pitchFamily="18" charset="0"/>
                <a:cs typeface="Times New Roman" panose="02020603050405020304" pitchFamily="18" charset="0"/>
              </a:rPr>
              <a:t> </a:t>
            </a:r>
            <a:r>
              <a:rPr lang="uz-Cyrl-UZ" sz="2400" dirty="0" smtClean="0">
                <a:latin typeface="Times New Roman" panose="02020603050405020304" pitchFamily="18" charset="0"/>
                <a:cs typeface="Times New Roman" panose="02020603050405020304" pitchFamily="18" charset="0"/>
              </a:rPr>
              <a:t>ҳ</a:t>
            </a:r>
            <a:r>
              <a:rPr lang="ru-RU" sz="2400" dirty="0" err="1" smtClean="0">
                <a:latin typeface="Times New Roman" panose="02020603050405020304" pitchFamily="18" charset="0"/>
                <a:cs typeface="Times New Roman" panose="02020603050405020304" pitchFamily="18" charset="0"/>
              </a:rPr>
              <a:t>ажмида</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максималлаштирадики</a:t>
            </a:r>
            <a:r>
              <a:rPr lang="ru-RU" sz="2400" dirty="0" smtClean="0">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бу</a:t>
            </a:r>
            <a:r>
              <a:rPr lang="ru-RU" sz="2400" b="1" dirty="0" smtClean="0">
                <a:solidFill>
                  <a:srgbClr val="002060"/>
                </a:solidFill>
                <a:latin typeface="Times New Roman" panose="02020603050405020304" pitchFamily="18" charset="0"/>
                <a:cs typeface="Times New Roman" panose="02020603050405020304" pitchFamily="18" charset="0"/>
              </a:rPr>
              <a:t> </a:t>
            </a:r>
            <a:r>
              <a:rPr lang="uz-Cyrl-UZ" sz="2400" b="1" dirty="0" smtClean="0">
                <a:solidFill>
                  <a:srgbClr val="002060"/>
                </a:solidFill>
                <a:latin typeface="Times New Roman" panose="02020603050405020304" pitchFamily="18" charset="0"/>
                <a:cs typeface="Times New Roman" panose="02020603050405020304" pitchFamily="18" charset="0"/>
              </a:rPr>
              <a:t>ҳ</a:t>
            </a:r>
            <a:r>
              <a:rPr lang="ru-RU" sz="2400" b="1" dirty="0" err="1" smtClean="0">
                <a:solidFill>
                  <a:srgbClr val="002060"/>
                </a:solidFill>
                <a:latin typeface="Times New Roman" panose="02020603050405020304" pitchFamily="18" charset="0"/>
                <a:cs typeface="Times New Roman" panose="02020603050405020304" pitchFamily="18" charset="0"/>
              </a:rPr>
              <a:t>ажмда</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узо</a:t>
            </a:r>
            <a:r>
              <a:rPr lang="uz-Cyrl-UZ" sz="2400" b="1" dirty="0" smtClean="0">
                <a:solidFill>
                  <a:srgbClr val="002060"/>
                </a:solidFill>
                <a:latin typeface="Times New Roman" panose="02020603050405020304" pitchFamily="18" charset="0"/>
                <a:cs typeface="Times New Roman" panose="02020603050405020304" pitchFamily="18" charset="0"/>
              </a:rPr>
              <a:t>қ</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муддатли</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чекли</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харажат</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ма</a:t>
            </a:r>
            <a:r>
              <a:rPr lang="uz-Cyrl-UZ" sz="2400" b="1" dirty="0" smtClean="0">
                <a:solidFill>
                  <a:srgbClr val="002060"/>
                </a:solidFill>
                <a:latin typeface="Times New Roman" panose="02020603050405020304" pitchFamily="18" charset="0"/>
                <a:cs typeface="Times New Roman" panose="02020603050405020304" pitchFamily="18" charset="0"/>
              </a:rPr>
              <a:t>ҳ</a:t>
            </a:r>
            <a:r>
              <a:rPr lang="ru-RU" sz="2400" b="1" dirty="0" err="1" smtClean="0">
                <a:solidFill>
                  <a:srgbClr val="002060"/>
                </a:solidFill>
                <a:latin typeface="Times New Roman" panose="02020603050405020304" pitchFamily="18" charset="0"/>
                <a:cs typeface="Times New Roman" panose="02020603050405020304" pitchFamily="18" charset="0"/>
              </a:rPr>
              <a:t>сулот</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нархига</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тенг</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бўл</a:t>
            </a:r>
            <a:r>
              <a:rPr lang="uz-Cyrl-UZ" sz="2400" b="1" dirty="0" smtClean="0">
                <a:solidFill>
                  <a:srgbClr val="002060"/>
                </a:solidFill>
                <a:latin typeface="Times New Roman" panose="02020603050405020304" pitchFamily="18" charset="0"/>
                <a:cs typeface="Times New Roman" panose="02020603050405020304" pitchFamily="18" charset="0"/>
              </a:rPr>
              <a:t>ганда</a:t>
            </a:r>
            <a:endParaRPr lang="ru-RU" sz="4000" b="1" dirty="0" smtClean="0">
              <a:solidFill>
                <a:srgbClr val="002060"/>
              </a:solidFill>
              <a:latin typeface="Times New Roman" panose="02020603050405020304" pitchFamily="18" charset="0"/>
              <a:cs typeface="Times New Roman" panose="02020603050405020304" pitchFamily="18" charset="0"/>
            </a:endParaRPr>
          </a:p>
        </p:txBody>
      </p:sp>
      <p:sp>
        <p:nvSpPr>
          <p:cNvPr id="10243" name="Номер слайда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2DA4DC0-010C-4B68-A8C1-87618EFEA463}" type="slidenum">
              <a:rPr lang="ru-RU" altLang="ru-RU" smtClean="0">
                <a:latin typeface="Arial" panose="020B0604020202020204" pitchFamily="34" charset="0"/>
              </a:rPr>
              <a:pPr fontAlgn="base">
                <a:spcBef>
                  <a:spcPct val="0"/>
                </a:spcBef>
                <a:spcAft>
                  <a:spcPct val="0"/>
                </a:spcAft>
              </a:pPr>
              <a:t>6</a:t>
            </a:fld>
            <a:endParaRPr lang="ru-RU" altLang="ru-RU" smtClean="0">
              <a:latin typeface="Arial" panose="020B0604020202020204" pitchFamily="34" charset="0"/>
            </a:endParaRPr>
          </a:p>
        </p:txBody>
      </p:sp>
      <p:sp>
        <p:nvSpPr>
          <p:cNvPr id="2" name="Прямоугольник 1"/>
          <p:cNvSpPr/>
          <p:nvPr/>
        </p:nvSpPr>
        <p:spPr>
          <a:xfrm>
            <a:off x="1655763" y="3146425"/>
            <a:ext cx="2640012" cy="273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grpSp>
        <p:nvGrpSpPr>
          <p:cNvPr id="1105957" name="Group 37"/>
          <p:cNvGrpSpPr>
            <a:grpSpLocks/>
          </p:cNvGrpSpPr>
          <p:nvPr/>
        </p:nvGrpSpPr>
        <p:grpSpPr bwMode="auto">
          <a:xfrm>
            <a:off x="1196975" y="2051050"/>
            <a:ext cx="6745288" cy="4538663"/>
            <a:chOff x="634" y="1276"/>
            <a:chExt cx="4249" cy="2859"/>
          </a:xfrm>
        </p:grpSpPr>
        <p:sp>
          <p:nvSpPr>
            <p:cNvPr id="10246" name="Rectangle 16"/>
            <p:cNvSpPr>
              <a:spLocks noChangeArrowheads="1"/>
            </p:cNvSpPr>
            <p:nvPr/>
          </p:nvSpPr>
          <p:spPr bwMode="auto">
            <a:xfrm>
              <a:off x="2940" y="3920"/>
              <a:ext cx="256" cy="2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baseline="-25000">
                  <a:latin typeface="Arial" panose="020B0604020202020204" pitchFamily="34" charset="0"/>
                </a:rPr>
                <a:t>3</a:t>
              </a:r>
              <a:endParaRPr lang="ru-RU" altLang="ru-RU">
                <a:latin typeface="Arial" panose="020B0604020202020204" pitchFamily="34" charset="0"/>
              </a:endParaRPr>
            </a:p>
          </p:txBody>
        </p:sp>
        <p:sp>
          <p:nvSpPr>
            <p:cNvPr id="10247" name="Rectangle 17"/>
            <p:cNvSpPr>
              <a:spLocks noChangeArrowheads="1"/>
            </p:cNvSpPr>
            <p:nvPr/>
          </p:nvSpPr>
          <p:spPr bwMode="auto">
            <a:xfrm>
              <a:off x="2619" y="3920"/>
              <a:ext cx="300" cy="2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2000">
                  <a:latin typeface="Arial" panose="020B0604020202020204" pitchFamily="34" charset="0"/>
                </a:rPr>
                <a:t>q</a:t>
              </a:r>
              <a:r>
                <a:rPr lang="en-US" altLang="ru-RU" sz="2000" baseline="-25000">
                  <a:latin typeface="Arial" panose="020B0604020202020204" pitchFamily="34" charset="0"/>
                </a:rPr>
                <a:t>2</a:t>
              </a:r>
              <a:endParaRPr lang="ru-RU" altLang="ru-RU" sz="2000">
                <a:latin typeface="Arial" panose="020B0604020202020204" pitchFamily="34" charset="0"/>
              </a:endParaRPr>
            </a:p>
          </p:txBody>
        </p:sp>
        <p:grpSp>
          <p:nvGrpSpPr>
            <p:cNvPr id="10248" name="Group 36"/>
            <p:cNvGrpSpPr>
              <a:grpSpLocks/>
            </p:cNvGrpSpPr>
            <p:nvPr/>
          </p:nvGrpSpPr>
          <p:grpSpPr bwMode="auto">
            <a:xfrm>
              <a:off x="634" y="1276"/>
              <a:ext cx="4249" cy="2692"/>
              <a:chOff x="634" y="1276"/>
              <a:chExt cx="4249" cy="2692"/>
            </a:xfrm>
          </p:grpSpPr>
          <p:sp>
            <p:nvSpPr>
              <p:cNvPr id="10250" name="Rectangle 7"/>
              <p:cNvSpPr>
                <a:spLocks noChangeArrowheads="1"/>
              </p:cNvSpPr>
              <p:nvPr/>
            </p:nvSpPr>
            <p:spPr bwMode="auto">
              <a:xfrm>
                <a:off x="690" y="1491"/>
                <a:ext cx="189" cy="2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2000">
                    <a:latin typeface="Arial" panose="020B0604020202020204" pitchFamily="34" charset="0"/>
                  </a:rPr>
                  <a:t>P</a:t>
                </a:r>
                <a:endParaRPr lang="ru-RU" altLang="ru-RU" sz="2000">
                  <a:latin typeface="Arial" panose="020B0604020202020204" pitchFamily="34" charset="0"/>
                </a:endParaRPr>
              </a:p>
            </p:txBody>
          </p:sp>
          <p:sp>
            <p:nvSpPr>
              <p:cNvPr id="10251" name="Rectangle 8"/>
              <p:cNvSpPr>
                <a:spLocks noChangeArrowheads="1"/>
              </p:cNvSpPr>
              <p:nvPr/>
            </p:nvSpPr>
            <p:spPr bwMode="auto">
              <a:xfrm>
                <a:off x="4029" y="1736"/>
                <a:ext cx="453" cy="1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P=MR</a:t>
                </a:r>
                <a:endParaRPr lang="ru-RU" altLang="ru-RU">
                  <a:latin typeface="Arial" panose="020B0604020202020204" pitchFamily="34" charset="0"/>
                </a:endParaRPr>
              </a:p>
            </p:txBody>
          </p:sp>
          <p:sp>
            <p:nvSpPr>
              <p:cNvPr id="10252" name="Rectangle 9"/>
              <p:cNvSpPr>
                <a:spLocks noChangeArrowheads="1"/>
              </p:cNvSpPr>
              <p:nvPr/>
            </p:nvSpPr>
            <p:spPr bwMode="auto">
              <a:xfrm>
                <a:off x="3111" y="1784"/>
                <a:ext cx="189" cy="1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E</a:t>
                </a:r>
                <a:endParaRPr lang="ru-RU" altLang="ru-RU">
                  <a:latin typeface="Arial" panose="020B0604020202020204" pitchFamily="34" charset="0"/>
                </a:endParaRPr>
              </a:p>
            </p:txBody>
          </p:sp>
          <p:sp>
            <p:nvSpPr>
              <p:cNvPr id="10253" name="Rectangle 10"/>
              <p:cNvSpPr>
                <a:spLocks noChangeArrowheads="1"/>
              </p:cNvSpPr>
              <p:nvPr/>
            </p:nvSpPr>
            <p:spPr bwMode="auto">
              <a:xfrm>
                <a:off x="634" y="1838"/>
                <a:ext cx="245" cy="2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40</a:t>
                </a:r>
                <a:endParaRPr lang="ru-RU" altLang="ru-RU">
                  <a:latin typeface="Arial" panose="020B0604020202020204" pitchFamily="34" charset="0"/>
                </a:endParaRPr>
              </a:p>
            </p:txBody>
          </p:sp>
          <p:sp>
            <p:nvSpPr>
              <p:cNvPr id="10254" name="Rectangle 11"/>
              <p:cNvSpPr>
                <a:spLocks noChangeArrowheads="1"/>
              </p:cNvSpPr>
              <p:nvPr/>
            </p:nvSpPr>
            <p:spPr bwMode="auto">
              <a:xfrm>
                <a:off x="3070" y="2326"/>
                <a:ext cx="189" cy="1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F</a:t>
                </a:r>
                <a:endParaRPr lang="ru-RU" altLang="ru-RU">
                  <a:latin typeface="Arial" panose="020B0604020202020204" pitchFamily="34" charset="0"/>
                </a:endParaRPr>
              </a:p>
            </p:txBody>
          </p:sp>
          <p:sp>
            <p:nvSpPr>
              <p:cNvPr id="10255" name="Rectangle 12"/>
              <p:cNvSpPr>
                <a:spLocks noChangeArrowheads="1"/>
              </p:cNvSpPr>
              <p:nvPr/>
            </p:nvSpPr>
            <p:spPr bwMode="auto">
              <a:xfrm>
                <a:off x="2443" y="1781"/>
                <a:ext cx="189" cy="1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600">
                    <a:latin typeface="Arial" panose="020B0604020202020204" pitchFamily="34" charset="0"/>
                  </a:rPr>
                  <a:t>A</a:t>
                </a:r>
                <a:endParaRPr lang="ru-RU" altLang="ru-RU" sz="1600">
                  <a:latin typeface="Arial" panose="020B0604020202020204" pitchFamily="34" charset="0"/>
                </a:endParaRPr>
              </a:p>
            </p:txBody>
          </p:sp>
          <p:sp>
            <p:nvSpPr>
              <p:cNvPr id="10256" name="Rectangle 13"/>
              <p:cNvSpPr>
                <a:spLocks noChangeArrowheads="1"/>
              </p:cNvSpPr>
              <p:nvPr/>
            </p:nvSpPr>
            <p:spPr bwMode="auto">
              <a:xfrm>
                <a:off x="944" y="2112"/>
                <a:ext cx="188" cy="1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C</a:t>
                </a:r>
                <a:endParaRPr lang="ru-RU" altLang="ru-RU">
                  <a:latin typeface="Arial" panose="020B0604020202020204" pitchFamily="34" charset="0"/>
                </a:endParaRPr>
              </a:p>
            </p:txBody>
          </p:sp>
          <p:sp>
            <p:nvSpPr>
              <p:cNvPr id="10257" name="Rectangle 14"/>
              <p:cNvSpPr>
                <a:spLocks noChangeArrowheads="1"/>
              </p:cNvSpPr>
              <p:nvPr/>
            </p:nvSpPr>
            <p:spPr bwMode="auto">
              <a:xfrm>
                <a:off x="663" y="2516"/>
                <a:ext cx="230" cy="1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600">
                    <a:latin typeface="Arial" panose="020B0604020202020204" pitchFamily="34" charset="0"/>
                  </a:rPr>
                  <a:t>30</a:t>
                </a:r>
                <a:endParaRPr lang="ru-RU" altLang="ru-RU" sz="1600">
                  <a:latin typeface="Arial" panose="020B0604020202020204" pitchFamily="34" charset="0"/>
                </a:endParaRPr>
              </a:p>
            </p:txBody>
          </p:sp>
          <p:sp>
            <p:nvSpPr>
              <p:cNvPr id="10258" name="Rectangle 15"/>
              <p:cNvSpPr>
                <a:spLocks noChangeArrowheads="1"/>
              </p:cNvSpPr>
              <p:nvPr/>
            </p:nvSpPr>
            <p:spPr bwMode="auto">
              <a:xfrm>
                <a:off x="4694" y="3753"/>
                <a:ext cx="189" cy="2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endParaRPr lang="ru-RU" altLang="ru-RU">
                  <a:latin typeface="Arial" panose="020B0604020202020204" pitchFamily="34" charset="0"/>
                </a:endParaRPr>
              </a:p>
            </p:txBody>
          </p:sp>
          <p:sp>
            <p:nvSpPr>
              <p:cNvPr id="10259" name="Line 20"/>
              <p:cNvSpPr>
                <a:spLocks noChangeShapeType="1"/>
              </p:cNvSpPr>
              <p:nvPr/>
            </p:nvSpPr>
            <p:spPr bwMode="auto">
              <a:xfrm>
                <a:off x="923" y="1577"/>
                <a:ext cx="0" cy="2355"/>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260" name="Line 21"/>
              <p:cNvSpPr>
                <a:spLocks noChangeShapeType="1"/>
              </p:cNvSpPr>
              <p:nvPr/>
            </p:nvSpPr>
            <p:spPr bwMode="auto">
              <a:xfrm>
                <a:off x="914" y="3922"/>
                <a:ext cx="3747" cy="1"/>
              </a:xfrm>
              <a:prstGeom prst="line">
                <a:avLst/>
              </a:prstGeom>
              <a:noFill/>
              <a:ln w="38100">
                <a:solidFill>
                  <a:srgbClr val="000000"/>
                </a:solidFill>
                <a:round/>
                <a:headEnd type="none" w="sm" len="me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261" name="Arc 22"/>
              <p:cNvSpPr>
                <a:spLocks/>
              </p:cNvSpPr>
              <p:nvPr/>
            </p:nvSpPr>
            <p:spPr bwMode="auto">
              <a:xfrm flipV="1">
                <a:off x="1460" y="1439"/>
                <a:ext cx="1651" cy="1676"/>
              </a:xfrm>
              <a:custGeom>
                <a:avLst/>
                <a:gdLst>
                  <a:gd name="T0" fmla="*/ 0 w 21600"/>
                  <a:gd name="T1" fmla="*/ 0 h 21600"/>
                  <a:gd name="T2" fmla="*/ 1 w 21600"/>
                  <a:gd name="T3" fmla="*/ 1 h 21600"/>
                  <a:gd name="T4" fmla="*/ 0 w 21600"/>
                  <a:gd name="T5" fmla="*/ 1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0262" name="Group 23"/>
              <p:cNvGrpSpPr>
                <a:grpSpLocks/>
              </p:cNvGrpSpPr>
              <p:nvPr/>
            </p:nvGrpSpPr>
            <p:grpSpPr bwMode="auto">
              <a:xfrm>
                <a:off x="1488" y="1447"/>
                <a:ext cx="2447" cy="1125"/>
                <a:chOff x="2675" y="595"/>
                <a:chExt cx="3709" cy="1571"/>
              </a:xfrm>
            </p:grpSpPr>
            <p:sp>
              <p:nvSpPr>
                <p:cNvPr id="10280" name="Arc 24"/>
                <p:cNvSpPr>
                  <a:spLocks/>
                </p:cNvSpPr>
                <p:nvPr/>
              </p:nvSpPr>
              <p:spPr bwMode="auto">
                <a:xfrm flipH="1" flipV="1">
                  <a:off x="2675" y="683"/>
                  <a:ext cx="1856" cy="1483"/>
                </a:xfrm>
                <a:custGeom>
                  <a:avLst/>
                  <a:gdLst>
                    <a:gd name="T0" fmla="*/ 0 w 21600"/>
                    <a:gd name="T1" fmla="*/ 0 h 21600"/>
                    <a:gd name="T2" fmla="*/ 1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281" name="Arc 25"/>
                <p:cNvSpPr>
                  <a:spLocks/>
                </p:cNvSpPr>
                <p:nvPr/>
              </p:nvSpPr>
              <p:spPr bwMode="auto">
                <a:xfrm flipV="1">
                  <a:off x="4528" y="679"/>
                  <a:ext cx="1856" cy="1483"/>
                </a:xfrm>
                <a:custGeom>
                  <a:avLst/>
                  <a:gdLst>
                    <a:gd name="T0" fmla="*/ 0 w 21600"/>
                    <a:gd name="T1" fmla="*/ 0 h 21600"/>
                    <a:gd name="T2" fmla="*/ 1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34" name="Arc 25"/>
                <p:cNvSpPr>
                  <a:spLocks/>
                </p:cNvSpPr>
                <p:nvPr/>
              </p:nvSpPr>
              <p:spPr bwMode="auto">
                <a:xfrm rot="2647737" flipV="1">
                  <a:off x="3134" y="595"/>
                  <a:ext cx="1376" cy="1315"/>
                </a:xfrm>
                <a:custGeom>
                  <a:avLst/>
                  <a:gdLst>
                    <a:gd name="T0" fmla="*/ 0 w 21600"/>
                    <a:gd name="T1" fmla="*/ 0 h 21600"/>
                    <a:gd name="T2" fmla="*/ 14 w 21600"/>
                    <a:gd name="T3" fmla="*/ 7 h 21600"/>
                    <a:gd name="T4" fmla="*/ 0 w 21600"/>
                    <a:gd name="T5" fmla="*/ 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tx1">
                      <a:lumMod val="50000"/>
                      <a:lumOff val="5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ru-RU"/>
                </a:p>
              </p:txBody>
            </p:sp>
          </p:grpSp>
          <p:sp>
            <p:nvSpPr>
              <p:cNvPr id="10263" name="Line 26"/>
              <p:cNvSpPr>
                <a:spLocks noChangeShapeType="1"/>
              </p:cNvSpPr>
              <p:nvPr/>
            </p:nvSpPr>
            <p:spPr bwMode="auto">
              <a:xfrm>
                <a:off x="914" y="1966"/>
                <a:ext cx="3281" cy="1"/>
              </a:xfrm>
              <a:prstGeom prst="line">
                <a:avLst/>
              </a:prstGeom>
              <a:noFill/>
              <a:ln w="28575">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264" name="Line 27"/>
              <p:cNvSpPr>
                <a:spLocks noChangeShapeType="1"/>
              </p:cNvSpPr>
              <p:nvPr/>
            </p:nvSpPr>
            <p:spPr bwMode="auto">
              <a:xfrm>
                <a:off x="915" y="2579"/>
                <a:ext cx="3280" cy="2"/>
              </a:xfrm>
              <a:prstGeom prst="line">
                <a:avLst/>
              </a:prstGeom>
              <a:noFill/>
              <a:ln w="28575">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265" name="Line 28"/>
              <p:cNvSpPr>
                <a:spLocks noChangeShapeType="1"/>
              </p:cNvSpPr>
              <p:nvPr/>
            </p:nvSpPr>
            <p:spPr bwMode="auto">
              <a:xfrm>
                <a:off x="3047" y="1966"/>
                <a:ext cx="0" cy="1966"/>
              </a:xfrm>
              <a:prstGeom prst="line">
                <a:avLst/>
              </a:prstGeom>
              <a:noFill/>
              <a:ln w="3175" cap="rnd">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60" name="Line 29"/>
              <p:cNvSpPr>
                <a:spLocks noChangeShapeType="1"/>
              </p:cNvSpPr>
              <p:nvPr/>
            </p:nvSpPr>
            <p:spPr bwMode="auto">
              <a:xfrm>
                <a:off x="2688" y="2579"/>
                <a:ext cx="1" cy="1344"/>
              </a:xfrm>
              <a:prstGeom prst="line">
                <a:avLst/>
              </a:prstGeom>
              <a:noFill/>
              <a:ln w="3175" cap="rnd">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fontAlgn="auto" hangingPunct="1">
                  <a:spcBef>
                    <a:spcPts val="0"/>
                  </a:spcBef>
                  <a:spcAft>
                    <a:spcPts val="0"/>
                  </a:spcAft>
                  <a:defRPr/>
                </a:pPr>
                <a:endParaRPr lang="ru-RU">
                  <a:ln w="3175">
                    <a:solidFill>
                      <a:schemeClr val="tx1"/>
                    </a:solidFill>
                  </a:ln>
                  <a:latin typeface="+mn-lt"/>
                </a:endParaRPr>
              </a:p>
            </p:txBody>
          </p:sp>
          <p:sp>
            <p:nvSpPr>
              <p:cNvPr id="10267" name="Line 30"/>
              <p:cNvSpPr>
                <a:spLocks noChangeShapeType="1"/>
              </p:cNvSpPr>
              <p:nvPr/>
            </p:nvSpPr>
            <p:spPr bwMode="auto">
              <a:xfrm>
                <a:off x="923" y="2511"/>
                <a:ext cx="2125" cy="1"/>
              </a:xfrm>
              <a:prstGeom prst="line">
                <a:avLst/>
              </a:prstGeom>
              <a:noFill/>
              <a:ln w="3175">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268" name="Oval 31"/>
              <p:cNvSpPr>
                <a:spLocks noChangeArrowheads="1"/>
              </p:cNvSpPr>
              <p:nvPr/>
            </p:nvSpPr>
            <p:spPr bwMode="auto">
              <a:xfrm>
                <a:off x="2661" y="2540"/>
                <a:ext cx="46" cy="59"/>
              </a:xfrm>
              <a:prstGeom prst="ellipse">
                <a:avLst/>
              </a:prstGeom>
              <a:solidFill>
                <a:srgbClr val="000000"/>
              </a:solidFill>
              <a:ln w="3810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10269" name="Oval 32"/>
              <p:cNvSpPr>
                <a:spLocks noChangeArrowheads="1"/>
              </p:cNvSpPr>
              <p:nvPr/>
            </p:nvSpPr>
            <p:spPr bwMode="auto">
              <a:xfrm>
                <a:off x="3020" y="1939"/>
                <a:ext cx="46" cy="59"/>
              </a:xfrm>
              <a:prstGeom prst="ellipse">
                <a:avLst/>
              </a:prstGeom>
              <a:solidFill>
                <a:srgbClr val="000000"/>
              </a:solidFill>
              <a:ln w="3810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10270" name="Rectangle 34"/>
              <p:cNvSpPr>
                <a:spLocks noChangeArrowheads="1"/>
              </p:cNvSpPr>
              <p:nvPr/>
            </p:nvSpPr>
            <p:spPr bwMode="auto">
              <a:xfrm>
                <a:off x="3786" y="1334"/>
                <a:ext cx="323" cy="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LAC</a:t>
                </a:r>
                <a:endParaRPr lang="ru-RU" altLang="ru-RU">
                  <a:latin typeface="Arial" panose="020B0604020202020204" pitchFamily="34" charset="0"/>
                </a:endParaRPr>
              </a:p>
            </p:txBody>
          </p:sp>
          <p:sp>
            <p:nvSpPr>
              <p:cNvPr id="10271" name="Rectangle 35"/>
              <p:cNvSpPr>
                <a:spLocks noChangeArrowheads="1"/>
              </p:cNvSpPr>
              <p:nvPr/>
            </p:nvSpPr>
            <p:spPr bwMode="auto">
              <a:xfrm>
                <a:off x="2970" y="1276"/>
                <a:ext cx="323" cy="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LMC</a:t>
                </a:r>
                <a:endParaRPr lang="ru-RU" altLang="ru-RU">
                  <a:latin typeface="Arial" panose="020B0604020202020204" pitchFamily="34" charset="0"/>
                </a:endParaRPr>
              </a:p>
            </p:txBody>
          </p:sp>
          <p:sp>
            <p:nvSpPr>
              <p:cNvPr id="10272" name="Arc 22"/>
              <p:cNvSpPr>
                <a:spLocks/>
              </p:cNvSpPr>
              <p:nvPr/>
            </p:nvSpPr>
            <p:spPr bwMode="auto">
              <a:xfrm flipV="1">
                <a:off x="955" y="1726"/>
                <a:ext cx="1651" cy="1596"/>
              </a:xfrm>
              <a:custGeom>
                <a:avLst/>
                <a:gdLst>
                  <a:gd name="T0" fmla="*/ 0 w 21600"/>
                  <a:gd name="T1" fmla="*/ 0 h 21600"/>
                  <a:gd name="T2" fmla="*/ 1 w 21600"/>
                  <a:gd name="T3" fmla="*/ 1 h 21600"/>
                  <a:gd name="T4" fmla="*/ 0 w 21600"/>
                  <a:gd name="T5" fmla="*/ 1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273" name="Rectangle 35"/>
              <p:cNvSpPr>
                <a:spLocks noChangeArrowheads="1"/>
              </p:cNvSpPr>
              <p:nvPr/>
            </p:nvSpPr>
            <p:spPr bwMode="auto">
              <a:xfrm>
                <a:off x="2409" y="1550"/>
                <a:ext cx="445" cy="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SMC</a:t>
                </a:r>
                <a:endParaRPr lang="ru-RU" altLang="ru-RU">
                  <a:latin typeface="Arial" panose="020B0604020202020204" pitchFamily="34" charset="0"/>
                </a:endParaRPr>
              </a:p>
            </p:txBody>
          </p:sp>
          <p:sp>
            <p:nvSpPr>
              <p:cNvPr id="10274" name="Rectangle 35"/>
              <p:cNvSpPr>
                <a:spLocks noChangeArrowheads="1"/>
              </p:cNvSpPr>
              <p:nvPr/>
            </p:nvSpPr>
            <p:spPr bwMode="auto">
              <a:xfrm>
                <a:off x="2733" y="1704"/>
                <a:ext cx="445" cy="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SAC</a:t>
                </a:r>
                <a:endParaRPr lang="ru-RU" altLang="ru-RU">
                  <a:latin typeface="Arial" panose="020B0604020202020204" pitchFamily="34" charset="0"/>
                </a:endParaRPr>
              </a:p>
            </p:txBody>
          </p:sp>
          <p:sp>
            <p:nvSpPr>
              <p:cNvPr id="10275" name="Line 30"/>
              <p:cNvSpPr>
                <a:spLocks noChangeShapeType="1"/>
              </p:cNvSpPr>
              <p:nvPr/>
            </p:nvSpPr>
            <p:spPr bwMode="auto">
              <a:xfrm flipV="1">
                <a:off x="906" y="2119"/>
                <a:ext cx="1686" cy="19"/>
              </a:xfrm>
              <a:prstGeom prst="line">
                <a:avLst/>
              </a:prstGeom>
              <a:noFill/>
              <a:ln w="3175">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276" name="Line 28"/>
              <p:cNvSpPr>
                <a:spLocks noChangeShapeType="1"/>
              </p:cNvSpPr>
              <p:nvPr/>
            </p:nvSpPr>
            <p:spPr bwMode="auto">
              <a:xfrm>
                <a:off x="2586" y="1954"/>
                <a:ext cx="0" cy="1966"/>
              </a:xfrm>
              <a:prstGeom prst="line">
                <a:avLst/>
              </a:prstGeom>
              <a:noFill/>
              <a:ln w="3175" cap="rnd">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0277" name="Rectangle 13"/>
              <p:cNvSpPr>
                <a:spLocks noChangeArrowheads="1"/>
              </p:cNvSpPr>
              <p:nvPr/>
            </p:nvSpPr>
            <p:spPr bwMode="auto">
              <a:xfrm>
                <a:off x="931" y="2357"/>
                <a:ext cx="188" cy="1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G</a:t>
                </a:r>
                <a:endParaRPr lang="ru-RU" altLang="ru-RU">
                  <a:latin typeface="Arial" panose="020B0604020202020204" pitchFamily="34" charset="0"/>
                </a:endParaRPr>
              </a:p>
            </p:txBody>
          </p:sp>
          <p:sp>
            <p:nvSpPr>
              <p:cNvPr id="10278" name="Rectangle 12"/>
              <p:cNvSpPr>
                <a:spLocks noChangeArrowheads="1"/>
              </p:cNvSpPr>
              <p:nvPr/>
            </p:nvSpPr>
            <p:spPr bwMode="auto">
              <a:xfrm>
                <a:off x="2603" y="2094"/>
                <a:ext cx="189" cy="1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600">
                    <a:latin typeface="Arial" panose="020B0604020202020204" pitchFamily="34" charset="0"/>
                  </a:rPr>
                  <a:t>B</a:t>
                </a:r>
                <a:endParaRPr lang="ru-RU" altLang="ru-RU" sz="1600">
                  <a:latin typeface="Arial" panose="020B0604020202020204" pitchFamily="34" charset="0"/>
                </a:endParaRPr>
              </a:p>
            </p:txBody>
          </p:sp>
          <p:sp>
            <p:nvSpPr>
              <p:cNvPr id="10279" name="Rectangle 12"/>
              <p:cNvSpPr>
                <a:spLocks noChangeArrowheads="1"/>
              </p:cNvSpPr>
              <p:nvPr/>
            </p:nvSpPr>
            <p:spPr bwMode="auto">
              <a:xfrm>
                <a:off x="964" y="1805"/>
                <a:ext cx="189" cy="1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600">
                    <a:latin typeface="Arial" panose="020B0604020202020204" pitchFamily="34" charset="0"/>
                  </a:rPr>
                  <a:t>D</a:t>
                </a:r>
                <a:endParaRPr lang="ru-RU" altLang="ru-RU" sz="1600">
                  <a:latin typeface="Arial" panose="020B0604020202020204" pitchFamily="34" charset="0"/>
                </a:endParaRPr>
              </a:p>
            </p:txBody>
          </p:sp>
        </p:grpSp>
        <p:sp>
          <p:nvSpPr>
            <p:cNvPr id="10249" name="Rectangle 17"/>
            <p:cNvSpPr>
              <a:spLocks noChangeArrowheads="1"/>
            </p:cNvSpPr>
            <p:nvPr/>
          </p:nvSpPr>
          <p:spPr bwMode="auto">
            <a:xfrm>
              <a:off x="2461" y="3920"/>
              <a:ext cx="300" cy="2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2000">
                  <a:latin typeface="Arial" panose="020B0604020202020204" pitchFamily="34" charset="0"/>
                </a:rPr>
                <a:t>q</a:t>
              </a:r>
              <a:r>
                <a:rPr lang="en-US" altLang="ru-RU" sz="2000" baseline="-25000">
                  <a:latin typeface="Arial" panose="020B0604020202020204" pitchFamily="34" charset="0"/>
                </a:rPr>
                <a:t>1</a:t>
              </a:r>
              <a:endParaRPr lang="ru-RU" altLang="ru-RU" sz="2000">
                <a:latin typeface="Arial" panose="020B0604020202020204" pitchFamily="34" charset="0"/>
              </a:endParaRPr>
            </a:p>
          </p:txBody>
        </p:sp>
      </p:grpSp>
      <p:sp>
        <p:nvSpPr>
          <p:cNvPr id="3" name="Прямоугольник 2"/>
          <p:cNvSpPr/>
          <p:nvPr/>
        </p:nvSpPr>
        <p:spPr>
          <a:xfrm>
            <a:off x="3386319" y="6718598"/>
            <a:ext cx="4572000" cy="461665"/>
          </a:xfrm>
          <a:prstGeom prst="rect">
            <a:avLst/>
          </a:prstGeom>
        </p:spPr>
        <p:txBody>
          <a:bodyPr>
            <a:spAutoFit/>
          </a:bodyPr>
          <a:lstStyle/>
          <a:p>
            <a:r>
              <a:rPr lang="ru-RU" sz="1200" b="0" i="0" dirty="0" err="1" smtClean="0">
                <a:solidFill>
                  <a:srgbClr val="404040"/>
                </a:solidFill>
                <a:effectLst/>
                <a:latin typeface="Arial" panose="020B0604020202020204" pitchFamily="34" charset="0"/>
              </a:rPr>
              <a:t>Тилингдан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олдин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қалбингни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тарбия</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қил</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Чунки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сўз</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қалбдан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келиб</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тилдан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чиқади</a:t>
            </a:r>
            <a:r>
              <a:rPr lang="ru-RU" sz="1200" b="0" i="0" dirty="0" smtClean="0">
                <a:solidFill>
                  <a:srgbClr val="404040"/>
                </a:solidFill>
                <a:effectLst/>
                <a:latin typeface="Arial" panose="020B0604020202020204" pitchFamily="34" charset="0"/>
              </a:rPr>
              <a:t>. </a:t>
            </a:r>
            <a:r>
              <a:rPr lang="ru-RU" sz="1200" b="1" i="1" dirty="0" err="1" smtClean="0">
                <a:solidFill>
                  <a:srgbClr val="404040"/>
                </a:solidFill>
                <a:effectLst/>
                <a:latin typeface="Arial" panose="020B0604020202020204" pitchFamily="34" charset="0"/>
              </a:rPr>
              <a:t>Ж.Румий</a:t>
            </a:r>
            <a:endParaRPr lang="ru-RU" sz="1200" b="1" i="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withEffect">
                                  <p:stCondLst>
                                    <p:cond delay="0"/>
                                  </p:stCondLst>
                                  <p:childTnLst>
                                    <p:set>
                                      <p:cBhvr>
                                        <p:cTn id="6" dur="1" fill="hold">
                                          <p:stCondLst>
                                            <p:cond delay="0"/>
                                          </p:stCondLst>
                                        </p:cTn>
                                        <p:tgtEl>
                                          <p:spTgt spid="1105924"/>
                                        </p:tgtEl>
                                        <p:attrNameLst>
                                          <p:attrName>style.visibility</p:attrName>
                                        </p:attrNameLst>
                                      </p:cBhvr>
                                      <p:to>
                                        <p:strVal val="visible"/>
                                      </p:to>
                                    </p:set>
                                    <p:anim calcmode="lin" valueType="num">
                                      <p:cBhvr>
                                        <p:cTn id="7" dur="500" decel="50000" fill="hold">
                                          <p:stCondLst>
                                            <p:cond delay="0"/>
                                          </p:stCondLst>
                                        </p:cTn>
                                        <p:tgtEl>
                                          <p:spTgt spid="110592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0592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05924"/>
                                        </p:tgtEl>
                                        <p:attrNameLst>
                                          <p:attrName>ppt_w</p:attrName>
                                        </p:attrNameLst>
                                      </p:cBhvr>
                                      <p:tavLst>
                                        <p:tav tm="0">
                                          <p:val>
                                            <p:strVal val="#ppt_w*.05"/>
                                          </p:val>
                                        </p:tav>
                                        <p:tav tm="100000">
                                          <p:val>
                                            <p:strVal val="#ppt_w"/>
                                          </p:val>
                                        </p:tav>
                                      </p:tavLst>
                                    </p:anim>
                                    <p:anim calcmode="lin" valueType="num">
                                      <p:cBhvr>
                                        <p:cTn id="10" dur="1000" fill="hold"/>
                                        <p:tgtEl>
                                          <p:spTgt spid="110592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0592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0592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0592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05924"/>
                                        </p:tgtEl>
                                      </p:cBhvr>
                                    </p:animEffect>
                                  </p:childTnLst>
                                </p:cTn>
                              </p:par>
                            </p:childTnLst>
                          </p:cTn>
                        </p:par>
                        <p:par>
                          <p:cTn id="15" fill="hold" nodeType="afterGroup">
                            <p:stCondLst>
                              <p:cond delay="1000"/>
                            </p:stCondLst>
                            <p:childTnLst>
                              <p:par>
                                <p:cTn id="16" presetID="13" presetClass="entr" presetSubtype="16" fill="hold" nodeType="afterEffect">
                                  <p:stCondLst>
                                    <p:cond delay="0"/>
                                  </p:stCondLst>
                                  <p:childTnLst>
                                    <p:set>
                                      <p:cBhvr>
                                        <p:cTn id="17" dur="1" fill="hold">
                                          <p:stCondLst>
                                            <p:cond delay="0"/>
                                          </p:stCondLst>
                                        </p:cTn>
                                        <p:tgtEl>
                                          <p:spTgt spid="1105957"/>
                                        </p:tgtEl>
                                        <p:attrNameLst>
                                          <p:attrName>style.visibility</p:attrName>
                                        </p:attrNameLst>
                                      </p:cBhvr>
                                      <p:to>
                                        <p:strVal val="visible"/>
                                      </p:to>
                                    </p:set>
                                    <p:animEffect transition="in" filter="plus(in)">
                                      <p:cBhvr>
                                        <p:cTn id="18" dur="2000"/>
                                        <p:tgtEl>
                                          <p:spTgt spid="11059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2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39990E4-71E0-4667-9F28-EF0B3FDDA631}" type="slidenum">
              <a:rPr lang="ru-RU" altLang="ru-RU" smtClean="0">
                <a:latin typeface="Arial" panose="020B0604020202020204" pitchFamily="34" charset="0"/>
              </a:rPr>
              <a:pPr fontAlgn="base">
                <a:spcBef>
                  <a:spcPct val="0"/>
                </a:spcBef>
                <a:spcAft>
                  <a:spcPct val="0"/>
                </a:spcAft>
              </a:pPr>
              <a:t>7</a:t>
            </a:fld>
            <a:endParaRPr lang="ru-RU" altLang="ru-RU" dirty="0" smtClean="0">
              <a:latin typeface="Arial" panose="020B0604020202020204" pitchFamily="34" charset="0"/>
            </a:endParaRPr>
          </a:p>
        </p:txBody>
      </p:sp>
      <p:sp>
        <p:nvSpPr>
          <p:cNvPr id="1107970" name="Rectangle 2"/>
          <p:cNvSpPr>
            <a:spLocks noChangeArrowheads="1"/>
          </p:cNvSpPr>
          <p:nvPr/>
        </p:nvSpPr>
        <p:spPr bwMode="auto">
          <a:xfrm>
            <a:off x="455613" y="384175"/>
            <a:ext cx="8415337" cy="86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812800" indent="-8128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buClr>
                <a:schemeClr val="hlink"/>
              </a:buClr>
              <a:buSzPct val="80000"/>
              <a:buFont typeface="Wingdings" panose="05000000000000000000" pitchFamily="2" charset="2"/>
              <a:buNone/>
            </a:pPr>
            <a:r>
              <a:rPr lang="ru-RU" altLang="ru-RU" sz="2400">
                <a:latin typeface="Times New Roman" panose="02020603050405020304" pitchFamily="18" charset="0"/>
                <a:cs typeface="Times New Roman" panose="02020603050405020304" pitchFamily="18" charset="0"/>
              </a:rPr>
              <a:t>Типик фирманинг узо</a:t>
            </a:r>
            <a:r>
              <a:rPr lang="uz-Cyrl-UZ" altLang="ru-RU" sz="2400">
                <a:latin typeface="Times New Roman" panose="02020603050405020304" pitchFamily="18" charset="0"/>
                <a:cs typeface="Times New Roman" panose="02020603050405020304" pitchFamily="18" charset="0"/>
              </a:rPr>
              <a:t>қ</a:t>
            </a:r>
            <a:r>
              <a:rPr lang="ru-RU" altLang="ru-RU" sz="2400">
                <a:latin typeface="Times New Roman" panose="02020603050405020304" pitchFamily="18" charset="0"/>
                <a:cs typeface="Times New Roman" panose="02020603050405020304" pitchFamily="18" charset="0"/>
              </a:rPr>
              <a:t> муддатли мувозанати </a:t>
            </a:r>
            <a:r>
              <a:rPr lang="ru-RU" altLang="ru-RU" sz="2400" b="1">
                <a:solidFill>
                  <a:srgbClr val="7030A0"/>
                </a:solidFill>
                <a:latin typeface="Times New Roman" panose="02020603050405020304" pitchFamily="18" charset="0"/>
                <a:cs typeface="Times New Roman" panose="02020603050405020304" pitchFamily="18" charset="0"/>
              </a:rPr>
              <a:t>(а), </a:t>
            </a:r>
          </a:p>
          <a:p>
            <a:pPr algn="ctr" eaLnBrk="1" hangingPunct="1">
              <a:buClr>
                <a:schemeClr val="hlink"/>
              </a:buClr>
              <a:buSzPct val="80000"/>
              <a:buFont typeface="Wingdings" panose="05000000000000000000" pitchFamily="2" charset="2"/>
              <a:buNone/>
            </a:pPr>
            <a:r>
              <a:rPr lang="ru-RU" altLang="ru-RU" sz="2400">
                <a:latin typeface="Times New Roman" panose="02020603050405020304" pitchFamily="18" charset="0"/>
                <a:cs typeface="Times New Roman" panose="02020603050405020304" pitchFamily="18" charset="0"/>
              </a:rPr>
              <a:t>узо</a:t>
            </a:r>
            <a:r>
              <a:rPr lang="uz-Cyrl-UZ" altLang="ru-RU" sz="2400">
                <a:latin typeface="Times New Roman" panose="02020603050405020304" pitchFamily="18" charset="0"/>
                <a:cs typeface="Times New Roman" panose="02020603050405020304" pitchFamily="18" charset="0"/>
              </a:rPr>
              <a:t>қ</a:t>
            </a:r>
            <a:r>
              <a:rPr lang="ru-RU" altLang="ru-RU" sz="2400">
                <a:latin typeface="Times New Roman" panose="02020603050405020304" pitchFamily="18" charset="0"/>
                <a:cs typeface="Times New Roman" panose="02020603050405020304" pitchFamily="18" charset="0"/>
              </a:rPr>
              <a:t> муддатли орали</a:t>
            </a:r>
            <a:r>
              <a:rPr lang="uz-Cyrl-UZ" altLang="ru-RU" sz="2400">
                <a:latin typeface="Times New Roman" panose="02020603050405020304" pitchFamily="18" charset="0"/>
                <a:cs typeface="Times New Roman" panose="02020603050405020304" pitchFamily="18" charset="0"/>
              </a:rPr>
              <a:t>қ</a:t>
            </a:r>
            <a:r>
              <a:rPr lang="ru-RU" altLang="ru-RU" sz="2400">
                <a:latin typeface="Times New Roman" panose="02020603050405020304" pitchFamily="18" charset="0"/>
                <a:cs typeface="Times New Roman" panose="02020603050405020304" pitchFamily="18" charset="0"/>
              </a:rPr>
              <a:t>да тармо</a:t>
            </a:r>
            <a:r>
              <a:rPr lang="uz-Cyrl-UZ" altLang="ru-RU" sz="2400">
                <a:latin typeface="Times New Roman" panose="02020603050405020304" pitchFamily="18" charset="0"/>
                <a:cs typeface="Times New Roman" panose="02020603050405020304" pitchFamily="18" charset="0"/>
              </a:rPr>
              <a:t>қ</a:t>
            </a:r>
            <a:r>
              <a:rPr lang="ru-RU" altLang="ru-RU" sz="2400">
                <a:latin typeface="Times New Roman" panose="02020603050405020304" pitchFamily="18" charset="0"/>
                <a:cs typeface="Times New Roman" panose="02020603050405020304" pitchFamily="18" charset="0"/>
              </a:rPr>
              <a:t> мувозанатининг ўзгариши </a:t>
            </a:r>
            <a:r>
              <a:rPr lang="ru-RU" altLang="ru-RU" sz="2400" b="1">
                <a:solidFill>
                  <a:srgbClr val="7030A0"/>
                </a:solidFill>
                <a:latin typeface="Times New Roman" panose="02020603050405020304" pitchFamily="18" charset="0"/>
                <a:cs typeface="Times New Roman" panose="02020603050405020304" pitchFamily="18" charset="0"/>
              </a:rPr>
              <a:t>(б).</a:t>
            </a:r>
          </a:p>
        </p:txBody>
      </p:sp>
      <p:grpSp>
        <p:nvGrpSpPr>
          <p:cNvPr id="1108039" name="Group 71"/>
          <p:cNvGrpSpPr>
            <a:grpSpLocks/>
          </p:cNvGrpSpPr>
          <p:nvPr/>
        </p:nvGrpSpPr>
        <p:grpSpPr bwMode="auto">
          <a:xfrm>
            <a:off x="271463" y="1660525"/>
            <a:ext cx="8599487" cy="4924425"/>
            <a:chOff x="123" y="709"/>
            <a:chExt cx="5323" cy="3102"/>
          </a:xfrm>
        </p:grpSpPr>
        <p:sp>
          <p:nvSpPr>
            <p:cNvPr id="12293" name="Rectangle 18"/>
            <p:cNvSpPr>
              <a:spLocks noChangeArrowheads="1"/>
            </p:cNvSpPr>
            <p:nvPr/>
          </p:nvSpPr>
          <p:spPr bwMode="auto">
            <a:xfrm>
              <a:off x="275" y="1023"/>
              <a:ext cx="11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endParaRPr lang="ru-RU" altLang="ru-RU">
                <a:latin typeface="Arial" panose="020B0604020202020204" pitchFamily="34" charset="0"/>
              </a:endParaRPr>
            </a:p>
          </p:txBody>
        </p:sp>
        <p:sp>
          <p:nvSpPr>
            <p:cNvPr id="12294" name="Rectangle 19"/>
            <p:cNvSpPr>
              <a:spLocks noChangeArrowheads="1"/>
            </p:cNvSpPr>
            <p:nvPr/>
          </p:nvSpPr>
          <p:spPr bwMode="auto">
            <a:xfrm>
              <a:off x="1934" y="1211"/>
              <a:ext cx="35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LMC</a:t>
              </a:r>
              <a:endParaRPr lang="ru-RU" altLang="ru-RU">
                <a:latin typeface="Arial" panose="020B0604020202020204" pitchFamily="34" charset="0"/>
              </a:endParaRPr>
            </a:p>
          </p:txBody>
        </p:sp>
        <p:sp>
          <p:nvSpPr>
            <p:cNvPr id="12295" name="Rectangle 20"/>
            <p:cNvSpPr>
              <a:spLocks noChangeArrowheads="1"/>
            </p:cNvSpPr>
            <p:nvPr/>
          </p:nvSpPr>
          <p:spPr bwMode="auto">
            <a:xfrm>
              <a:off x="2159" y="1533"/>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LAC</a:t>
              </a:r>
              <a:endParaRPr lang="ru-RU" altLang="ru-RU">
                <a:latin typeface="Arial" panose="020B0604020202020204" pitchFamily="34" charset="0"/>
              </a:endParaRPr>
            </a:p>
          </p:txBody>
        </p:sp>
        <p:sp>
          <p:nvSpPr>
            <p:cNvPr id="12296" name="Rectangle 21"/>
            <p:cNvSpPr>
              <a:spLocks noChangeArrowheads="1"/>
            </p:cNvSpPr>
            <p:nvPr/>
          </p:nvSpPr>
          <p:spPr bwMode="auto">
            <a:xfrm>
              <a:off x="2440" y="1960"/>
              <a:ext cx="242" cy="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600">
                  <a:latin typeface="Arial" panose="020B0604020202020204" pitchFamily="34" charset="0"/>
                </a:rPr>
                <a:t>P</a:t>
              </a:r>
              <a:r>
                <a:rPr lang="en-US" altLang="ru-RU" sz="1600" baseline="-25000">
                  <a:latin typeface="Arial" panose="020B0604020202020204" pitchFamily="34" charset="0"/>
                </a:rPr>
                <a:t>1</a:t>
              </a:r>
              <a:endParaRPr lang="ru-RU" altLang="ru-RU" sz="1600">
                <a:latin typeface="Arial" panose="020B0604020202020204" pitchFamily="34" charset="0"/>
              </a:endParaRPr>
            </a:p>
          </p:txBody>
        </p:sp>
        <p:sp>
          <p:nvSpPr>
            <p:cNvPr id="12297" name="Rectangle 23"/>
            <p:cNvSpPr>
              <a:spLocks noChangeArrowheads="1"/>
            </p:cNvSpPr>
            <p:nvPr/>
          </p:nvSpPr>
          <p:spPr bwMode="auto">
            <a:xfrm>
              <a:off x="123" y="1956"/>
              <a:ext cx="243"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uz-Cyrl-UZ" altLang="ru-RU">
                  <a:latin typeface="Arial" panose="020B0604020202020204" pitchFamily="34" charset="0"/>
                </a:rPr>
                <a:t>40</a:t>
              </a:r>
              <a:endParaRPr lang="ru-RU" altLang="ru-RU">
                <a:latin typeface="Arial" panose="020B0604020202020204" pitchFamily="34" charset="0"/>
              </a:endParaRPr>
            </a:p>
          </p:txBody>
        </p:sp>
        <p:sp>
          <p:nvSpPr>
            <p:cNvPr id="12298" name="Rectangle 24"/>
            <p:cNvSpPr>
              <a:spLocks noChangeArrowheads="1"/>
            </p:cNvSpPr>
            <p:nvPr/>
          </p:nvSpPr>
          <p:spPr bwMode="auto">
            <a:xfrm>
              <a:off x="127" y="2447"/>
              <a:ext cx="261" cy="2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uz-Cyrl-UZ" altLang="ru-RU">
                  <a:latin typeface="Arial" panose="020B0604020202020204" pitchFamily="34" charset="0"/>
                </a:rPr>
                <a:t>30</a:t>
              </a:r>
              <a:endParaRPr lang="ru-RU" altLang="ru-RU">
                <a:latin typeface="Arial" panose="020B0604020202020204" pitchFamily="34" charset="0"/>
              </a:endParaRPr>
            </a:p>
          </p:txBody>
        </p:sp>
        <p:sp>
          <p:nvSpPr>
            <p:cNvPr id="12299" name="Rectangle 25"/>
            <p:cNvSpPr>
              <a:spLocks noChangeArrowheads="1"/>
            </p:cNvSpPr>
            <p:nvPr/>
          </p:nvSpPr>
          <p:spPr bwMode="auto">
            <a:xfrm>
              <a:off x="2285" y="3455"/>
              <a:ext cx="113" cy="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endParaRPr lang="ru-RU" altLang="ru-RU">
                <a:latin typeface="Arial" panose="020B0604020202020204" pitchFamily="34" charset="0"/>
              </a:endParaRPr>
            </a:p>
          </p:txBody>
        </p:sp>
        <p:sp>
          <p:nvSpPr>
            <p:cNvPr id="12300" name="Rectangle 27"/>
            <p:cNvSpPr>
              <a:spLocks noChangeArrowheads="1"/>
            </p:cNvSpPr>
            <p:nvPr/>
          </p:nvSpPr>
          <p:spPr bwMode="auto">
            <a:xfrm>
              <a:off x="1353" y="3561"/>
              <a:ext cx="25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baseline="-25000">
                  <a:latin typeface="Arial" panose="020B0604020202020204" pitchFamily="34" charset="0"/>
                </a:rPr>
                <a:t>2</a:t>
              </a:r>
              <a:endParaRPr lang="ru-RU" altLang="ru-RU">
                <a:latin typeface="Arial" panose="020B0604020202020204" pitchFamily="34" charset="0"/>
              </a:endParaRPr>
            </a:p>
          </p:txBody>
        </p:sp>
        <p:sp>
          <p:nvSpPr>
            <p:cNvPr id="12301" name="Line 29"/>
            <p:cNvSpPr>
              <a:spLocks noChangeShapeType="1"/>
            </p:cNvSpPr>
            <p:nvPr/>
          </p:nvSpPr>
          <p:spPr bwMode="auto">
            <a:xfrm>
              <a:off x="407" y="1124"/>
              <a:ext cx="0" cy="243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02" name="Line 30"/>
            <p:cNvSpPr>
              <a:spLocks noChangeShapeType="1"/>
            </p:cNvSpPr>
            <p:nvPr/>
          </p:nvSpPr>
          <p:spPr bwMode="auto">
            <a:xfrm flipH="1">
              <a:off x="402" y="3554"/>
              <a:ext cx="1845" cy="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2303" name="Group 31"/>
            <p:cNvGrpSpPr>
              <a:grpSpLocks/>
            </p:cNvGrpSpPr>
            <p:nvPr/>
          </p:nvGrpSpPr>
          <p:grpSpPr bwMode="auto">
            <a:xfrm>
              <a:off x="672" y="2146"/>
              <a:ext cx="1709" cy="412"/>
              <a:chOff x="857" y="167"/>
              <a:chExt cx="3070" cy="557"/>
            </a:xfrm>
          </p:grpSpPr>
          <p:sp>
            <p:nvSpPr>
              <p:cNvPr id="12337" name="Arc 32"/>
              <p:cNvSpPr>
                <a:spLocks/>
              </p:cNvSpPr>
              <p:nvPr/>
            </p:nvSpPr>
            <p:spPr bwMode="auto">
              <a:xfrm flipV="1">
                <a:off x="2251" y="191"/>
                <a:ext cx="1676" cy="53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38" name="Arc 33"/>
              <p:cNvSpPr>
                <a:spLocks/>
              </p:cNvSpPr>
              <p:nvPr/>
            </p:nvSpPr>
            <p:spPr bwMode="auto">
              <a:xfrm flipH="1" flipV="1">
                <a:off x="857" y="167"/>
                <a:ext cx="1387" cy="55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grpSp>
          <p:nvGrpSpPr>
            <p:cNvPr id="12304" name="Group 34"/>
            <p:cNvGrpSpPr>
              <a:grpSpLocks/>
            </p:cNvGrpSpPr>
            <p:nvPr/>
          </p:nvGrpSpPr>
          <p:grpSpPr bwMode="auto">
            <a:xfrm>
              <a:off x="770" y="1295"/>
              <a:ext cx="1154" cy="1828"/>
              <a:chOff x="1032" y="-985"/>
              <a:chExt cx="2073" cy="2474"/>
            </a:xfrm>
          </p:grpSpPr>
          <p:sp>
            <p:nvSpPr>
              <p:cNvPr id="12335" name="Line 35"/>
              <p:cNvSpPr>
                <a:spLocks noChangeShapeType="1"/>
              </p:cNvSpPr>
              <p:nvPr/>
            </p:nvSpPr>
            <p:spPr bwMode="auto">
              <a:xfrm flipV="1">
                <a:off x="2165" y="-985"/>
                <a:ext cx="940" cy="1837"/>
              </a:xfrm>
              <a:prstGeom prst="line">
                <a:avLst/>
              </a:prstGeom>
              <a:noFill/>
              <a:ln w="25400">
                <a:solidFill>
                  <a:srgbClr val="FF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36" name="Freeform 36"/>
              <p:cNvSpPr>
                <a:spLocks/>
              </p:cNvSpPr>
              <p:nvPr/>
            </p:nvSpPr>
            <p:spPr bwMode="auto">
              <a:xfrm>
                <a:off x="1032" y="821"/>
                <a:ext cx="1153" cy="668"/>
              </a:xfrm>
              <a:custGeom>
                <a:avLst/>
                <a:gdLst>
                  <a:gd name="T0" fmla="*/ 0 w 20000"/>
                  <a:gd name="T1" fmla="*/ 0 h 20000"/>
                  <a:gd name="T2" fmla="*/ 0 w 20000"/>
                  <a:gd name="T3" fmla="*/ 0 h 20000"/>
                  <a:gd name="T4" fmla="*/ 0 w 20000"/>
                  <a:gd name="T5" fmla="*/ 0 h 20000"/>
                  <a:gd name="T6" fmla="*/ 0 w 20000"/>
                  <a:gd name="T7" fmla="*/ 0 h 20000"/>
                  <a:gd name="T8" fmla="*/ 0 w 20000"/>
                  <a:gd name="T9" fmla="*/ 0 h 20000"/>
                  <a:gd name="T10" fmla="*/ 0 w 20000"/>
                  <a:gd name="T11" fmla="*/ 0 h 20000"/>
                  <a:gd name="T12" fmla="*/ 0 w 20000"/>
                  <a:gd name="T13" fmla="*/ 0 h 20000"/>
                  <a:gd name="T14" fmla="*/ 0 w 20000"/>
                  <a:gd name="T15" fmla="*/ 0 h 20000"/>
                  <a:gd name="T16" fmla="*/ 0 w 20000"/>
                  <a:gd name="T17" fmla="*/ 0 h 20000"/>
                  <a:gd name="T18" fmla="*/ 0 w 20000"/>
                  <a:gd name="T19" fmla="*/ 0 h 20000"/>
                  <a:gd name="T20" fmla="*/ 0 w 20000"/>
                  <a:gd name="T21" fmla="*/ 0 h 20000"/>
                  <a:gd name="T22" fmla="*/ 0 w 20000"/>
                  <a:gd name="T23" fmla="*/ 0 h 20000"/>
                  <a:gd name="T24" fmla="*/ 0 w 20000"/>
                  <a:gd name="T25" fmla="*/ 0 h 20000"/>
                  <a:gd name="T26" fmla="*/ 0 w 20000"/>
                  <a:gd name="T27" fmla="*/ 0 h 20000"/>
                  <a:gd name="T28" fmla="*/ 0 w 20000"/>
                  <a:gd name="T29" fmla="*/ 0 h 20000"/>
                  <a:gd name="T30" fmla="*/ 0 w 20000"/>
                  <a:gd name="T31" fmla="*/ 0 h 20000"/>
                  <a:gd name="T32" fmla="*/ 0 w 20000"/>
                  <a:gd name="T33" fmla="*/ 0 h 20000"/>
                  <a:gd name="T34" fmla="*/ 0 w 20000"/>
                  <a:gd name="T35" fmla="*/ 0 h 20000"/>
                  <a:gd name="T36" fmla="*/ 0 w 20000"/>
                  <a:gd name="T37" fmla="*/ 0 h 20000"/>
                  <a:gd name="T38" fmla="*/ 0 w 20000"/>
                  <a:gd name="T39" fmla="*/ 0 h 20000"/>
                  <a:gd name="T40" fmla="*/ 0 w 20000"/>
                  <a:gd name="T41" fmla="*/ 0 h 20000"/>
                  <a:gd name="T42" fmla="*/ 0 w 20000"/>
                  <a:gd name="T43" fmla="*/ 0 h 20000"/>
                  <a:gd name="T44" fmla="*/ 0 w 20000"/>
                  <a:gd name="T45" fmla="*/ 0 h 20000"/>
                  <a:gd name="T46" fmla="*/ 0 w 20000"/>
                  <a:gd name="T47" fmla="*/ 0 h 20000"/>
                  <a:gd name="T48" fmla="*/ 0 w 20000"/>
                  <a:gd name="T49" fmla="*/ 0 h 20000"/>
                  <a:gd name="T50" fmla="*/ 0 w 20000"/>
                  <a:gd name="T51" fmla="*/ 0 h 20000"/>
                  <a:gd name="T52" fmla="*/ 0 w 20000"/>
                  <a:gd name="T53" fmla="*/ 0 h 20000"/>
                  <a:gd name="T54" fmla="*/ 0 w 20000"/>
                  <a:gd name="T55" fmla="*/ 0 h 20000"/>
                  <a:gd name="T56" fmla="*/ 0 w 20000"/>
                  <a:gd name="T57" fmla="*/ 0 h 20000"/>
                  <a:gd name="T58" fmla="*/ 0 w 20000"/>
                  <a:gd name="T59" fmla="*/ 0 h 20000"/>
                  <a:gd name="T60" fmla="*/ 0 w 20000"/>
                  <a:gd name="T61" fmla="*/ 0 h 20000"/>
                  <a:gd name="T62" fmla="*/ 0 w 20000"/>
                  <a:gd name="T63" fmla="*/ 0 h 20000"/>
                  <a:gd name="T64" fmla="*/ 0 w 20000"/>
                  <a:gd name="T65" fmla="*/ 0 h 20000"/>
                  <a:gd name="T66" fmla="*/ 0 w 20000"/>
                  <a:gd name="T67" fmla="*/ 0 h 20000"/>
                  <a:gd name="T68" fmla="*/ 0 w 20000"/>
                  <a:gd name="T69" fmla="*/ 0 h 20000"/>
                  <a:gd name="T70" fmla="*/ 0 w 20000"/>
                  <a:gd name="T71" fmla="*/ 0 h 20000"/>
                  <a:gd name="T72" fmla="*/ 0 w 20000"/>
                  <a:gd name="T73" fmla="*/ 0 h 20000"/>
                  <a:gd name="T74" fmla="*/ 0 w 20000"/>
                  <a:gd name="T75" fmla="*/ 0 h 200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0000" h="20000">
                    <a:moveTo>
                      <a:pt x="0" y="2695"/>
                    </a:moveTo>
                    <a:lnTo>
                      <a:pt x="0" y="3623"/>
                    </a:lnTo>
                    <a:lnTo>
                      <a:pt x="191" y="4970"/>
                    </a:lnTo>
                    <a:lnTo>
                      <a:pt x="191" y="6347"/>
                    </a:lnTo>
                    <a:lnTo>
                      <a:pt x="364" y="6826"/>
                    </a:lnTo>
                    <a:lnTo>
                      <a:pt x="364" y="7246"/>
                    </a:lnTo>
                    <a:lnTo>
                      <a:pt x="538" y="7246"/>
                    </a:lnTo>
                    <a:lnTo>
                      <a:pt x="538" y="9521"/>
                    </a:lnTo>
                    <a:lnTo>
                      <a:pt x="1058" y="10898"/>
                    </a:lnTo>
                    <a:lnTo>
                      <a:pt x="1232" y="11796"/>
                    </a:lnTo>
                    <a:lnTo>
                      <a:pt x="1232" y="12275"/>
                    </a:lnTo>
                    <a:lnTo>
                      <a:pt x="1578" y="12695"/>
                    </a:lnTo>
                    <a:lnTo>
                      <a:pt x="1752" y="13623"/>
                    </a:lnTo>
                    <a:lnTo>
                      <a:pt x="1943" y="14072"/>
                    </a:lnTo>
                    <a:lnTo>
                      <a:pt x="1943" y="14521"/>
                    </a:lnTo>
                    <a:lnTo>
                      <a:pt x="2290" y="14970"/>
                    </a:lnTo>
                    <a:lnTo>
                      <a:pt x="2290" y="15449"/>
                    </a:lnTo>
                    <a:lnTo>
                      <a:pt x="2463" y="15449"/>
                    </a:lnTo>
                    <a:lnTo>
                      <a:pt x="2637" y="15898"/>
                    </a:lnTo>
                    <a:lnTo>
                      <a:pt x="2637" y="16347"/>
                    </a:lnTo>
                    <a:lnTo>
                      <a:pt x="2984" y="16347"/>
                    </a:lnTo>
                    <a:lnTo>
                      <a:pt x="2984" y="16796"/>
                    </a:lnTo>
                    <a:lnTo>
                      <a:pt x="3330" y="17246"/>
                    </a:lnTo>
                    <a:lnTo>
                      <a:pt x="3504" y="17246"/>
                    </a:lnTo>
                    <a:lnTo>
                      <a:pt x="3677" y="17725"/>
                    </a:lnTo>
                    <a:lnTo>
                      <a:pt x="4042" y="18174"/>
                    </a:lnTo>
                    <a:lnTo>
                      <a:pt x="4389" y="18174"/>
                    </a:lnTo>
                    <a:lnTo>
                      <a:pt x="4735" y="18623"/>
                    </a:lnTo>
                    <a:lnTo>
                      <a:pt x="4909" y="19072"/>
                    </a:lnTo>
                    <a:lnTo>
                      <a:pt x="5273" y="19072"/>
                    </a:lnTo>
                    <a:lnTo>
                      <a:pt x="5620" y="19521"/>
                    </a:lnTo>
                    <a:lnTo>
                      <a:pt x="5967" y="19970"/>
                    </a:lnTo>
                    <a:lnTo>
                      <a:pt x="10356" y="19970"/>
                    </a:lnTo>
                    <a:lnTo>
                      <a:pt x="10529" y="19521"/>
                    </a:lnTo>
                    <a:lnTo>
                      <a:pt x="11049" y="19072"/>
                    </a:lnTo>
                    <a:lnTo>
                      <a:pt x="11396" y="19072"/>
                    </a:lnTo>
                    <a:lnTo>
                      <a:pt x="11743" y="18174"/>
                    </a:lnTo>
                    <a:lnTo>
                      <a:pt x="12108" y="18174"/>
                    </a:lnTo>
                    <a:lnTo>
                      <a:pt x="12454" y="17246"/>
                    </a:lnTo>
                    <a:lnTo>
                      <a:pt x="12801" y="17246"/>
                    </a:lnTo>
                    <a:lnTo>
                      <a:pt x="13148" y="16347"/>
                    </a:lnTo>
                    <a:lnTo>
                      <a:pt x="13513" y="16347"/>
                    </a:lnTo>
                    <a:lnTo>
                      <a:pt x="13686" y="15449"/>
                    </a:lnTo>
                    <a:lnTo>
                      <a:pt x="13859" y="15449"/>
                    </a:lnTo>
                    <a:lnTo>
                      <a:pt x="14033" y="14521"/>
                    </a:lnTo>
                    <a:lnTo>
                      <a:pt x="14206" y="14521"/>
                    </a:lnTo>
                    <a:lnTo>
                      <a:pt x="14553" y="13623"/>
                    </a:lnTo>
                    <a:lnTo>
                      <a:pt x="14900" y="13174"/>
                    </a:lnTo>
                    <a:lnTo>
                      <a:pt x="14900" y="12695"/>
                    </a:lnTo>
                    <a:lnTo>
                      <a:pt x="15091" y="12695"/>
                    </a:lnTo>
                    <a:lnTo>
                      <a:pt x="15247" y="11796"/>
                    </a:lnTo>
                    <a:lnTo>
                      <a:pt x="15611" y="11796"/>
                    </a:lnTo>
                    <a:lnTo>
                      <a:pt x="15611" y="11347"/>
                    </a:lnTo>
                    <a:lnTo>
                      <a:pt x="15958" y="10449"/>
                    </a:lnTo>
                    <a:lnTo>
                      <a:pt x="16323" y="10000"/>
                    </a:lnTo>
                    <a:lnTo>
                      <a:pt x="16479" y="9521"/>
                    </a:lnTo>
                    <a:lnTo>
                      <a:pt x="16670" y="9072"/>
                    </a:lnTo>
                    <a:lnTo>
                      <a:pt x="16826" y="8623"/>
                    </a:lnTo>
                    <a:lnTo>
                      <a:pt x="16999" y="8174"/>
                    </a:lnTo>
                    <a:lnTo>
                      <a:pt x="17190" y="8174"/>
                    </a:lnTo>
                    <a:lnTo>
                      <a:pt x="17346" y="7246"/>
                    </a:lnTo>
                    <a:lnTo>
                      <a:pt x="17537" y="6826"/>
                    </a:lnTo>
                    <a:lnTo>
                      <a:pt x="17710" y="6347"/>
                    </a:lnTo>
                    <a:lnTo>
                      <a:pt x="17884" y="6347"/>
                    </a:lnTo>
                    <a:lnTo>
                      <a:pt x="18231" y="5449"/>
                    </a:lnTo>
                    <a:lnTo>
                      <a:pt x="18422" y="4551"/>
                    </a:lnTo>
                    <a:lnTo>
                      <a:pt x="18578" y="4551"/>
                    </a:lnTo>
                    <a:lnTo>
                      <a:pt x="18768" y="3623"/>
                    </a:lnTo>
                    <a:lnTo>
                      <a:pt x="18768" y="3174"/>
                    </a:lnTo>
                    <a:lnTo>
                      <a:pt x="18942" y="2695"/>
                    </a:lnTo>
                    <a:lnTo>
                      <a:pt x="19115" y="2695"/>
                    </a:lnTo>
                    <a:lnTo>
                      <a:pt x="19289" y="1796"/>
                    </a:lnTo>
                    <a:lnTo>
                      <a:pt x="19462" y="1377"/>
                    </a:lnTo>
                    <a:lnTo>
                      <a:pt x="19462" y="898"/>
                    </a:lnTo>
                    <a:lnTo>
                      <a:pt x="19809" y="898"/>
                    </a:lnTo>
                    <a:lnTo>
                      <a:pt x="19809" y="0"/>
                    </a:lnTo>
                    <a:lnTo>
                      <a:pt x="19983" y="0"/>
                    </a:lnTo>
                  </a:path>
                </a:pathLst>
              </a:custGeom>
              <a:noFill/>
              <a:ln w="25400" cap="flat">
                <a:solidFill>
                  <a:srgbClr val="FF0000"/>
                </a:solidFill>
                <a:prstDash val="solid"/>
                <a:round/>
                <a:headEnd type="none" w="sm" len="med"/>
                <a:tailEnd type="none" w="sm"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sp>
          <p:nvSpPr>
            <p:cNvPr id="12305" name="Line 37"/>
            <p:cNvSpPr>
              <a:spLocks noChangeShapeType="1"/>
            </p:cNvSpPr>
            <p:nvPr/>
          </p:nvSpPr>
          <p:spPr bwMode="auto">
            <a:xfrm>
              <a:off x="401" y="2560"/>
              <a:ext cx="2006" cy="1"/>
            </a:xfrm>
            <a:prstGeom prst="line">
              <a:avLst/>
            </a:prstGeom>
            <a:noFill/>
            <a:ln w="25400">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06" name="Line 38"/>
            <p:cNvSpPr>
              <a:spLocks noChangeShapeType="1"/>
            </p:cNvSpPr>
            <p:nvPr/>
          </p:nvSpPr>
          <p:spPr bwMode="auto">
            <a:xfrm flipH="1">
              <a:off x="1424" y="2560"/>
              <a:ext cx="10" cy="994"/>
            </a:xfrm>
            <a:prstGeom prst="line">
              <a:avLst/>
            </a:prstGeom>
            <a:noFill/>
            <a:ln w="63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07" name="Oval 39"/>
            <p:cNvSpPr>
              <a:spLocks noChangeArrowheads="1"/>
            </p:cNvSpPr>
            <p:nvPr/>
          </p:nvSpPr>
          <p:spPr bwMode="auto">
            <a:xfrm>
              <a:off x="1419" y="2530"/>
              <a:ext cx="31" cy="61"/>
            </a:xfrm>
            <a:prstGeom prst="ellipse">
              <a:avLst/>
            </a:prstGeom>
            <a:solidFill>
              <a:srgbClr val="00000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12308" name="Line 40"/>
            <p:cNvSpPr>
              <a:spLocks noChangeShapeType="1"/>
            </p:cNvSpPr>
            <p:nvPr/>
          </p:nvSpPr>
          <p:spPr bwMode="auto">
            <a:xfrm>
              <a:off x="397" y="2068"/>
              <a:ext cx="2028" cy="1"/>
            </a:xfrm>
            <a:prstGeom prst="line">
              <a:avLst/>
            </a:prstGeom>
            <a:noFill/>
            <a:ln w="25400">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09" name="Oval 42"/>
            <p:cNvSpPr>
              <a:spLocks noChangeArrowheads="1"/>
            </p:cNvSpPr>
            <p:nvPr/>
          </p:nvSpPr>
          <p:spPr bwMode="auto">
            <a:xfrm>
              <a:off x="1616" y="2026"/>
              <a:ext cx="31" cy="61"/>
            </a:xfrm>
            <a:prstGeom prst="ellipse">
              <a:avLst/>
            </a:prstGeom>
            <a:solidFill>
              <a:srgbClr val="00000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12310" name="Rectangle 44"/>
            <p:cNvSpPr>
              <a:spLocks noChangeArrowheads="1"/>
            </p:cNvSpPr>
            <p:nvPr/>
          </p:nvSpPr>
          <p:spPr bwMode="auto">
            <a:xfrm>
              <a:off x="3134" y="1055"/>
              <a:ext cx="11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endParaRPr lang="ru-RU" altLang="ru-RU">
                <a:latin typeface="Arial" panose="020B0604020202020204" pitchFamily="34" charset="0"/>
              </a:endParaRPr>
            </a:p>
          </p:txBody>
        </p:sp>
        <p:sp>
          <p:nvSpPr>
            <p:cNvPr id="12311" name="Rectangle 45"/>
            <p:cNvSpPr>
              <a:spLocks noChangeArrowheads="1"/>
            </p:cNvSpPr>
            <p:nvPr/>
          </p:nvSpPr>
          <p:spPr bwMode="auto">
            <a:xfrm>
              <a:off x="2999" y="1988"/>
              <a:ext cx="226"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600">
                  <a:latin typeface="Arial" panose="020B0604020202020204" pitchFamily="34" charset="0"/>
                </a:rPr>
                <a:t>P</a:t>
              </a:r>
              <a:r>
                <a:rPr lang="en-US" altLang="ru-RU" sz="1600" baseline="-25000">
                  <a:latin typeface="Arial" panose="020B0604020202020204" pitchFamily="34" charset="0"/>
                </a:rPr>
                <a:t>1</a:t>
              </a:r>
              <a:endParaRPr lang="ru-RU" altLang="ru-RU" sz="1600">
                <a:latin typeface="Arial" panose="020B0604020202020204" pitchFamily="34" charset="0"/>
              </a:endParaRPr>
            </a:p>
          </p:txBody>
        </p:sp>
        <p:sp>
          <p:nvSpPr>
            <p:cNvPr id="12312" name="Rectangle 46"/>
            <p:cNvSpPr>
              <a:spLocks noChangeArrowheads="1"/>
            </p:cNvSpPr>
            <p:nvPr/>
          </p:nvSpPr>
          <p:spPr bwMode="auto">
            <a:xfrm>
              <a:off x="3009" y="2404"/>
              <a:ext cx="244"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600">
                  <a:latin typeface="Arial" panose="020B0604020202020204" pitchFamily="34" charset="0"/>
                </a:rPr>
                <a:t>P</a:t>
              </a:r>
              <a:r>
                <a:rPr lang="en-US" altLang="ru-RU" sz="1600" baseline="-25000">
                  <a:latin typeface="Arial" panose="020B0604020202020204" pitchFamily="34" charset="0"/>
                </a:rPr>
                <a:t>2</a:t>
              </a:r>
              <a:endParaRPr lang="ru-RU" altLang="ru-RU" sz="1600">
                <a:latin typeface="Arial" panose="020B0604020202020204" pitchFamily="34" charset="0"/>
              </a:endParaRPr>
            </a:p>
          </p:txBody>
        </p:sp>
        <p:sp>
          <p:nvSpPr>
            <p:cNvPr id="12313" name="Rectangle 47"/>
            <p:cNvSpPr>
              <a:spLocks noChangeArrowheads="1"/>
            </p:cNvSpPr>
            <p:nvPr/>
          </p:nvSpPr>
          <p:spPr bwMode="auto">
            <a:xfrm>
              <a:off x="5331" y="3492"/>
              <a:ext cx="110" cy="2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endParaRPr lang="ru-RU" altLang="ru-RU">
                <a:latin typeface="Arial" panose="020B0604020202020204" pitchFamily="34" charset="0"/>
              </a:endParaRPr>
            </a:p>
          </p:txBody>
        </p:sp>
        <p:sp>
          <p:nvSpPr>
            <p:cNvPr id="12314" name="Rectangle 48"/>
            <p:cNvSpPr>
              <a:spLocks noChangeArrowheads="1"/>
            </p:cNvSpPr>
            <p:nvPr/>
          </p:nvSpPr>
          <p:spPr bwMode="auto">
            <a:xfrm>
              <a:off x="4456" y="3609"/>
              <a:ext cx="279"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baseline="-25000">
                  <a:latin typeface="Arial" panose="020B0604020202020204" pitchFamily="34" charset="0"/>
                </a:rPr>
                <a:t>2</a:t>
              </a:r>
              <a:endParaRPr lang="ru-RU" altLang="ru-RU">
                <a:latin typeface="Arial" panose="020B0604020202020204" pitchFamily="34" charset="0"/>
              </a:endParaRPr>
            </a:p>
          </p:txBody>
        </p:sp>
        <p:sp>
          <p:nvSpPr>
            <p:cNvPr id="12315" name="Rectangle 49"/>
            <p:cNvSpPr>
              <a:spLocks noChangeArrowheads="1"/>
            </p:cNvSpPr>
            <p:nvPr/>
          </p:nvSpPr>
          <p:spPr bwMode="auto">
            <a:xfrm>
              <a:off x="4050" y="3609"/>
              <a:ext cx="279"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r>
                <a:rPr lang="en-US" altLang="ru-RU" baseline="-25000">
                  <a:latin typeface="Arial" panose="020B0604020202020204" pitchFamily="34" charset="0"/>
                </a:rPr>
                <a:t>1</a:t>
              </a:r>
              <a:endParaRPr lang="ru-RU" altLang="ru-RU">
                <a:latin typeface="Arial" panose="020B0604020202020204" pitchFamily="34" charset="0"/>
              </a:endParaRPr>
            </a:p>
          </p:txBody>
        </p:sp>
        <p:sp>
          <p:nvSpPr>
            <p:cNvPr id="12316" name="Rectangle 51"/>
            <p:cNvSpPr>
              <a:spLocks noChangeArrowheads="1"/>
            </p:cNvSpPr>
            <p:nvPr/>
          </p:nvSpPr>
          <p:spPr bwMode="auto">
            <a:xfrm>
              <a:off x="4289" y="985"/>
              <a:ext cx="168"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a:t>
              </a:r>
              <a:r>
                <a:rPr lang="en-US" altLang="ru-RU" baseline="-25000">
                  <a:latin typeface="Arial" panose="020B0604020202020204" pitchFamily="34" charset="0"/>
                </a:rPr>
                <a:t>1</a:t>
              </a:r>
              <a:endParaRPr lang="ru-RU" altLang="ru-RU">
                <a:latin typeface="Arial" panose="020B0604020202020204" pitchFamily="34" charset="0"/>
              </a:endParaRPr>
            </a:p>
          </p:txBody>
        </p:sp>
        <p:sp>
          <p:nvSpPr>
            <p:cNvPr id="12317" name="Rectangle 52"/>
            <p:cNvSpPr>
              <a:spLocks noChangeArrowheads="1"/>
            </p:cNvSpPr>
            <p:nvPr/>
          </p:nvSpPr>
          <p:spPr bwMode="auto">
            <a:xfrm>
              <a:off x="4735" y="1063"/>
              <a:ext cx="269"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S</a:t>
              </a:r>
              <a:r>
                <a:rPr lang="en-US" altLang="ru-RU" baseline="-25000">
                  <a:latin typeface="Arial" panose="020B0604020202020204" pitchFamily="34" charset="0"/>
                </a:rPr>
                <a:t>2</a:t>
              </a:r>
              <a:endParaRPr lang="ru-RU" altLang="ru-RU">
                <a:latin typeface="Arial" panose="020B0604020202020204" pitchFamily="34" charset="0"/>
              </a:endParaRPr>
            </a:p>
          </p:txBody>
        </p:sp>
        <p:sp>
          <p:nvSpPr>
            <p:cNvPr id="12318" name="Rectangle 53"/>
            <p:cNvSpPr>
              <a:spLocks noChangeArrowheads="1"/>
            </p:cNvSpPr>
            <p:nvPr/>
          </p:nvSpPr>
          <p:spPr bwMode="auto">
            <a:xfrm>
              <a:off x="5218" y="2718"/>
              <a:ext cx="228"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D</a:t>
              </a:r>
              <a:r>
                <a:rPr lang="en-US" altLang="ru-RU" baseline="-25000">
                  <a:latin typeface="Arial" panose="020B0604020202020204" pitchFamily="34" charset="0"/>
                </a:rPr>
                <a:t>1</a:t>
              </a:r>
              <a:endParaRPr lang="ru-RU" altLang="ru-RU">
                <a:latin typeface="Arial" panose="020B0604020202020204" pitchFamily="34" charset="0"/>
              </a:endParaRPr>
            </a:p>
          </p:txBody>
        </p:sp>
        <p:grpSp>
          <p:nvGrpSpPr>
            <p:cNvPr id="12319" name="Group 55"/>
            <p:cNvGrpSpPr>
              <a:grpSpLocks/>
            </p:cNvGrpSpPr>
            <p:nvPr/>
          </p:nvGrpSpPr>
          <p:grpSpPr bwMode="auto">
            <a:xfrm>
              <a:off x="3255" y="1138"/>
              <a:ext cx="2053" cy="2469"/>
              <a:chOff x="5115" y="986"/>
              <a:chExt cx="3727" cy="3341"/>
            </a:xfrm>
          </p:grpSpPr>
          <p:sp>
            <p:nvSpPr>
              <p:cNvPr id="12325" name="Line 56"/>
              <p:cNvSpPr>
                <a:spLocks noChangeShapeType="1"/>
              </p:cNvSpPr>
              <p:nvPr/>
            </p:nvSpPr>
            <p:spPr bwMode="auto">
              <a:xfrm flipH="1">
                <a:off x="5129" y="1011"/>
                <a:ext cx="5" cy="3309"/>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26" name="Line 57"/>
              <p:cNvSpPr>
                <a:spLocks noChangeShapeType="1"/>
              </p:cNvSpPr>
              <p:nvPr/>
            </p:nvSpPr>
            <p:spPr bwMode="auto">
              <a:xfrm flipH="1">
                <a:off x="5123" y="4299"/>
                <a:ext cx="3719" cy="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2327" name="Group 58"/>
              <p:cNvGrpSpPr>
                <a:grpSpLocks/>
              </p:cNvGrpSpPr>
              <p:nvPr/>
            </p:nvGrpSpPr>
            <p:grpSpPr bwMode="auto">
              <a:xfrm>
                <a:off x="5115" y="986"/>
                <a:ext cx="3679" cy="3341"/>
                <a:chOff x="5115" y="986"/>
                <a:chExt cx="3641" cy="3341"/>
              </a:xfrm>
            </p:grpSpPr>
            <p:sp>
              <p:nvSpPr>
                <p:cNvPr id="12328" name="Line 59"/>
                <p:cNvSpPr>
                  <a:spLocks noChangeShapeType="1"/>
                </p:cNvSpPr>
                <p:nvPr/>
              </p:nvSpPr>
              <p:spPr bwMode="auto">
                <a:xfrm>
                  <a:off x="5123" y="2874"/>
                  <a:ext cx="3602" cy="1"/>
                </a:xfrm>
                <a:prstGeom prst="line">
                  <a:avLst/>
                </a:prstGeom>
                <a:noFill/>
                <a:ln w="25400">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29" name="Line 60"/>
                <p:cNvSpPr>
                  <a:spLocks noChangeShapeType="1"/>
                </p:cNvSpPr>
                <p:nvPr/>
              </p:nvSpPr>
              <p:spPr bwMode="auto">
                <a:xfrm>
                  <a:off x="5115" y="2232"/>
                  <a:ext cx="3641" cy="1"/>
                </a:xfrm>
                <a:prstGeom prst="line">
                  <a:avLst/>
                </a:prstGeom>
                <a:noFill/>
                <a:ln w="25400">
                  <a:solidFill>
                    <a:srgbClr val="000000"/>
                  </a:solidFill>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30" name="Arc 62"/>
                <p:cNvSpPr>
                  <a:spLocks/>
                </p:cNvSpPr>
                <p:nvPr/>
              </p:nvSpPr>
              <p:spPr bwMode="auto">
                <a:xfrm flipH="1" flipV="1">
                  <a:off x="6362" y="986"/>
                  <a:ext cx="2324" cy="2283"/>
                </a:xfrm>
                <a:custGeom>
                  <a:avLst/>
                  <a:gdLst>
                    <a:gd name="T0" fmla="*/ 0 w 21600"/>
                    <a:gd name="T1" fmla="*/ 0 h 21600"/>
                    <a:gd name="T2" fmla="*/ 3 w 21600"/>
                    <a:gd name="T3" fmla="*/ 3 h 21600"/>
                    <a:gd name="T4" fmla="*/ 0 w 21600"/>
                    <a:gd name="T5" fmla="*/ 3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31" name="Arc 63"/>
                <p:cNvSpPr>
                  <a:spLocks/>
                </p:cNvSpPr>
                <p:nvPr/>
              </p:nvSpPr>
              <p:spPr bwMode="auto">
                <a:xfrm flipV="1">
                  <a:off x="5662" y="1135"/>
                  <a:ext cx="2283" cy="2568"/>
                </a:xfrm>
                <a:custGeom>
                  <a:avLst/>
                  <a:gdLst>
                    <a:gd name="T0" fmla="*/ 0 w 21600"/>
                    <a:gd name="T1" fmla="*/ 0 h 21600"/>
                    <a:gd name="T2" fmla="*/ 3 w 21600"/>
                    <a:gd name="T3" fmla="*/ 4 h 21600"/>
                    <a:gd name="T4" fmla="*/ 0 w 21600"/>
                    <a:gd name="T5" fmla="*/ 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32" name="Arc 64"/>
                <p:cNvSpPr>
                  <a:spLocks/>
                </p:cNvSpPr>
                <p:nvPr/>
              </p:nvSpPr>
              <p:spPr bwMode="auto">
                <a:xfrm flipV="1">
                  <a:off x="5240" y="1013"/>
                  <a:ext cx="1841" cy="2205"/>
                </a:xfrm>
                <a:custGeom>
                  <a:avLst/>
                  <a:gdLst>
                    <a:gd name="T0" fmla="*/ 0 w 21600"/>
                    <a:gd name="T1" fmla="*/ 0 h 21600"/>
                    <a:gd name="T2" fmla="*/ 1 w 21600"/>
                    <a:gd name="T3" fmla="*/ 2 h 21600"/>
                    <a:gd name="T4" fmla="*/ 0 w 21600"/>
                    <a:gd name="T5" fmla="*/ 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33" name="Line 65"/>
                <p:cNvSpPr>
                  <a:spLocks noChangeShapeType="1"/>
                </p:cNvSpPr>
                <p:nvPr/>
              </p:nvSpPr>
              <p:spPr bwMode="auto">
                <a:xfrm>
                  <a:off x="6767" y="2287"/>
                  <a:ext cx="1" cy="2012"/>
                </a:xfrm>
                <a:prstGeom prst="line">
                  <a:avLst/>
                </a:prstGeom>
                <a:noFill/>
                <a:ln w="1270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34" name="Line 67"/>
                <p:cNvSpPr>
                  <a:spLocks noChangeShapeType="1"/>
                </p:cNvSpPr>
                <p:nvPr/>
              </p:nvSpPr>
              <p:spPr bwMode="auto">
                <a:xfrm>
                  <a:off x="7355" y="2859"/>
                  <a:ext cx="1" cy="1468"/>
                </a:xfrm>
                <a:prstGeom prst="line">
                  <a:avLst/>
                </a:prstGeom>
                <a:noFill/>
                <a:ln w="1270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grpSp>
        <p:sp>
          <p:nvSpPr>
            <p:cNvPr id="12320" name="Line 68"/>
            <p:cNvSpPr>
              <a:spLocks noChangeShapeType="1"/>
            </p:cNvSpPr>
            <p:nvPr/>
          </p:nvSpPr>
          <p:spPr bwMode="auto">
            <a:xfrm flipV="1">
              <a:off x="3834" y="2114"/>
              <a:ext cx="182" cy="181"/>
            </a:xfrm>
            <a:prstGeom prst="line">
              <a:avLst/>
            </a:prstGeom>
            <a:noFill/>
            <a:ln w="9525">
              <a:solidFill>
                <a:srgbClr val="000000"/>
              </a:solidFill>
              <a:round/>
              <a:headEnd type="none" w="sm" len="me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21" name="Line 69"/>
            <p:cNvSpPr>
              <a:spLocks noChangeShapeType="1"/>
            </p:cNvSpPr>
            <p:nvPr/>
          </p:nvSpPr>
          <p:spPr bwMode="auto">
            <a:xfrm>
              <a:off x="4296" y="2116"/>
              <a:ext cx="136" cy="181"/>
            </a:xfrm>
            <a:prstGeom prst="line">
              <a:avLst/>
            </a:prstGeom>
            <a:noFill/>
            <a:ln w="9525">
              <a:solidFill>
                <a:srgbClr val="000000"/>
              </a:solidFill>
              <a:round/>
              <a:headEnd type="none" w="sm" len="me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2322" name="Rectangle 19"/>
            <p:cNvSpPr>
              <a:spLocks noChangeArrowheads="1"/>
            </p:cNvSpPr>
            <p:nvPr/>
          </p:nvSpPr>
          <p:spPr bwMode="auto">
            <a:xfrm>
              <a:off x="1074" y="758"/>
              <a:ext cx="573" cy="201"/>
            </a:xfrm>
            <a:prstGeom prst="rect">
              <a:avLst/>
            </a:prstGeom>
            <a:solidFill>
              <a:srgbClr val="FFFFFF"/>
            </a:solidFill>
            <a:ln>
              <a:noFill/>
            </a:ln>
            <a:effectLst/>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ru-RU" altLang="ru-RU" b="1">
                  <a:latin typeface="Times New Roman" panose="02020603050405020304" pitchFamily="18" charset="0"/>
                  <a:cs typeface="Times New Roman" panose="02020603050405020304" pitchFamily="18" charset="0"/>
                </a:rPr>
                <a:t>Фирма</a:t>
              </a:r>
            </a:p>
          </p:txBody>
        </p:sp>
        <p:sp>
          <p:nvSpPr>
            <p:cNvPr id="12323" name="Rectangle 19"/>
            <p:cNvSpPr>
              <a:spLocks noChangeArrowheads="1"/>
            </p:cNvSpPr>
            <p:nvPr/>
          </p:nvSpPr>
          <p:spPr bwMode="auto">
            <a:xfrm>
              <a:off x="4050" y="709"/>
              <a:ext cx="722"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ru-RU" altLang="ru-RU" b="1">
                  <a:latin typeface="Times New Roman" panose="02020603050405020304" pitchFamily="18" charset="0"/>
                  <a:cs typeface="Times New Roman" panose="02020603050405020304" pitchFamily="18" charset="0"/>
                </a:rPr>
                <a:t>Тармо</a:t>
              </a:r>
              <a:r>
                <a:rPr lang="uz-Cyrl-UZ" altLang="ru-RU" b="1">
                  <a:latin typeface="Times New Roman" panose="02020603050405020304" pitchFamily="18" charset="0"/>
                  <a:cs typeface="Times New Roman" panose="02020603050405020304" pitchFamily="18" charset="0"/>
                </a:rPr>
                <a:t>қ</a:t>
              </a:r>
              <a:endParaRPr lang="ru-RU" altLang="ru-RU" b="1">
                <a:latin typeface="Times New Roman" panose="02020603050405020304" pitchFamily="18" charset="0"/>
                <a:cs typeface="Times New Roman" panose="02020603050405020304" pitchFamily="18" charset="0"/>
              </a:endParaRPr>
            </a:p>
          </p:txBody>
        </p:sp>
        <p:sp>
          <p:nvSpPr>
            <p:cNvPr id="12324" name="Rectangle 46"/>
            <p:cNvSpPr>
              <a:spLocks noChangeArrowheads="1"/>
            </p:cNvSpPr>
            <p:nvPr/>
          </p:nvSpPr>
          <p:spPr bwMode="auto">
            <a:xfrm>
              <a:off x="2457" y="2451"/>
              <a:ext cx="244"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sz="1600">
                  <a:latin typeface="Arial" panose="020B0604020202020204" pitchFamily="34" charset="0"/>
                </a:rPr>
                <a:t>P</a:t>
              </a:r>
              <a:r>
                <a:rPr lang="en-US" altLang="ru-RU" sz="1600" baseline="-25000">
                  <a:latin typeface="Arial" panose="020B0604020202020204" pitchFamily="34" charset="0"/>
                </a:rPr>
                <a:t>2</a:t>
              </a:r>
              <a:endParaRPr lang="ru-RU" altLang="ru-RU" sz="1600">
                <a:latin typeface="Arial" panose="020B0604020202020204" pitchFamily="34" charset="0"/>
              </a:endParaRPr>
            </a:p>
          </p:txBody>
        </p:sp>
      </p:grpSp>
      <p:sp>
        <p:nvSpPr>
          <p:cNvPr id="2" name="Прямоугольник 1"/>
          <p:cNvSpPr/>
          <p:nvPr/>
        </p:nvSpPr>
        <p:spPr>
          <a:xfrm>
            <a:off x="447537" y="6648833"/>
            <a:ext cx="4572000" cy="461665"/>
          </a:xfrm>
          <a:prstGeom prst="rect">
            <a:avLst/>
          </a:prstGeom>
        </p:spPr>
        <p:txBody>
          <a:bodyPr>
            <a:spAutoFit/>
          </a:bodyPr>
          <a:lstStyle/>
          <a:p>
            <a:r>
              <a:rPr lang="ru-RU" sz="1200" b="0" i="0" dirty="0" err="1" smtClean="0">
                <a:solidFill>
                  <a:srgbClr val="404040"/>
                </a:solidFill>
                <a:effectLst/>
                <a:latin typeface="Arial" panose="020B0604020202020204" pitchFamily="34" charset="0"/>
              </a:rPr>
              <a:t>Ҳар</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бир</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табиий</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нарса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ўлчанган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бўлади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лекин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ҳар</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бир</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ўлчанган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нарса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табиий</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бўлавермайди</a:t>
            </a:r>
            <a:r>
              <a:rPr lang="ru-RU" sz="1200" b="0" i="0" dirty="0" smtClean="0">
                <a:solidFill>
                  <a:srgbClr val="404040"/>
                </a:solidFill>
                <a:effectLst/>
                <a:latin typeface="Arial" panose="020B0604020202020204" pitchFamily="34" charset="0"/>
              </a:rPr>
              <a:t>. </a:t>
            </a:r>
            <a:r>
              <a:rPr lang="ru-RU" sz="1200" b="1" i="1" dirty="0" smtClean="0">
                <a:solidFill>
                  <a:srgbClr val="404040"/>
                </a:solidFill>
                <a:effectLst/>
                <a:latin typeface="Arial" panose="020B0604020202020204" pitchFamily="34" charset="0"/>
              </a:rPr>
              <a:t>Ибн </a:t>
            </a:r>
            <a:r>
              <a:rPr lang="ru-RU" sz="1200" b="1" i="1" dirty="0" err="1" smtClean="0">
                <a:solidFill>
                  <a:srgbClr val="404040"/>
                </a:solidFill>
                <a:effectLst/>
                <a:latin typeface="Arial" panose="020B0604020202020204" pitchFamily="34" charset="0"/>
              </a:rPr>
              <a:t>Сино</a:t>
            </a:r>
            <a:endParaRPr lang="ru-RU" sz="1200" b="1" i="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1107970"/>
                                        </p:tgtEl>
                                        <p:attrNameLst>
                                          <p:attrName>style.visibility</p:attrName>
                                        </p:attrNameLst>
                                      </p:cBhvr>
                                      <p:to>
                                        <p:strVal val="visible"/>
                                      </p:to>
                                    </p:set>
                                    <p:animEffect transition="in" filter="plus(in)">
                                      <p:cBhvr>
                                        <p:cTn id="7" dur="2000"/>
                                        <p:tgtEl>
                                          <p:spTgt spid="1107970"/>
                                        </p:tgtEl>
                                      </p:cBhvr>
                                    </p:animEffect>
                                  </p:childTnLst>
                                </p:cTn>
                              </p:par>
                            </p:childTnLst>
                          </p:cTn>
                        </p:par>
                        <p:par>
                          <p:cTn id="8" fill="hold" nodeType="afterGroup">
                            <p:stCondLst>
                              <p:cond delay="2000"/>
                            </p:stCondLst>
                            <p:childTnLst>
                              <p:par>
                                <p:cTn id="9" presetID="21" presetClass="entr" presetSubtype="4" fill="hold" nodeType="afterEffect">
                                  <p:stCondLst>
                                    <p:cond delay="0"/>
                                  </p:stCondLst>
                                  <p:childTnLst>
                                    <p:set>
                                      <p:cBhvr>
                                        <p:cTn id="10" dur="1" fill="hold">
                                          <p:stCondLst>
                                            <p:cond delay="0"/>
                                          </p:stCondLst>
                                        </p:cTn>
                                        <p:tgtEl>
                                          <p:spTgt spid="1108039"/>
                                        </p:tgtEl>
                                        <p:attrNameLst>
                                          <p:attrName>style.visibility</p:attrName>
                                        </p:attrNameLst>
                                      </p:cBhvr>
                                      <p:to>
                                        <p:strVal val="visible"/>
                                      </p:to>
                                    </p:set>
                                    <p:animEffect transition="in" filter="wheel(4)">
                                      <p:cBhvr>
                                        <p:cTn id="11" dur="2000"/>
                                        <p:tgtEl>
                                          <p:spTgt spid="11080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7970"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13314" name="Номер слайда 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B08DCC9-681C-414E-86BD-BD42DBE51741}" type="slidenum">
              <a:rPr lang="ru-RU" altLang="ru-RU" smtClean="0">
                <a:solidFill>
                  <a:srgbClr val="898989"/>
                </a:solidFill>
                <a:latin typeface="Garamond" panose="02020404030301010803" pitchFamily="18" charset="0"/>
              </a:rPr>
              <a:pPr fontAlgn="base">
                <a:spcBef>
                  <a:spcPct val="0"/>
                </a:spcBef>
                <a:spcAft>
                  <a:spcPct val="0"/>
                </a:spcAft>
              </a:pPr>
              <a:t>8</a:t>
            </a:fld>
            <a:endParaRPr lang="ru-RU" altLang="ru-RU" smtClean="0">
              <a:solidFill>
                <a:srgbClr val="898989"/>
              </a:solidFill>
              <a:latin typeface="Garamond" panose="02020404030301010803" pitchFamily="18" charset="0"/>
            </a:endParaRPr>
          </a:p>
        </p:txBody>
      </p:sp>
      <p:sp>
        <p:nvSpPr>
          <p:cNvPr id="1110018" name="Text Box 2" descr="bears007"/>
          <p:cNvSpPr txBox="1">
            <a:spLocks noChangeArrowheads="1"/>
          </p:cNvSpPr>
          <p:nvPr/>
        </p:nvSpPr>
        <p:spPr bwMode="auto">
          <a:xfrm>
            <a:off x="368300" y="1079500"/>
            <a:ext cx="4090988" cy="5632450"/>
          </a:xfrm>
          <a:prstGeom prst="rect">
            <a:avLst/>
          </a:prstGeom>
          <a:solidFill>
            <a:schemeClr val="accent1">
              <a:lumMod val="20000"/>
              <a:lumOff val="80000"/>
            </a:schemeClr>
          </a:solidFill>
          <a:ln>
            <a:solidFill>
              <a:srgbClr val="E32970"/>
            </a:solidFill>
          </a:ln>
          <a:effectLs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fontAlgn="auto" hangingPunct="1">
              <a:spcBef>
                <a:spcPts val="0"/>
              </a:spcBef>
              <a:spcAft>
                <a:spcPts val="0"/>
              </a:spcAft>
              <a:defRPr/>
            </a:pPr>
            <a:r>
              <a:rPr lang="ru-RU" altLang="ru-RU" b="1" dirty="0" err="1" smtClean="0">
                <a:solidFill>
                  <a:srgbClr val="002060"/>
                </a:solidFill>
                <a:latin typeface="Times New Roman" panose="02020603050405020304" pitchFamily="18" charset="0"/>
              </a:rPr>
              <a:t>Тармо</a:t>
            </a:r>
            <a:r>
              <a:rPr lang="uz-Cyrl-UZ" altLang="ru-RU" b="1" dirty="0" smtClean="0">
                <a:solidFill>
                  <a:srgbClr val="002060"/>
                </a:solidFill>
                <a:latin typeface="Times New Roman" panose="02020603050405020304" pitchFamily="18" charset="0"/>
              </a:rPr>
              <a:t>ққ</a:t>
            </a:r>
            <a:r>
              <a:rPr lang="ru-RU" altLang="ru-RU" b="1" dirty="0" smtClean="0">
                <a:solidFill>
                  <a:srgbClr val="002060"/>
                </a:solidFill>
                <a:latin typeface="Times New Roman" panose="02020603050405020304" pitchFamily="18" charset="0"/>
              </a:rPr>
              <a:t>а </a:t>
            </a:r>
            <a:r>
              <a:rPr lang="ru-RU" altLang="ru-RU" b="1" dirty="0" err="1" smtClean="0">
                <a:solidFill>
                  <a:srgbClr val="002060"/>
                </a:solidFill>
                <a:latin typeface="Times New Roman" panose="02020603050405020304" pitchFamily="18" charset="0"/>
              </a:rPr>
              <a:t>фирмаларнинг</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кириши</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ва</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ундан</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чи</a:t>
            </a:r>
            <a:r>
              <a:rPr lang="uz-Cyrl-UZ" altLang="ru-RU" b="1" dirty="0" smtClean="0">
                <a:solidFill>
                  <a:srgbClr val="002060"/>
                </a:solidFill>
                <a:latin typeface="Times New Roman" panose="02020603050405020304" pitchFamily="18" charset="0"/>
              </a:rPr>
              <a:t>қ</a:t>
            </a:r>
            <a:r>
              <a:rPr lang="ru-RU" altLang="ru-RU" b="1" dirty="0" err="1" smtClean="0">
                <a:solidFill>
                  <a:srgbClr val="002060"/>
                </a:solidFill>
                <a:latin typeface="Times New Roman" panose="02020603050405020304" pitchFamily="18" charset="0"/>
              </a:rPr>
              <a:t>ишини</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тармо</a:t>
            </a:r>
            <a:r>
              <a:rPr lang="uz-Cyrl-UZ" altLang="ru-RU" b="1" dirty="0" smtClean="0">
                <a:solidFill>
                  <a:srgbClr val="002060"/>
                </a:solidFill>
                <a:latin typeface="Times New Roman" panose="02020603050405020304" pitchFamily="18" charset="0"/>
              </a:rPr>
              <a:t>қ</a:t>
            </a:r>
            <a:r>
              <a:rPr lang="ru-RU" altLang="ru-RU" b="1" dirty="0" smtClean="0">
                <a:solidFill>
                  <a:srgbClr val="002060"/>
                </a:solidFill>
                <a:latin typeface="Times New Roman" panose="02020603050405020304" pitchFamily="18" charset="0"/>
              </a:rPr>
              <a:t>да </a:t>
            </a:r>
            <a:r>
              <a:rPr lang="ru-RU" altLang="ru-RU" b="1" dirty="0" err="1" smtClean="0">
                <a:solidFill>
                  <a:srgbClr val="002060"/>
                </a:solidFill>
                <a:latin typeface="Times New Roman" panose="02020603050405020304" pitchFamily="18" charset="0"/>
              </a:rPr>
              <a:t>узо</a:t>
            </a:r>
            <a:r>
              <a:rPr lang="uz-Cyrl-UZ" altLang="ru-RU" b="1" dirty="0" smtClean="0">
                <a:solidFill>
                  <a:srgbClr val="002060"/>
                </a:solidFill>
                <a:latin typeface="Times New Roman" panose="02020603050405020304" pitchFamily="18" charset="0"/>
              </a:rPr>
              <a:t>қ</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муддатли</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мувозанатни</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таъминловчи</a:t>
            </a:r>
            <a:r>
              <a:rPr lang="ru-RU" altLang="ru-RU" b="1" dirty="0" smtClean="0">
                <a:solidFill>
                  <a:srgbClr val="002060"/>
                </a:solidFill>
                <a:latin typeface="Times New Roman" panose="02020603050405020304" pitchFamily="18" charset="0"/>
              </a:rPr>
              <a:t> механизм </a:t>
            </a:r>
            <a:r>
              <a:rPr lang="ru-RU" altLang="ru-RU" b="1" dirty="0" err="1" smtClean="0">
                <a:solidFill>
                  <a:srgbClr val="002060"/>
                </a:solidFill>
                <a:latin typeface="Times New Roman" panose="02020603050405020304" pitchFamily="18" charset="0"/>
              </a:rPr>
              <a:t>деб</a:t>
            </a:r>
            <a:r>
              <a:rPr lang="ru-RU" altLang="ru-RU" b="1" dirty="0" smtClean="0">
                <a:solidFill>
                  <a:srgbClr val="002060"/>
                </a:solidFill>
                <a:latin typeface="Times New Roman" panose="02020603050405020304" pitchFamily="18" charset="0"/>
              </a:rPr>
              <a:t> </a:t>
            </a:r>
            <a:r>
              <a:rPr lang="uz-Cyrl-UZ" altLang="ru-RU" b="1" dirty="0" smtClean="0">
                <a:solidFill>
                  <a:srgbClr val="002060"/>
                </a:solidFill>
                <a:latin typeface="Times New Roman" panose="02020603050405020304" pitchFamily="18" charset="0"/>
              </a:rPr>
              <a:t>қ</a:t>
            </a:r>
            <a:r>
              <a:rPr lang="ru-RU" altLang="ru-RU" b="1" dirty="0" err="1" smtClean="0">
                <a:solidFill>
                  <a:srgbClr val="002060"/>
                </a:solidFill>
                <a:latin typeface="Times New Roman" panose="02020603050405020304" pitchFamily="18" charset="0"/>
              </a:rPr>
              <a:t>араш</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мумкин</a:t>
            </a:r>
            <a:r>
              <a:rPr lang="ru-RU" altLang="ru-RU" b="1" dirty="0" smtClean="0">
                <a:solidFill>
                  <a:srgbClr val="002060"/>
                </a:solidFill>
                <a:latin typeface="Times New Roman" panose="02020603050405020304" pitchFamily="18" charset="0"/>
              </a:rPr>
              <a:t>.</a:t>
            </a:r>
          </a:p>
          <a:p>
            <a:pPr algn="ctr" eaLnBrk="1" fontAlgn="auto" hangingPunct="1">
              <a:spcBef>
                <a:spcPts val="0"/>
              </a:spcBef>
              <a:spcAft>
                <a:spcPts val="0"/>
              </a:spcAft>
              <a:defRPr/>
            </a:pPr>
            <a:endParaRPr lang="en-US" altLang="ru-RU" b="1" dirty="0" smtClean="0">
              <a:solidFill>
                <a:srgbClr val="002060"/>
              </a:solidFill>
              <a:latin typeface="Times New Roman" panose="02020603050405020304" pitchFamily="18" charset="0"/>
            </a:endParaRPr>
          </a:p>
          <a:p>
            <a:pPr algn="just" eaLnBrk="1" fontAlgn="auto" hangingPunct="1">
              <a:spcBef>
                <a:spcPts val="0"/>
              </a:spcBef>
              <a:spcAft>
                <a:spcPts val="0"/>
              </a:spcAft>
              <a:defRPr/>
            </a:pPr>
            <a:r>
              <a:rPr lang="ru-RU" altLang="ru-RU" dirty="0" err="1" smtClean="0">
                <a:solidFill>
                  <a:srgbClr val="002060"/>
                </a:solidFill>
                <a:latin typeface="Times New Roman" panose="02020603050405020304" pitchFamily="18" charset="0"/>
              </a:rPr>
              <a:t>Тармо</a:t>
            </a:r>
            <a:r>
              <a:rPr lang="uz-Cyrl-UZ" altLang="ru-RU" dirty="0" smtClean="0">
                <a:solidFill>
                  <a:srgbClr val="002060"/>
                </a:solidFill>
                <a:latin typeface="Times New Roman" panose="02020603050405020304" pitchFamily="18" charset="0"/>
              </a:rPr>
              <a:t>ққ</a:t>
            </a:r>
            <a:r>
              <a:rPr lang="ru-RU" altLang="ru-RU" dirty="0" smtClean="0">
                <a:solidFill>
                  <a:srgbClr val="002060"/>
                </a:solidFill>
                <a:latin typeface="Times New Roman" panose="02020603050405020304" pitchFamily="18" charset="0"/>
              </a:rPr>
              <a:t>а </a:t>
            </a:r>
            <a:r>
              <a:rPr lang="ru-RU" altLang="ru-RU" dirty="0" err="1" smtClean="0">
                <a:solidFill>
                  <a:srgbClr val="002060"/>
                </a:solidFill>
                <a:latin typeface="Times New Roman" panose="02020603050405020304" pitchFamily="18" charset="0"/>
              </a:rPr>
              <a:t>фирмалар</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кириб</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келади</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агар</a:t>
            </a:r>
            <a:r>
              <a:rPr lang="ru-RU" altLang="ru-RU" dirty="0" smtClean="0">
                <a:solidFill>
                  <a:srgbClr val="002060"/>
                </a:solidFill>
                <a:latin typeface="Times New Roman" panose="02020603050405020304" pitchFamily="18" charset="0"/>
              </a:rPr>
              <a:t> улар </a:t>
            </a:r>
            <a:r>
              <a:rPr lang="ru-RU" altLang="ru-RU" dirty="0" err="1" smtClean="0">
                <a:solidFill>
                  <a:srgbClr val="002060"/>
                </a:solidFill>
                <a:latin typeface="Times New Roman" panose="02020603050405020304" pitchFamily="18" charset="0"/>
              </a:rPr>
              <a:t>ушбу</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тармо</a:t>
            </a:r>
            <a:r>
              <a:rPr lang="uz-Cyrl-UZ" altLang="ru-RU" dirty="0" smtClean="0">
                <a:solidFill>
                  <a:srgbClr val="002060"/>
                </a:solidFill>
                <a:latin typeface="Times New Roman" panose="02020603050405020304" pitchFamily="18" charset="0"/>
              </a:rPr>
              <a:t>қ</a:t>
            </a:r>
            <a:r>
              <a:rPr lang="ru-RU" altLang="ru-RU" dirty="0" smtClean="0">
                <a:solidFill>
                  <a:srgbClr val="002060"/>
                </a:solidFill>
                <a:latin typeface="Times New Roman" panose="02020603050405020304" pitchFamily="18" charset="0"/>
              </a:rPr>
              <a:t>да и</a:t>
            </a:r>
            <a:r>
              <a:rPr lang="uz-Cyrl-UZ" altLang="ru-RU" dirty="0" smtClean="0">
                <a:solidFill>
                  <a:srgbClr val="002060"/>
                </a:solidFill>
                <a:latin typeface="Times New Roman" panose="02020603050405020304" pitchFamily="18" charset="0"/>
              </a:rPr>
              <a:t>қ</a:t>
            </a:r>
            <a:r>
              <a:rPr lang="ru-RU" altLang="ru-RU" dirty="0" err="1" smtClean="0">
                <a:solidFill>
                  <a:srgbClr val="002060"/>
                </a:solidFill>
                <a:latin typeface="Times New Roman" panose="02020603050405020304" pitchFamily="18" charset="0"/>
              </a:rPr>
              <a:t>тисодий</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фойда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олишни</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сезса</a:t>
            </a:r>
            <a:r>
              <a:rPr lang="uz-Cyrl-UZ" altLang="ru-RU" dirty="0" smtClean="0">
                <a:solidFill>
                  <a:srgbClr val="002060"/>
                </a:solidFill>
                <a:latin typeface="Times New Roman" panose="02020603050405020304" pitchFamily="18" charset="0"/>
              </a:rPr>
              <a:t>лар</a:t>
            </a:r>
            <a:r>
              <a:rPr lang="ru-RU" altLang="ru-RU" dirty="0" smtClean="0">
                <a:solidFill>
                  <a:srgbClr val="002060"/>
                </a:solidFill>
                <a:latin typeface="Times New Roman" panose="02020603050405020304" pitchFamily="18" charset="0"/>
              </a:rPr>
              <a:t>.</a:t>
            </a:r>
            <a:endParaRPr lang="en-US" altLang="ru-RU" dirty="0" smtClean="0">
              <a:solidFill>
                <a:srgbClr val="002060"/>
              </a:solidFill>
              <a:latin typeface="Times New Roman" panose="02020603050405020304" pitchFamily="18" charset="0"/>
            </a:endParaRPr>
          </a:p>
          <a:p>
            <a:pPr algn="just" eaLnBrk="1" fontAlgn="auto" hangingPunct="1">
              <a:spcBef>
                <a:spcPts val="0"/>
              </a:spcBef>
              <a:spcAft>
                <a:spcPts val="0"/>
              </a:spcAft>
              <a:defRPr/>
            </a:pPr>
            <a:r>
              <a:rPr lang="ru-RU" altLang="ru-RU" dirty="0" err="1" smtClean="0">
                <a:solidFill>
                  <a:srgbClr val="002060"/>
                </a:solidFill>
                <a:latin typeface="Times New Roman" panose="02020603050405020304" pitchFamily="18" charset="0"/>
              </a:rPr>
              <a:t>Тармо</a:t>
            </a:r>
            <a:r>
              <a:rPr lang="uz-Cyrl-UZ" altLang="ru-RU" dirty="0" smtClean="0">
                <a:solidFill>
                  <a:srgbClr val="002060"/>
                </a:solidFill>
                <a:latin typeface="Times New Roman" panose="02020603050405020304" pitchFamily="18" charset="0"/>
              </a:rPr>
              <a:t>қ</a:t>
            </a:r>
            <a:r>
              <a:rPr lang="ru-RU" altLang="ru-RU" dirty="0" smtClean="0">
                <a:solidFill>
                  <a:srgbClr val="002060"/>
                </a:solidFill>
                <a:latin typeface="Times New Roman" panose="02020603050405020304" pitchFamily="18" charset="0"/>
              </a:rPr>
              <a:t>дан фирма </a:t>
            </a:r>
            <a:r>
              <a:rPr lang="ru-RU" altLang="ru-RU" dirty="0" err="1" smtClean="0">
                <a:solidFill>
                  <a:srgbClr val="002060"/>
                </a:solidFill>
                <a:latin typeface="Times New Roman" panose="02020603050405020304" pitchFamily="18" charset="0"/>
              </a:rPr>
              <a:t>чи</a:t>
            </a:r>
            <a:r>
              <a:rPr lang="uz-Cyrl-UZ" altLang="ru-RU" dirty="0" smtClean="0">
                <a:solidFill>
                  <a:srgbClr val="002060"/>
                </a:solidFill>
                <a:latin typeface="Times New Roman" panose="02020603050405020304" pitchFamily="18" charset="0"/>
              </a:rPr>
              <a:t>қ</a:t>
            </a:r>
            <a:r>
              <a:rPr lang="ru-RU" altLang="ru-RU" dirty="0" err="1" smtClean="0">
                <a:solidFill>
                  <a:srgbClr val="002060"/>
                </a:solidFill>
                <a:latin typeface="Times New Roman" panose="02020603050405020304" pitchFamily="18" charset="0"/>
              </a:rPr>
              <a:t>ади</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агар</a:t>
            </a:r>
            <a:r>
              <a:rPr lang="ru-RU" altLang="ru-RU" dirty="0" smtClean="0">
                <a:solidFill>
                  <a:srgbClr val="002060"/>
                </a:solidFill>
                <a:latin typeface="Times New Roman" panose="02020603050405020304" pitchFamily="18" charset="0"/>
              </a:rPr>
              <a:t> у </a:t>
            </a:r>
            <a:r>
              <a:rPr lang="ru-RU" altLang="ru-RU" dirty="0" err="1" smtClean="0">
                <a:solidFill>
                  <a:srgbClr val="002060"/>
                </a:solidFill>
                <a:latin typeface="Times New Roman" panose="02020603050405020304" pitchFamily="18" charset="0"/>
              </a:rPr>
              <a:t>узо</a:t>
            </a:r>
            <a:r>
              <a:rPr lang="uz-Cyrl-UZ" altLang="ru-RU" dirty="0" smtClean="0">
                <a:solidFill>
                  <a:srgbClr val="002060"/>
                </a:solidFill>
                <a:latin typeface="Times New Roman" panose="02020603050405020304" pitchFamily="18" charset="0"/>
              </a:rPr>
              <a:t>қ</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муддатли</a:t>
            </a:r>
            <a:r>
              <a:rPr lang="ru-RU" altLang="ru-RU" dirty="0" smtClean="0">
                <a:solidFill>
                  <a:srgbClr val="002060"/>
                </a:solidFill>
                <a:latin typeface="Times New Roman" panose="02020603050405020304" pitchFamily="18" charset="0"/>
              </a:rPr>
              <a:t> орали</a:t>
            </a:r>
            <a:r>
              <a:rPr lang="uz-Cyrl-UZ" altLang="ru-RU" dirty="0" smtClean="0">
                <a:solidFill>
                  <a:srgbClr val="002060"/>
                </a:solidFill>
                <a:latin typeface="Times New Roman" panose="02020603050405020304" pitchFamily="18" charset="0"/>
              </a:rPr>
              <a:t>қ</a:t>
            </a:r>
            <a:r>
              <a:rPr lang="ru-RU" altLang="ru-RU" dirty="0" smtClean="0">
                <a:solidFill>
                  <a:srgbClr val="002060"/>
                </a:solidFill>
                <a:latin typeface="Times New Roman" panose="02020603050405020304" pitchFamily="18" charset="0"/>
              </a:rPr>
              <a:t>да </a:t>
            </a:r>
            <a:r>
              <a:rPr lang="ru-RU" altLang="ru-RU" b="1" dirty="0" err="1" smtClean="0">
                <a:solidFill>
                  <a:srgbClr val="002060"/>
                </a:solidFill>
                <a:latin typeface="Times New Roman" panose="02020603050405020304" pitchFamily="18" charset="0"/>
              </a:rPr>
              <a:t>ўртача</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хараж</a:t>
            </a:r>
            <a:r>
              <a:rPr lang="uz-Cyrl-UZ" altLang="ru-RU" b="1" dirty="0" smtClean="0">
                <a:solidFill>
                  <a:srgbClr val="002060"/>
                </a:solidFill>
                <a:latin typeface="Times New Roman" panose="02020603050405020304" pitchFamily="18" charset="0"/>
              </a:rPr>
              <a:t>а</a:t>
            </a:r>
            <a:r>
              <a:rPr lang="ru-RU" altLang="ru-RU" b="1" dirty="0" err="1" smtClean="0">
                <a:solidFill>
                  <a:srgbClr val="002060"/>
                </a:solidFill>
                <a:latin typeface="Times New Roman" panose="02020603050405020304" pitchFamily="18" charset="0"/>
              </a:rPr>
              <a:t>тларини</a:t>
            </a:r>
            <a:r>
              <a:rPr lang="ru-RU" altLang="ru-RU" b="1" dirty="0" smtClean="0">
                <a:solidFill>
                  <a:srgbClr val="002060"/>
                </a:solidFill>
                <a:latin typeface="Times New Roman" panose="02020603050405020304" pitchFamily="18" charset="0"/>
              </a:rPr>
              <a:t> </a:t>
            </a:r>
            <a:r>
              <a:rPr lang="uz-Cyrl-UZ" altLang="ru-RU" b="1" dirty="0" smtClean="0">
                <a:solidFill>
                  <a:srgbClr val="002060"/>
                </a:solidFill>
                <a:latin typeface="Times New Roman" panose="02020603050405020304" pitchFamily="18" charset="0"/>
              </a:rPr>
              <a:t>қ</a:t>
            </a:r>
            <a:r>
              <a:rPr lang="ru-RU" altLang="ru-RU" b="1" dirty="0" err="1" smtClean="0">
                <a:solidFill>
                  <a:srgbClr val="002060"/>
                </a:solidFill>
                <a:latin typeface="Times New Roman" panose="02020603050405020304" pitchFamily="18" charset="0"/>
              </a:rPr>
              <a:t>оплай</a:t>
            </a:r>
            <a:r>
              <a:rPr lang="ru-RU" altLang="ru-RU" b="1" dirty="0" smtClean="0">
                <a:solidFill>
                  <a:srgbClr val="002060"/>
                </a:solidFill>
                <a:latin typeface="Times New Roman" panose="02020603050405020304" pitchFamily="18" charset="0"/>
              </a:rPr>
              <a:t> </a:t>
            </a:r>
            <a:r>
              <a:rPr lang="ru-RU" altLang="ru-RU" b="1" dirty="0" err="1" smtClean="0">
                <a:solidFill>
                  <a:srgbClr val="002060"/>
                </a:solidFill>
                <a:latin typeface="Times New Roman" panose="02020603050405020304" pitchFamily="18" charset="0"/>
              </a:rPr>
              <a:t>олмаса</a:t>
            </a:r>
            <a:r>
              <a:rPr lang="ru-RU" altLang="ru-RU" b="1" dirty="0" smtClean="0">
                <a:solidFill>
                  <a:srgbClr val="002060"/>
                </a:solidFill>
                <a:latin typeface="Times New Roman" panose="02020603050405020304" pitchFamily="18" charset="0"/>
              </a:rPr>
              <a:t>.</a:t>
            </a:r>
            <a:endParaRPr lang="en-US" altLang="ru-RU" b="1" dirty="0" smtClean="0">
              <a:solidFill>
                <a:srgbClr val="002060"/>
              </a:solidFill>
              <a:latin typeface="Times New Roman" panose="02020603050405020304" pitchFamily="18" charset="0"/>
            </a:endParaRPr>
          </a:p>
          <a:p>
            <a:pPr algn="just" eaLnBrk="1" fontAlgn="auto" hangingPunct="1">
              <a:spcBef>
                <a:spcPts val="0"/>
              </a:spcBef>
              <a:spcAft>
                <a:spcPts val="0"/>
              </a:spcAft>
              <a:defRPr/>
            </a:pPr>
            <a:r>
              <a:rPr lang="ru-RU" altLang="ru-RU" dirty="0" err="1" smtClean="0">
                <a:solidFill>
                  <a:srgbClr val="002060"/>
                </a:solidFill>
                <a:latin typeface="Times New Roman" panose="02020603050405020304" pitchFamily="18" charset="0"/>
              </a:rPr>
              <a:t>Тармо</a:t>
            </a:r>
            <a:r>
              <a:rPr lang="uz-Cyrl-UZ" altLang="ru-RU" dirty="0" smtClean="0">
                <a:solidFill>
                  <a:srgbClr val="002060"/>
                </a:solidFill>
                <a:latin typeface="Times New Roman" panose="02020603050405020304" pitchFamily="18" charset="0"/>
              </a:rPr>
              <a:t>қ</a:t>
            </a:r>
            <a:r>
              <a:rPr lang="ru-RU" altLang="ru-RU" dirty="0" smtClean="0">
                <a:solidFill>
                  <a:srgbClr val="002060"/>
                </a:solidFill>
                <a:latin typeface="Times New Roman" panose="02020603050405020304" pitchFamily="18" charset="0"/>
              </a:rPr>
              <a:t>дан </a:t>
            </a:r>
            <a:r>
              <a:rPr lang="ru-RU" altLang="ru-RU" dirty="0" err="1" smtClean="0">
                <a:solidFill>
                  <a:srgbClr val="002060"/>
                </a:solidFill>
                <a:latin typeface="Times New Roman" panose="02020603050405020304" pitchFamily="18" charset="0"/>
              </a:rPr>
              <a:t>чи</a:t>
            </a:r>
            <a:r>
              <a:rPr lang="uz-Cyrl-UZ" altLang="ru-RU" dirty="0" smtClean="0">
                <a:solidFill>
                  <a:srgbClr val="002060"/>
                </a:solidFill>
                <a:latin typeface="Times New Roman" panose="02020603050405020304" pitchFamily="18" charset="0"/>
              </a:rPr>
              <a:t>қ</a:t>
            </a:r>
            <a:r>
              <a:rPr lang="ru-RU" altLang="ru-RU" dirty="0" err="1" smtClean="0">
                <a:solidFill>
                  <a:srgbClr val="002060"/>
                </a:solidFill>
                <a:latin typeface="Times New Roman" panose="02020603050405020304" pitchFamily="18" charset="0"/>
              </a:rPr>
              <a:t>иш</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ва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унга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кириш</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охирги</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чекли</a:t>
            </a:r>
            <a:r>
              <a:rPr lang="ru-RU" altLang="ru-RU" dirty="0" smtClean="0">
                <a:solidFill>
                  <a:srgbClr val="002060"/>
                </a:solidFill>
                <a:latin typeface="Times New Roman" panose="02020603050405020304" pitchFamily="18" charset="0"/>
              </a:rPr>
              <a:t>) фирма </a:t>
            </a:r>
            <a:r>
              <a:rPr lang="ru-RU" altLang="ru-RU" dirty="0" err="1" smtClean="0">
                <a:solidFill>
                  <a:srgbClr val="002060"/>
                </a:solidFill>
                <a:latin typeface="Times New Roman" panose="02020603050405020304" pitchFamily="18" charset="0"/>
              </a:rPr>
              <a:t>нольга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тенг</a:t>
            </a:r>
            <a:r>
              <a:rPr lang="ru-RU" altLang="ru-RU" dirty="0" smtClean="0">
                <a:solidFill>
                  <a:srgbClr val="002060"/>
                </a:solidFill>
                <a:latin typeface="Times New Roman" panose="02020603050405020304" pitchFamily="18" charset="0"/>
              </a:rPr>
              <a:t> и</a:t>
            </a:r>
            <a:r>
              <a:rPr lang="uz-Cyrl-UZ" altLang="ru-RU" dirty="0" smtClean="0">
                <a:solidFill>
                  <a:srgbClr val="002060"/>
                </a:solidFill>
                <a:latin typeface="Times New Roman" panose="02020603050405020304" pitchFamily="18" charset="0"/>
              </a:rPr>
              <a:t>қ</a:t>
            </a:r>
            <a:r>
              <a:rPr lang="ru-RU" altLang="ru-RU" dirty="0" err="1" smtClean="0">
                <a:solidFill>
                  <a:srgbClr val="002060"/>
                </a:solidFill>
                <a:latin typeface="Times New Roman" panose="02020603050405020304" pitchFamily="18" charset="0"/>
              </a:rPr>
              <a:t>тисодий</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фойдага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эришгун</a:t>
            </a:r>
            <a:r>
              <a:rPr lang="uz-Cyrl-UZ" altLang="ru-RU" dirty="0" smtClean="0">
                <a:solidFill>
                  <a:srgbClr val="002060"/>
                </a:solidFill>
                <a:latin typeface="Times New Roman" panose="02020603050405020304" pitchFamily="18" charset="0"/>
              </a:rPr>
              <a:t>иг</a:t>
            </a:r>
            <a:r>
              <a:rPr lang="ru-RU" altLang="ru-RU" dirty="0" smtClean="0">
                <a:solidFill>
                  <a:srgbClr val="002060"/>
                </a:solidFill>
                <a:latin typeface="Times New Roman" panose="02020603050405020304" pitchFamily="18" charset="0"/>
              </a:rPr>
              <a:t>а </a:t>
            </a:r>
            <a:r>
              <a:rPr lang="uz-Cyrl-UZ" altLang="ru-RU" dirty="0" smtClean="0">
                <a:solidFill>
                  <a:srgbClr val="002060"/>
                </a:solidFill>
                <a:latin typeface="Times New Roman" panose="02020603050405020304" pitchFamily="18" charset="0"/>
              </a:rPr>
              <a:t>қ</a:t>
            </a:r>
            <a:r>
              <a:rPr lang="ru-RU" altLang="ru-RU" dirty="0" err="1" smtClean="0">
                <a:solidFill>
                  <a:srgbClr val="002060"/>
                </a:solidFill>
                <a:latin typeface="Times New Roman" panose="02020603050405020304" pitchFamily="18" charset="0"/>
              </a:rPr>
              <a:t>адар</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давом</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этади</a:t>
            </a:r>
            <a:r>
              <a:rPr lang="ru-RU" altLang="ru-RU" dirty="0" smtClean="0">
                <a:solidFill>
                  <a:srgbClr val="002060"/>
                </a:solidFill>
                <a:latin typeface="Times New Roman" panose="02020603050405020304" pitchFamily="18" charset="0"/>
              </a:rPr>
              <a:t>.</a:t>
            </a:r>
            <a:endParaRPr lang="en-US" altLang="ru-RU" dirty="0" smtClean="0">
              <a:solidFill>
                <a:srgbClr val="002060"/>
              </a:solidFill>
              <a:latin typeface="Times New Roman" panose="02020603050405020304" pitchFamily="18" charset="0"/>
            </a:endParaRPr>
          </a:p>
          <a:p>
            <a:pPr algn="just" eaLnBrk="1" fontAlgn="auto" hangingPunct="1">
              <a:spcBef>
                <a:spcPts val="0"/>
              </a:spcBef>
              <a:spcAft>
                <a:spcPts val="0"/>
              </a:spcAft>
              <a:defRPr/>
            </a:pPr>
            <a:r>
              <a:rPr lang="ru-RU" altLang="ru-RU" dirty="0" err="1" smtClean="0">
                <a:solidFill>
                  <a:srgbClr val="002060"/>
                </a:solidFill>
                <a:latin typeface="Times New Roman" panose="02020603050405020304" pitchFamily="18" charset="0"/>
              </a:rPr>
              <a:t>Фирманинг</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иқтисодий</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фойдаси</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нольга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тенг</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бўлганда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унда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хеч</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қандай</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бозордан</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чиқиш</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рағбати</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бўлмайди</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ва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бошқа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фирмаларнинг</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ҳам</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бозорга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кириб</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келишига</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қизиқиши</a:t>
            </a:r>
            <a:r>
              <a:rPr lang="ru-RU" altLang="ru-RU" dirty="0" smtClean="0">
                <a:solidFill>
                  <a:srgbClr val="002060"/>
                </a:solidFill>
                <a:latin typeface="Times New Roman" panose="02020603050405020304" pitchFamily="18" charset="0"/>
              </a:rPr>
              <a:t> </a:t>
            </a:r>
            <a:r>
              <a:rPr lang="ru-RU" altLang="ru-RU" dirty="0" err="1" smtClean="0">
                <a:solidFill>
                  <a:srgbClr val="002060"/>
                </a:solidFill>
                <a:latin typeface="Times New Roman" panose="02020603050405020304" pitchFamily="18" charset="0"/>
              </a:rPr>
              <a:t>бўлмайди</a:t>
            </a:r>
            <a:r>
              <a:rPr lang="ru-RU" altLang="ru-RU" dirty="0" smtClean="0">
                <a:solidFill>
                  <a:srgbClr val="002060"/>
                </a:solidFill>
                <a:latin typeface="Times New Roman" panose="02020603050405020304" pitchFamily="18" charset="0"/>
              </a:rPr>
              <a:t>.</a:t>
            </a:r>
          </a:p>
        </p:txBody>
      </p:sp>
      <p:sp>
        <p:nvSpPr>
          <p:cNvPr id="4" name="Text Box 2" descr="bears007"/>
          <p:cNvSpPr txBox="1">
            <a:spLocks noChangeArrowheads="1"/>
          </p:cNvSpPr>
          <p:nvPr/>
        </p:nvSpPr>
        <p:spPr bwMode="auto">
          <a:xfrm>
            <a:off x="4581525" y="1079500"/>
            <a:ext cx="4241800" cy="5632450"/>
          </a:xfrm>
          <a:prstGeom prst="rect">
            <a:avLst/>
          </a:prstGeom>
          <a:solidFill>
            <a:schemeClr val="accent1">
              <a:lumMod val="20000"/>
              <a:lumOff val="80000"/>
            </a:schemeClr>
          </a:solidFill>
          <a:ln>
            <a:solidFill>
              <a:srgbClr val="E32970"/>
            </a:solidFill>
          </a:ln>
          <a:effectLs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indent="533400" algn="ctr" eaLnBrk="1" fontAlgn="auto" hangingPunct="1">
              <a:spcBef>
                <a:spcPts val="0"/>
              </a:spcBef>
              <a:spcAft>
                <a:spcPts val="0"/>
              </a:spcAft>
              <a:defRPr/>
            </a:pPr>
            <a:r>
              <a:rPr lang="ru-RU" altLang="ru-RU" sz="2000" b="1" dirty="0" err="1" smtClean="0">
                <a:solidFill>
                  <a:srgbClr val="002060"/>
                </a:solidFill>
                <a:latin typeface="Times New Roman" panose="02020603050405020304" pitchFamily="18" charset="0"/>
              </a:rPr>
              <a:t>Узоқ</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муддатли</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оралиқда</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мувозанатлик</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шартининг</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бажарилиши</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учун</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қуйидаги</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учта</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ҳолат</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бўлиши</a:t>
            </a:r>
            <a:r>
              <a:rPr lang="ru-RU" altLang="ru-RU" sz="2000" b="1" dirty="0" smtClean="0">
                <a:solidFill>
                  <a:srgbClr val="002060"/>
                </a:solidFill>
                <a:latin typeface="Times New Roman" panose="02020603050405020304" pitchFamily="18" charset="0"/>
              </a:rPr>
              <a:t> </a:t>
            </a:r>
            <a:r>
              <a:rPr lang="ru-RU" altLang="ru-RU" sz="2000" b="1" dirty="0" err="1" smtClean="0">
                <a:solidFill>
                  <a:srgbClr val="002060"/>
                </a:solidFill>
                <a:latin typeface="Times New Roman" panose="02020603050405020304" pitchFamily="18" charset="0"/>
              </a:rPr>
              <a:t>лозим</a:t>
            </a:r>
            <a:r>
              <a:rPr lang="ru-RU" altLang="ru-RU" sz="2000" b="1" dirty="0" smtClean="0">
                <a:solidFill>
                  <a:srgbClr val="002060"/>
                </a:solidFill>
                <a:latin typeface="Times New Roman" panose="02020603050405020304" pitchFamily="18" charset="0"/>
              </a:rPr>
              <a:t>:</a:t>
            </a:r>
          </a:p>
          <a:p>
            <a:pPr indent="533400" algn="ctr" eaLnBrk="1" fontAlgn="auto" hangingPunct="1">
              <a:spcBef>
                <a:spcPts val="0"/>
              </a:spcBef>
              <a:spcAft>
                <a:spcPts val="0"/>
              </a:spcAft>
              <a:defRPr/>
            </a:pPr>
            <a:endParaRPr lang="ru-RU" altLang="ru-RU" sz="2000" b="1" dirty="0" smtClean="0">
              <a:solidFill>
                <a:srgbClr val="002060"/>
              </a:solidFill>
              <a:latin typeface="Times New Roman" panose="02020603050405020304" pitchFamily="18" charset="0"/>
            </a:endParaRPr>
          </a:p>
          <a:p>
            <a:pPr marL="342900" indent="-342900" algn="just" eaLnBrk="1" fontAlgn="auto" hangingPunct="1">
              <a:spcBef>
                <a:spcPts val="0"/>
              </a:spcBef>
              <a:spcAft>
                <a:spcPts val="0"/>
              </a:spcAft>
              <a:buFontTx/>
              <a:buChar char="-"/>
              <a:defRPr/>
            </a:pPr>
            <a:r>
              <a:rPr lang="ru-RU" altLang="ru-RU" sz="2000" dirty="0" err="1" smtClean="0">
                <a:solidFill>
                  <a:srgbClr val="002060"/>
                </a:solidFill>
                <a:latin typeface="Times New Roman" panose="02020603050405020304" pitchFamily="18" charset="0"/>
              </a:rPr>
              <a:t>тармоқда</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фаолият</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юритаётган</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барча</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фирмалар</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фойдани</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максималлаштиришга</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ҳаракат</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қилишади</a:t>
            </a:r>
            <a:r>
              <a:rPr lang="ru-RU" altLang="ru-RU" sz="2000" dirty="0" smtClean="0">
                <a:solidFill>
                  <a:srgbClr val="002060"/>
                </a:solidFill>
                <a:latin typeface="Times New Roman" panose="02020603050405020304" pitchFamily="18" charset="0"/>
              </a:rPr>
              <a:t>;</a:t>
            </a:r>
          </a:p>
          <a:p>
            <a:pPr marL="342900" indent="-342900" algn="just" eaLnBrk="1" fontAlgn="auto" hangingPunct="1">
              <a:spcBef>
                <a:spcPts val="0"/>
              </a:spcBef>
              <a:spcAft>
                <a:spcPts val="0"/>
              </a:spcAft>
              <a:buFontTx/>
              <a:buChar char="-"/>
              <a:defRPr/>
            </a:pPr>
            <a:r>
              <a:rPr lang="ru-RU" altLang="ru-RU" sz="2000" dirty="0" err="1" smtClean="0">
                <a:solidFill>
                  <a:srgbClr val="002060"/>
                </a:solidFill>
                <a:latin typeface="Times New Roman" panose="02020603050405020304" pitchFamily="18" charset="0"/>
              </a:rPr>
              <a:t>алоҳида</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олинган</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фирманинг</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тармоққа</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кириш</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ва</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чиқишига</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ҳожат</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йўқ</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чунки</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барча</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фирмаларнинг</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иқтисодий</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фойдаси</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нолга</a:t>
            </a:r>
            <a:r>
              <a:rPr lang="ru-RU" altLang="ru-RU" sz="2000" dirty="0" smtClean="0">
                <a:solidFill>
                  <a:srgbClr val="002060"/>
                </a:solidFill>
                <a:latin typeface="Times New Roman" panose="02020603050405020304" pitchFamily="18" charset="0"/>
              </a:rPr>
              <a:t> </a:t>
            </a:r>
            <a:r>
              <a:rPr lang="ru-RU" altLang="ru-RU" sz="2000" dirty="0" err="1" smtClean="0">
                <a:solidFill>
                  <a:srgbClr val="002060"/>
                </a:solidFill>
                <a:latin typeface="Times New Roman" panose="02020603050405020304" pitchFamily="18" charset="0"/>
              </a:rPr>
              <a:t>тенг</a:t>
            </a:r>
            <a:r>
              <a:rPr lang="ru-RU" altLang="ru-RU" sz="2000" dirty="0" smtClean="0">
                <a:solidFill>
                  <a:srgbClr val="002060"/>
                </a:solidFill>
                <a:latin typeface="Times New Roman" panose="02020603050405020304" pitchFamily="18" charset="0"/>
              </a:rPr>
              <a:t>;</a:t>
            </a:r>
          </a:p>
          <a:p>
            <a:pPr marL="342900" indent="-342900" algn="just" eaLnBrk="1" fontAlgn="auto" hangingPunct="1">
              <a:spcBef>
                <a:spcPts val="0"/>
              </a:spcBef>
              <a:spcAft>
                <a:spcPts val="0"/>
              </a:spcAft>
              <a:buFontTx/>
              <a:buChar char="-"/>
              <a:defRPr/>
            </a:pPr>
            <a:r>
              <a:rPr lang="uz-Cyrl-UZ" altLang="ru-RU" sz="2000" dirty="0" smtClean="0">
                <a:solidFill>
                  <a:srgbClr val="002060"/>
                </a:solidFill>
                <a:latin typeface="Times New Roman" panose="02020603050405020304" pitchFamily="18" charset="0"/>
              </a:rPr>
              <a:t>товарнинг бозор нархи умумий таклиф ва умумий талабга тенг бўлган ҳолда шаклланган.</a:t>
            </a:r>
            <a:endParaRPr lang="ru-RU" altLang="ru-RU" sz="2000" dirty="0" smtClean="0">
              <a:solidFill>
                <a:srgbClr val="002060"/>
              </a:solidFill>
              <a:latin typeface="Times New Roman" panose="02020603050405020304" pitchFamily="18" charset="0"/>
            </a:endParaRPr>
          </a:p>
          <a:p>
            <a:pPr algn="just" eaLnBrk="1" fontAlgn="auto" hangingPunct="1">
              <a:spcBef>
                <a:spcPts val="0"/>
              </a:spcBef>
              <a:spcAft>
                <a:spcPts val="0"/>
              </a:spcAft>
              <a:defRPr/>
            </a:pPr>
            <a:r>
              <a:rPr lang="ru-RU" altLang="ru-RU" sz="2000" dirty="0" smtClean="0">
                <a:solidFill>
                  <a:srgbClr val="002060"/>
                </a:solidFill>
                <a:latin typeface="Times New Roman" panose="02020603050405020304" pitchFamily="18" charset="0"/>
              </a:rPr>
              <a:t> </a:t>
            </a:r>
          </a:p>
        </p:txBody>
      </p:sp>
      <p:sp>
        <p:nvSpPr>
          <p:cNvPr id="5" name="Text Box 2" descr="bears007"/>
          <p:cNvSpPr txBox="1">
            <a:spLocks noChangeArrowheads="1"/>
          </p:cNvSpPr>
          <p:nvPr/>
        </p:nvSpPr>
        <p:spPr bwMode="auto">
          <a:xfrm>
            <a:off x="368300" y="266700"/>
            <a:ext cx="84550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ru-RU" altLang="ru-RU" sz="2000" b="1">
                <a:solidFill>
                  <a:srgbClr val="002060"/>
                </a:solidFill>
                <a:latin typeface="Times New Roman" panose="02020603050405020304" pitchFamily="18" charset="0"/>
                <a:cs typeface="Times New Roman" panose="02020603050405020304" pitchFamily="18" charset="0"/>
              </a:rPr>
              <a:t>Узоқ муддатли оралиқда фирмаларнинг </a:t>
            </a:r>
          </a:p>
          <a:p>
            <a:pPr algn="ctr" eaLnBrk="1" hangingPunct="1"/>
            <a:r>
              <a:rPr lang="ru-RU" altLang="ru-RU" sz="2000" b="1">
                <a:solidFill>
                  <a:srgbClr val="002060"/>
                </a:solidFill>
                <a:latin typeface="Times New Roman" panose="02020603050405020304" pitchFamily="18" charset="0"/>
                <a:cs typeface="Times New Roman" panose="02020603050405020304" pitchFamily="18" charset="0"/>
              </a:rPr>
              <a:t>хатти-ҳаракати</a:t>
            </a:r>
            <a:endParaRPr lang="ru-RU" altLang="ru-RU" sz="2000">
              <a:solidFill>
                <a:srgbClr val="002060"/>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1894788" y="6837363"/>
            <a:ext cx="5957740" cy="276999"/>
          </a:xfrm>
          <a:prstGeom prst="rect">
            <a:avLst/>
          </a:prstGeom>
        </p:spPr>
        <p:txBody>
          <a:bodyPr wrap="square">
            <a:spAutoFit/>
          </a:bodyPr>
          <a:lstStyle/>
          <a:p>
            <a:r>
              <a:rPr lang="ru-RU" sz="1200" b="0" i="0" dirty="0" err="1" smtClean="0">
                <a:solidFill>
                  <a:srgbClr val="404040"/>
                </a:solidFill>
                <a:effectLst/>
                <a:latin typeface="Arial" panose="020B0604020202020204" pitchFamily="34" charset="0"/>
              </a:rPr>
              <a:t>Олимнинг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жоҳиллиги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нима</a:t>
            </a:r>
            <a:r>
              <a:rPr lang="ru-RU" sz="1200" b="0" i="0" dirty="0" smtClean="0">
                <a:solidFill>
                  <a:srgbClr val="404040"/>
                </a:solidFill>
                <a:effectLst/>
                <a:latin typeface="Arial" panose="020B0604020202020204" pitchFamily="34" charset="0"/>
              </a:rPr>
              <a:t>-ю, </a:t>
            </a:r>
            <a:r>
              <a:rPr lang="ru-RU" sz="1200" b="0" i="0" dirty="0" err="1" smtClean="0">
                <a:solidFill>
                  <a:srgbClr val="404040"/>
                </a:solidFill>
                <a:effectLst/>
                <a:latin typeface="Arial" panose="020B0604020202020204" pitchFamily="34" charset="0"/>
              </a:rPr>
              <a:t>жоҳилнинг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олимлиги</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нима</a:t>
            </a:r>
            <a:r>
              <a:rPr lang="ru-RU" sz="1200" b="0" i="0" dirty="0" smtClean="0">
                <a:solidFill>
                  <a:srgbClr val="404040"/>
                </a:solidFill>
                <a:effectLst/>
                <a:latin typeface="Arial" panose="020B0604020202020204" pitchFamily="34" charset="0"/>
              </a:rPr>
              <a:t>? </a:t>
            </a:r>
            <a:r>
              <a:rPr lang="ru-RU" sz="1200" b="1" i="1" dirty="0" smtClean="0">
                <a:solidFill>
                  <a:srgbClr val="404040"/>
                </a:solidFill>
                <a:effectLst/>
                <a:latin typeface="Arial" panose="020B0604020202020204" pitchFamily="34" charset="0"/>
              </a:rPr>
              <a:t>Ғ</a:t>
            </a:r>
            <a:r>
              <a:rPr lang="uz-Cyrl-UZ" sz="1200" b="1" i="1" dirty="0" smtClean="0">
                <a:solidFill>
                  <a:srgbClr val="404040"/>
                </a:solidFill>
                <a:latin typeface="Arial" panose="020B0604020202020204" pitchFamily="34" charset="0"/>
              </a:rPr>
              <a:t>айбуллоҳ ас-Салом</a:t>
            </a:r>
            <a:endParaRPr lang="ru-RU" sz="1200" b="1" i="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DB81F77-9A88-416B-A32E-A628DA93F0CF}" type="slidenum">
              <a:rPr lang="ru-RU" altLang="ru-RU" smtClean="0">
                <a:latin typeface="Arial" panose="020B0604020202020204" pitchFamily="34" charset="0"/>
              </a:rPr>
              <a:pPr fontAlgn="base">
                <a:spcBef>
                  <a:spcPct val="0"/>
                </a:spcBef>
                <a:spcAft>
                  <a:spcPct val="0"/>
                </a:spcAft>
              </a:pPr>
              <a:t>9</a:t>
            </a:fld>
            <a:endParaRPr lang="ru-RU" altLang="ru-RU" smtClean="0">
              <a:latin typeface="Arial" panose="020B0604020202020204" pitchFamily="34" charset="0"/>
            </a:endParaRPr>
          </a:p>
        </p:txBody>
      </p:sp>
      <p:sp>
        <p:nvSpPr>
          <p:cNvPr id="1107970" name="Rectangle 2"/>
          <p:cNvSpPr>
            <a:spLocks noChangeArrowheads="1"/>
          </p:cNvSpPr>
          <p:nvPr/>
        </p:nvSpPr>
        <p:spPr bwMode="auto">
          <a:xfrm>
            <a:off x="455613" y="384175"/>
            <a:ext cx="8415337"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812800" indent="-8128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buClr>
                <a:schemeClr val="hlink"/>
              </a:buClr>
              <a:buSzPct val="80000"/>
              <a:buFont typeface="Wingdings" panose="05000000000000000000" pitchFamily="2" charset="2"/>
              <a:buNone/>
            </a:pPr>
            <a:r>
              <a:rPr lang="uz-Cyrl-UZ" altLang="ru-RU" sz="2400" b="1">
                <a:latin typeface="Times New Roman" panose="02020603050405020304" pitchFamily="18" charset="0"/>
                <a:cs typeface="Times New Roman" panose="02020603050405020304" pitchFamily="18" charset="0"/>
              </a:rPr>
              <a:t>Узоқ муддатли оралиқда ишлаб чиқарувчилар </a:t>
            </a:r>
          </a:p>
          <a:p>
            <a:pPr algn="ctr" eaLnBrk="1" hangingPunct="1">
              <a:buClr>
                <a:schemeClr val="hlink"/>
              </a:buClr>
              <a:buSzPct val="80000"/>
              <a:buFont typeface="Wingdings" panose="05000000000000000000" pitchFamily="2" charset="2"/>
              <a:buNone/>
            </a:pPr>
            <a:r>
              <a:rPr lang="uz-Cyrl-UZ" altLang="ru-RU" sz="2400" b="1">
                <a:latin typeface="Times New Roman" panose="02020603050405020304" pitchFamily="18" charset="0"/>
                <a:cs typeface="Times New Roman" panose="02020603050405020304" pitchFamily="18" charset="0"/>
              </a:rPr>
              <a:t>ортиқчалиги</a:t>
            </a:r>
            <a:endParaRPr lang="ru-RU" altLang="ru-RU" sz="2400" b="1">
              <a:solidFill>
                <a:srgbClr val="7030A0"/>
              </a:solidFill>
              <a:latin typeface="Times New Roman" panose="02020603050405020304" pitchFamily="18" charset="0"/>
              <a:cs typeface="Times New Roman" panose="02020603050405020304" pitchFamily="18" charset="0"/>
            </a:endParaRPr>
          </a:p>
        </p:txBody>
      </p:sp>
      <p:grpSp>
        <p:nvGrpSpPr>
          <p:cNvPr id="14340" name="Группа 10"/>
          <p:cNvGrpSpPr>
            <a:grpSpLocks/>
          </p:cNvGrpSpPr>
          <p:nvPr/>
        </p:nvGrpSpPr>
        <p:grpSpPr bwMode="auto">
          <a:xfrm>
            <a:off x="325438" y="1790700"/>
            <a:ext cx="8675687" cy="4587875"/>
            <a:chOff x="297385" y="2016976"/>
            <a:chExt cx="8676719" cy="4587874"/>
          </a:xfrm>
        </p:grpSpPr>
        <p:sp>
          <p:nvSpPr>
            <p:cNvPr id="2" name="Прямоугольник 1"/>
            <p:cNvSpPr/>
            <p:nvPr/>
          </p:nvSpPr>
          <p:spPr>
            <a:xfrm>
              <a:off x="5231922" y="3902926"/>
              <a:ext cx="2170370" cy="6524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grpSp>
          <p:nvGrpSpPr>
            <p:cNvPr id="14342" name="Group 71"/>
            <p:cNvGrpSpPr>
              <a:grpSpLocks/>
            </p:cNvGrpSpPr>
            <p:nvPr/>
          </p:nvGrpSpPr>
          <p:grpSpPr bwMode="auto">
            <a:xfrm>
              <a:off x="297385" y="2016976"/>
              <a:ext cx="8676719" cy="4587874"/>
              <a:chOff x="209" y="934"/>
              <a:chExt cx="5371" cy="2890"/>
            </a:xfrm>
          </p:grpSpPr>
          <p:sp>
            <p:nvSpPr>
              <p:cNvPr id="14344" name="Rectangle 18"/>
              <p:cNvSpPr>
                <a:spLocks noChangeArrowheads="1"/>
              </p:cNvSpPr>
              <p:nvPr/>
            </p:nvSpPr>
            <p:spPr bwMode="auto">
              <a:xfrm>
                <a:off x="343" y="946"/>
                <a:ext cx="11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endParaRPr lang="ru-RU" altLang="ru-RU">
                  <a:latin typeface="Arial" panose="020B0604020202020204" pitchFamily="34" charset="0"/>
                </a:endParaRPr>
              </a:p>
            </p:txBody>
          </p:sp>
          <p:sp>
            <p:nvSpPr>
              <p:cNvPr id="14345" name="Rectangle 19"/>
              <p:cNvSpPr>
                <a:spLocks noChangeArrowheads="1"/>
              </p:cNvSpPr>
              <p:nvPr/>
            </p:nvSpPr>
            <p:spPr bwMode="auto">
              <a:xfrm>
                <a:off x="1691" y="934"/>
                <a:ext cx="35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LMC</a:t>
                </a:r>
                <a:endParaRPr lang="ru-RU" altLang="ru-RU">
                  <a:latin typeface="Arial" panose="020B0604020202020204" pitchFamily="34" charset="0"/>
                </a:endParaRPr>
              </a:p>
            </p:txBody>
          </p:sp>
          <p:sp>
            <p:nvSpPr>
              <p:cNvPr id="14346" name="Rectangle 20"/>
              <p:cNvSpPr>
                <a:spLocks noChangeArrowheads="1"/>
              </p:cNvSpPr>
              <p:nvPr/>
            </p:nvSpPr>
            <p:spPr bwMode="auto">
              <a:xfrm>
                <a:off x="2307" y="1649"/>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LAC</a:t>
                </a:r>
                <a:endParaRPr lang="ru-RU" altLang="ru-RU">
                  <a:latin typeface="Arial" panose="020B0604020202020204" pitchFamily="34" charset="0"/>
                </a:endParaRPr>
              </a:p>
            </p:txBody>
          </p:sp>
          <p:sp>
            <p:nvSpPr>
              <p:cNvPr id="14347" name="Rectangle 24"/>
              <p:cNvSpPr>
                <a:spLocks noChangeArrowheads="1"/>
              </p:cNvSpPr>
              <p:nvPr/>
            </p:nvSpPr>
            <p:spPr bwMode="auto">
              <a:xfrm>
                <a:off x="209" y="2452"/>
                <a:ext cx="158" cy="2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uz-Cyrl-UZ" altLang="ru-RU">
                    <a:latin typeface="Arial" panose="020B0604020202020204" pitchFamily="34" charset="0"/>
                  </a:rPr>
                  <a:t>7</a:t>
                </a:r>
                <a:endParaRPr lang="ru-RU" altLang="ru-RU">
                  <a:latin typeface="Arial" panose="020B0604020202020204" pitchFamily="34" charset="0"/>
                </a:endParaRPr>
              </a:p>
            </p:txBody>
          </p:sp>
          <p:sp>
            <p:nvSpPr>
              <p:cNvPr id="14348" name="Rectangle 25"/>
              <p:cNvSpPr>
                <a:spLocks noChangeArrowheads="1"/>
              </p:cNvSpPr>
              <p:nvPr/>
            </p:nvSpPr>
            <p:spPr bwMode="auto">
              <a:xfrm>
                <a:off x="2285" y="3455"/>
                <a:ext cx="113" cy="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endParaRPr lang="ru-RU" altLang="ru-RU">
                  <a:latin typeface="Arial" panose="020B0604020202020204" pitchFamily="34" charset="0"/>
                </a:endParaRPr>
              </a:p>
            </p:txBody>
          </p:sp>
          <p:sp>
            <p:nvSpPr>
              <p:cNvPr id="14349" name="Rectangle 27"/>
              <p:cNvSpPr>
                <a:spLocks noChangeArrowheads="1"/>
              </p:cNvSpPr>
              <p:nvPr/>
            </p:nvSpPr>
            <p:spPr bwMode="auto">
              <a:xfrm>
                <a:off x="1353" y="3561"/>
                <a:ext cx="25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uz-Cyrl-UZ" altLang="ru-RU">
                    <a:latin typeface="Arial" panose="020B0604020202020204" pitchFamily="34" charset="0"/>
                  </a:rPr>
                  <a:t>1</a:t>
                </a:r>
                <a:endParaRPr lang="ru-RU" altLang="ru-RU">
                  <a:latin typeface="Arial" panose="020B0604020202020204" pitchFamily="34" charset="0"/>
                </a:endParaRPr>
              </a:p>
            </p:txBody>
          </p:sp>
          <p:sp>
            <p:nvSpPr>
              <p:cNvPr id="14350" name="Line 29"/>
              <p:cNvSpPr>
                <a:spLocks noChangeShapeType="1"/>
              </p:cNvSpPr>
              <p:nvPr/>
            </p:nvSpPr>
            <p:spPr bwMode="auto">
              <a:xfrm>
                <a:off x="407" y="1124"/>
                <a:ext cx="0" cy="243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51" name="Line 30"/>
              <p:cNvSpPr>
                <a:spLocks noChangeShapeType="1"/>
              </p:cNvSpPr>
              <p:nvPr/>
            </p:nvSpPr>
            <p:spPr bwMode="auto">
              <a:xfrm flipH="1">
                <a:off x="402" y="3554"/>
                <a:ext cx="1845" cy="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4352" name="Group 31"/>
              <p:cNvGrpSpPr>
                <a:grpSpLocks/>
              </p:cNvGrpSpPr>
              <p:nvPr/>
            </p:nvGrpSpPr>
            <p:grpSpPr bwMode="auto">
              <a:xfrm>
                <a:off x="630" y="1816"/>
                <a:ext cx="4811" cy="769"/>
                <a:chOff x="782" y="-279"/>
                <a:chExt cx="8641" cy="1039"/>
              </a:xfrm>
            </p:grpSpPr>
            <p:sp>
              <p:nvSpPr>
                <p:cNvPr id="14373" name="Arc 32"/>
                <p:cNvSpPr>
                  <a:spLocks/>
                </p:cNvSpPr>
                <p:nvPr/>
              </p:nvSpPr>
              <p:spPr bwMode="auto">
                <a:xfrm flipV="1">
                  <a:off x="2251" y="-229"/>
                  <a:ext cx="1827" cy="95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74" name="Arc 33"/>
                <p:cNvSpPr>
                  <a:spLocks/>
                </p:cNvSpPr>
                <p:nvPr/>
              </p:nvSpPr>
              <p:spPr bwMode="auto">
                <a:xfrm flipH="1" flipV="1">
                  <a:off x="782" y="-171"/>
                  <a:ext cx="1462" cy="89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75" name="Arc 32"/>
                <p:cNvSpPr>
                  <a:spLocks/>
                </p:cNvSpPr>
                <p:nvPr/>
              </p:nvSpPr>
              <p:spPr bwMode="auto">
                <a:xfrm flipV="1">
                  <a:off x="7596" y="-279"/>
                  <a:ext cx="1827" cy="1039"/>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76" name="Arc 33"/>
                <p:cNvSpPr>
                  <a:spLocks/>
                </p:cNvSpPr>
                <p:nvPr/>
              </p:nvSpPr>
              <p:spPr bwMode="auto">
                <a:xfrm flipH="1" flipV="1">
                  <a:off x="6127" y="-221"/>
                  <a:ext cx="1469" cy="981"/>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sp>
            <p:nvSpPr>
              <p:cNvPr id="14353" name="Line 37"/>
              <p:cNvSpPr>
                <a:spLocks noChangeShapeType="1"/>
              </p:cNvSpPr>
              <p:nvPr/>
            </p:nvSpPr>
            <p:spPr bwMode="auto">
              <a:xfrm>
                <a:off x="401" y="2566"/>
                <a:ext cx="2006" cy="1"/>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54" name="Line 38"/>
              <p:cNvSpPr>
                <a:spLocks noChangeShapeType="1"/>
              </p:cNvSpPr>
              <p:nvPr/>
            </p:nvSpPr>
            <p:spPr bwMode="auto">
              <a:xfrm>
                <a:off x="1419" y="2567"/>
                <a:ext cx="0" cy="998"/>
              </a:xfrm>
              <a:prstGeom prst="line">
                <a:avLst/>
              </a:prstGeom>
              <a:noFill/>
              <a:ln w="1270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55" name="Oval 39"/>
              <p:cNvSpPr>
                <a:spLocks noChangeArrowheads="1"/>
              </p:cNvSpPr>
              <p:nvPr/>
            </p:nvSpPr>
            <p:spPr bwMode="auto">
              <a:xfrm>
                <a:off x="1407" y="2524"/>
                <a:ext cx="31" cy="61"/>
              </a:xfrm>
              <a:prstGeom prst="ellipse">
                <a:avLst/>
              </a:prstGeom>
              <a:solidFill>
                <a:srgbClr val="00000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14356" name="Rectangle 44"/>
              <p:cNvSpPr>
                <a:spLocks noChangeArrowheads="1"/>
              </p:cNvSpPr>
              <p:nvPr/>
            </p:nvSpPr>
            <p:spPr bwMode="auto">
              <a:xfrm>
                <a:off x="3202" y="966"/>
                <a:ext cx="113" cy="2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P</a:t>
                </a:r>
                <a:endParaRPr lang="ru-RU" altLang="ru-RU">
                  <a:latin typeface="Arial" panose="020B0604020202020204" pitchFamily="34" charset="0"/>
                </a:endParaRPr>
              </a:p>
            </p:txBody>
          </p:sp>
          <p:sp>
            <p:nvSpPr>
              <p:cNvPr id="14357" name="Rectangle 45"/>
              <p:cNvSpPr>
                <a:spLocks noChangeArrowheads="1"/>
              </p:cNvSpPr>
              <p:nvPr/>
            </p:nvSpPr>
            <p:spPr bwMode="auto">
              <a:xfrm>
                <a:off x="2999" y="1988"/>
                <a:ext cx="226"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uz-Cyrl-UZ" altLang="ru-RU" sz="1600">
                    <a:latin typeface="Arial" panose="020B0604020202020204" pitchFamily="34" charset="0"/>
                  </a:rPr>
                  <a:t>10</a:t>
                </a:r>
                <a:endParaRPr lang="ru-RU" altLang="ru-RU" sz="1600">
                  <a:latin typeface="Arial" panose="020B0604020202020204" pitchFamily="34" charset="0"/>
                </a:endParaRPr>
              </a:p>
            </p:txBody>
          </p:sp>
          <p:sp>
            <p:nvSpPr>
              <p:cNvPr id="14358" name="Rectangle 46"/>
              <p:cNvSpPr>
                <a:spLocks noChangeArrowheads="1"/>
              </p:cNvSpPr>
              <p:nvPr/>
            </p:nvSpPr>
            <p:spPr bwMode="auto">
              <a:xfrm>
                <a:off x="3009" y="2404"/>
                <a:ext cx="244"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uz-Cyrl-UZ" altLang="ru-RU" sz="1600">
                    <a:latin typeface="Arial" panose="020B0604020202020204" pitchFamily="34" charset="0"/>
                  </a:rPr>
                  <a:t>7</a:t>
                </a:r>
                <a:endParaRPr lang="ru-RU" altLang="ru-RU" sz="1600">
                  <a:latin typeface="Arial" panose="020B0604020202020204" pitchFamily="34" charset="0"/>
                </a:endParaRPr>
              </a:p>
            </p:txBody>
          </p:sp>
          <p:sp>
            <p:nvSpPr>
              <p:cNvPr id="14359" name="Rectangle 47"/>
              <p:cNvSpPr>
                <a:spLocks noChangeArrowheads="1"/>
              </p:cNvSpPr>
              <p:nvPr/>
            </p:nvSpPr>
            <p:spPr bwMode="auto">
              <a:xfrm>
                <a:off x="5344" y="3471"/>
                <a:ext cx="110" cy="2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Q</a:t>
                </a:r>
                <a:endParaRPr lang="ru-RU" altLang="ru-RU">
                  <a:latin typeface="Arial" panose="020B0604020202020204" pitchFamily="34" charset="0"/>
                </a:endParaRPr>
              </a:p>
            </p:txBody>
          </p:sp>
          <p:sp>
            <p:nvSpPr>
              <p:cNvPr id="14360" name="Rectangle 48"/>
              <p:cNvSpPr>
                <a:spLocks noChangeArrowheads="1"/>
              </p:cNvSpPr>
              <p:nvPr/>
            </p:nvSpPr>
            <p:spPr bwMode="auto">
              <a:xfrm>
                <a:off x="4503" y="3622"/>
                <a:ext cx="279"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uz-Cyrl-UZ" altLang="ru-RU">
                    <a:latin typeface="Arial" panose="020B0604020202020204" pitchFamily="34" charset="0"/>
                  </a:rPr>
                  <a:t>1,3</a:t>
                </a:r>
                <a:endParaRPr lang="ru-RU" altLang="ru-RU">
                  <a:latin typeface="Arial" panose="020B0604020202020204" pitchFamily="34" charset="0"/>
                </a:endParaRPr>
              </a:p>
            </p:txBody>
          </p:sp>
          <p:grpSp>
            <p:nvGrpSpPr>
              <p:cNvPr id="14361" name="Group 55"/>
              <p:cNvGrpSpPr>
                <a:grpSpLocks/>
              </p:cNvGrpSpPr>
              <p:nvPr/>
            </p:nvGrpSpPr>
            <p:grpSpPr bwMode="auto">
              <a:xfrm>
                <a:off x="944" y="1153"/>
                <a:ext cx="4497" cy="2449"/>
                <a:chOff x="921" y="1006"/>
                <a:chExt cx="8164" cy="3314"/>
              </a:xfrm>
            </p:grpSpPr>
            <p:sp>
              <p:nvSpPr>
                <p:cNvPr id="14365" name="Line 56"/>
                <p:cNvSpPr>
                  <a:spLocks noChangeShapeType="1"/>
                </p:cNvSpPr>
                <p:nvPr/>
              </p:nvSpPr>
              <p:spPr bwMode="auto">
                <a:xfrm flipH="1">
                  <a:off x="5129" y="1011"/>
                  <a:ext cx="5" cy="3309"/>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66" name="Line 57"/>
                <p:cNvSpPr>
                  <a:spLocks noChangeShapeType="1"/>
                </p:cNvSpPr>
                <p:nvPr/>
              </p:nvSpPr>
              <p:spPr bwMode="auto">
                <a:xfrm flipH="1">
                  <a:off x="5123" y="4299"/>
                  <a:ext cx="3719" cy="1"/>
                </a:xfrm>
                <a:prstGeom prst="line">
                  <a:avLst/>
                </a:prstGeom>
                <a:noFill/>
                <a:ln w="38100">
                  <a:solidFill>
                    <a:srgbClr val="000000"/>
                  </a:solidFill>
                  <a:round/>
                  <a:headEnd type="triangl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nvGrpSpPr>
                <p:cNvPr id="14367" name="Group 58"/>
                <p:cNvGrpSpPr>
                  <a:grpSpLocks/>
                </p:cNvGrpSpPr>
                <p:nvPr/>
              </p:nvGrpSpPr>
              <p:grpSpPr bwMode="auto">
                <a:xfrm>
                  <a:off x="921" y="1006"/>
                  <a:ext cx="8164" cy="3293"/>
                  <a:chOff x="965" y="1006"/>
                  <a:chExt cx="8080" cy="3293"/>
                </a:xfrm>
              </p:grpSpPr>
              <p:sp>
                <p:nvSpPr>
                  <p:cNvPr id="14368" name="Line 59"/>
                  <p:cNvSpPr>
                    <a:spLocks noChangeShapeType="1"/>
                  </p:cNvSpPr>
                  <p:nvPr/>
                </p:nvSpPr>
                <p:spPr bwMode="auto">
                  <a:xfrm flipV="1">
                    <a:off x="5123" y="2880"/>
                    <a:ext cx="2423" cy="10"/>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69" name="Line 60"/>
                  <p:cNvSpPr>
                    <a:spLocks noChangeShapeType="1"/>
                  </p:cNvSpPr>
                  <p:nvPr/>
                </p:nvSpPr>
                <p:spPr bwMode="auto">
                  <a:xfrm>
                    <a:off x="5124" y="2310"/>
                    <a:ext cx="3921" cy="7"/>
                  </a:xfrm>
                  <a:prstGeom prst="line">
                    <a:avLst/>
                  </a:prstGeom>
                  <a:noFill/>
                  <a:ln w="1905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70" name="Line 67"/>
                  <p:cNvSpPr>
                    <a:spLocks noChangeShapeType="1"/>
                  </p:cNvSpPr>
                  <p:nvPr/>
                </p:nvSpPr>
                <p:spPr bwMode="auto">
                  <a:xfrm>
                    <a:off x="7557" y="2317"/>
                    <a:ext cx="1" cy="1982"/>
                  </a:xfrm>
                  <a:prstGeom prst="line">
                    <a:avLst/>
                  </a:prstGeom>
                  <a:noFill/>
                  <a:ln w="12700">
                    <a:solidFill>
                      <a:srgbClr val="000000"/>
                    </a:solidFill>
                    <a:prstDash val="sysDot"/>
                    <a:round/>
                    <a:headEnd type="none" w="sm" len="me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71" name="Arc 63"/>
                  <p:cNvSpPr>
                    <a:spLocks/>
                  </p:cNvSpPr>
                  <p:nvPr/>
                </p:nvSpPr>
                <p:spPr bwMode="auto">
                  <a:xfrm flipV="1">
                    <a:off x="965" y="1006"/>
                    <a:ext cx="1650" cy="2209"/>
                  </a:xfrm>
                  <a:custGeom>
                    <a:avLst/>
                    <a:gdLst>
                      <a:gd name="T0" fmla="*/ 0 w 21600"/>
                      <a:gd name="T1" fmla="*/ 0 h 21600"/>
                      <a:gd name="T2" fmla="*/ 2 w 21600"/>
                      <a:gd name="T3" fmla="*/ 4 h 21600"/>
                      <a:gd name="T4" fmla="*/ 0 w 21600"/>
                      <a:gd name="T5" fmla="*/ 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72" name="Arc 63"/>
                  <p:cNvSpPr>
                    <a:spLocks/>
                  </p:cNvSpPr>
                  <p:nvPr/>
                </p:nvSpPr>
                <p:spPr bwMode="auto">
                  <a:xfrm flipV="1">
                    <a:off x="6126" y="1176"/>
                    <a:ext cx="1650" cy="2209"/>
                  </a:xfrm>
                  <a:custGeom>
                    <a:avLst/>
                    <a:gdLst>
                      <a:gd name="T0" fmla="*/ 0 w 21600"/>
                      <a:gd name="T1" fmla="*/ 0 h 21600"/>
                      <a:gd name="T2" fmla="*/ 2 w 21600"/>
                      <a:gd name="T3" fmla="*/ 4 h 21600"/>
                      <a:gd name="T4" fmla="*/ 0 w 21600"/>
                      <a:gd name="T5" fmla="*/ 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grpSp>
          <p:sp>
            <p:nvSpPr>
              <p:cNvPr id="14362" name="Rectangle 19"/>
              <p:cNvSpPr>
                <a:spLocks noChangeArrowheads="1"/>
              </p:cNvSpPr>
              <p:nvPr/>
            </p:nvSpPr>
            <p:spPr bwMode="auto">
              <a:xfrm>
                <a:off x="3450" y="1383"/>
                <a:ext cx="960" cy="3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uz-Cyrl-UZ" altLang="ru-RU" sz="1400" b="1">
                    <a:latin typeface="Times New Roman" panose="02020603050405020304" pitchFamily="18" charset="0"/>
                    <a:cs typeface="Times New Roman" panose="02020603050405020304" pitchFamily="18" charset="0"/>
                  </a:rPr>
                  <a:t>Иқтисодий рента</a:t>
                </a:r>
                <a:endParaRPr lang="ru-RU" altLang="ru-RU" sz="1400" b="1">
                  <a:latin typeface="Times New Roman" panose="02020603050405020304" pitchFamily="18" charset="0"/>
                  <a:cs typeface="Times New Roman" panose="02020603050405020304" pitchFamily="18" charset="0"/>
                </a:endParaRPr>
              </a:p>
            </p:txBody>
          </p:sp>
          <p:sp>
            <p:nvSpPr>
              <p:cNvPr id="14363" name="Rectangle 19"/>
              <p:cNvSpPr>
                <a:spLocks noChangeArrowheads="1"/>
              </p:cNvSpPr>
              <p:nvPr/>
            </p:nvSpPr>
            <p:spPr bwMode="auto">
              <a:xfrm>
                <a:off x="4538" y="1073"/>
                <a:ext cx="354" cy="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LMC</a:t>
                </a:r>
                <a:endParaRPr lang="ru-RU" altLang="ru-RU">
                  <a:latin typeface="Arial" panose="020B0604020202020204" pitchFamily="34" charset="0"/>
                </a:endParaRPr>
              </a:p>
            </p:txBody>
          </p:sp>
          <p:sp>
            <p:nvSpPr>
              <p:cNvPr id="14364" name="Rectangle 20"/>
              <p:cNvSpPr>
                <a:spLocks noChangeArrowheads="1"/>
              </p:cNvSpPr>
              <p:nvPr/>
            </p:nvSpPr>
            <p:spPr bwMode="auto">
              <a:xfrm>
                <a:off x="5263" y="1560"/>
                <a:ext cx="317"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ru-RU">
                    <a:latin typeface="Arial" panose="020B0604020202020204" pitchFamily="34" charset="0"/>
                  </a:rPr>
                  <a:t>LAC</a:t>
                </a:r>
                <a:endParaRPr lang="ru-RU" altLang="ru-RU">
                  <a:latin typeface="Arial" panose="020B0604020202020204" pitchFamily="34" charset="0"/>
                </a:endParaRPr>
              </a:p>
            </p:txBody>
          </p:sp>
        </p:grpSp>
        <p:cxnSp>
          <p:nvCxnSpPr>
            <p:cNvPr id="4" name="Прямая со стрелкой 3"/>
            <p:cNvCxnSpPr/>
            <p:nvPr/>
          </p:nvCxnSpPr>
          <p:spPr>
            <a:xfrm flipH="1">
              <a:off x="5458961" y="3082189"/>
              <a:ext cx="360406" cy="10826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 name="Прямоугольник 2"/>
          <p:cNvSpPr/>
          <p:nvPr/>
        </p:nvSpPr>
        <p:spPr>
          <a:xfrm>
            <a:off x="2972968" y="6636421"/>
            <a:ext cx="4572000" cy="461665"/>
          </a:xfrm>
          <a:prstGeom prst="rect">
            <a:avLst/>
          </a:prstGeom>
        </p:spPr>
        <p:txBody>
          <a:bodyPr>
            <a:spAutoFit/>
          </a:bodyPr>
          <a:lstStyle/>
          <a:p>
            <a:r>
              <a:rPr lang="ru-RU" sz="1200" b="0" i="0" dirty="0" err="1" smtClean="0">
                <a:solidFill>
                  <a:srgbClr val="404040"/>
                </a:solidFill>
                <a:effectLst/>
                <a:latin typeface="Arial" panose="020B0604020202020204" pitchFamily="34" charset="0"/>
              </a:rPr>
              <a:t>Туғилган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кунинг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эсдан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чиқса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чиқсину</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бироқ</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нима</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учун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туғилганинг</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эсдан</a:t>
            </a:r>
            <a:r>
              <a:rPr lang="ru-RU" sz="1200" b="0" i="0" dirty="0" smtClean="0">
                <a:solidFill>
                  <a:srgbClr val="404040"/>
                </a:solidFill>
                <a:effectLst/>
                <a:latin typeface="Arial" panose="020B0604020202020204" pitchFamily="34" charset="0"/>
              </a:rPr>
              <a:t> </a:t>
            </a:r>
            <a:r>
              <a:rPr lang="ru-RU" sz="1200" b="0" i="0" dirty="0" err="1" smtClean="0">
                <a:solidFill>
                  <a:srgbClr val="404040"/>
                </a:solidFill>
                <a:effectLst/>
                <a:latin typeface="Arial" panose="020B0604020202020204" pitchFamily="34" charset="0"/>
              </a:rPr>
              <a:t>чиқмасин</a:t>
            </a:r>
            <a:r>
              <a:rPr lang="ru-RU" sz="1200" b="0" i="0" dirty="0" smtClean="0">
                <a:solidFill>
                  <a:srgbClr val="404040"/>
                </a:solidFill>
                <a:effectLst/>
                <a:latin typeface="Arial" panose="020B0604020202020204" pitchFamily="34" charset="0"/>
              </a:rPr>
              <a:t>. </a:t>
            </a:r>
            <a:r>
              <a:rPr lang="ru-RU" sz="1200" b="1" i="1" dirty="0" smtClean="0">
                <a:solidFill>
                  <a:srgbClr val="404040"/>
                </a:solidFill>
                <a:effectLst/>
                <a:latin typeface="Arial" panose="020B0604020202020204" pitchFamily="34" charset="0"/>
              </a:rPr>
              <a:t>Ғ</a:t>
            </a:r>
            <a:r>
              <a:rPr lang="uz-Cyrl-UZ" sz="1200" b="1" i="1" dirty="0" smtClean="0">
                <a:solidFill>
                  <a:srgbClr val="404040"/>
                </a:solidFill>
                <a:latin typeface="Arial" panose="020B0604020202020204" pitchFamily="34" charset="0"/>
              </a:rPr>
              <a:t>айбуллоҳ ас-Салом</a:t>
            </a:r>
            <a:endParaRPr lang="ru-RU" sz="12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1107970"/>
                                        </p:tgtEl>
                                        <p:attrNameLst>
                                          <p:attrName>style.visibility</p:attrName>
                                        </p:attrNameLst>
                                      </p:cBhvr>
                                      <p:to>
                                        <p:strVal val="visible"/>
                                      </p:to>
                                    </p:set>
                                    <p:animEffect transition="in" filter="plus(in)">
                                      <p:cBhvr>
                                        <p:cTn id="7" dur="2000"/>
                                        <p:tgtEl>
                                          <p:spTgt spid="11079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7970"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28010</TotalTime>
  <Words>907</Words>
  <Application>Microsoft Office PowerPoint</Application>
  <PresentationFormat>Произвольный</PresentationFormat>
  <Paragraphs>219</Paragraphs>
  <Slides>14</Slides>
  <Notes>2</Notes>
  <HiddenSlides>0</HiddenSlides>
  <MMClips>0</MMClips>
  <ScaleCrop>false</ScaleCrop>
  <HeadingPairs>
    <vt:vector size="8" baseType="variant">
      <vt:variant>
        <vt:lpstr>Использованные шрифты</vt:lpstr>
      </vt:variant>
      <vt:variant>
        <vt:i4>8</vt:i4>
      </vt:variant>
      <vt:variant>
        <vt:lpstr>Тема</vt:lpstr>
      </vt:variant>
      <vt:variant>
        <vt:i4>1</vt:i4>
      </vt:variant>
      <vt:variant>
        <vt:lpstr>Внедренные серверы OLE</vt:lpstr>
      </vt:variant>
      <vt:variant>
        <vt:i4>1</vt:i4>
      </vt:variant>
      <vt:variant>
        <vt:lpstr>Заголовки слайдов</vt:lpstr>
      </vt:variant>
      <vt:variant>
        <vt:i4>14</vt:i4>
      </vt:variant>
    </vt:vector>
  </HeadingPairs>
  <TitlesOfParts>
    <vt:vector size="24" baseType="lpstr">
      <vt:lpstr>Calibri</vt:lpstr>
      <vt:lpstr>Arial</vt:lpstr>
      <vt:lpstr>Calibri Light</vt:lpstr>
      <vt:lpstr>Times New Roman</vt:lpstr>
      <vt:lpstr>Verdana</vt:lpstr>
      <vt:lpstr>Garamond</vt:lpstr>
      <vt:lpstr>Wingdings</vt:lpstr>
      <vt:lpstr>Tahoma</vt:lpstr>
      <vt:lpstr>Тема Office</vt:lpstr>
      <vt:lpstr>Microsoft Equation 3.0</vt:lpstr>
      <vt:lpstr>Презентация PowerPoint</vt:lpstr>
      <vt:lpstr>Презентация PowerPoint</vt:lpstr>
      <vt:lpstr>Презентация PowerPoint</vt:lpstr>
      <vt:lpstr>Одатда, ишлаб чиқаришнинг бошида масштаб самарасининг ошиши, ундан кейин ўзгармас ва кейинчалик камайиши кўпгина фирмаларга хосдир.   Шунинг учун ҳам узоқ муддатли оралиқда умумий ўртача харажатлар чизиғи ботиқ кўринишга эга бўлади </vt:lpstr>
      <vt:lpstr>Узоқ муддатли оралиқда тармоқ таркибидаги фирманинг мувозанат ҳолати бозорда шаклланган нархнинг ушбу фирманинг ўртача харажатлари минимумига тенглиги билан белгиланади:</vt:lpstr>
      <vt:lpstr>Узоқ муддатли оралиқда тармоқнинг типик вакили бўлган фирма ўз фойдасини шундай ишлаб чиқариш ҳажмида максималлаштирадики, бу ҳажмда узоқ муддатли чекли харажат маҳсулот нархига тенг бўлганда</vt:lpstr>
      <vt:lpstr>Презентация PowerPoint</vt:lpstr>
      <vt:lpstr>Презентация PowerPoint</vt:lpstr>
      <vt:lpstr>Презентация PowerPoint</vt:lpstr>
      <vt:lpstr>Қисқа муддатли оралиқда бозор таклифи фирма таклиф чизиқлари йиғиндиси орқали топиларди. Узоқ муддатли оралиқдаги таклифни фирма таклифларини қўшиш орқали аниқлаб бўлмайди.   Нима учун деганда, узоқ муддатли оралиқда бозор нархининг ўзгаришига кўра фирмалар бозорга киради ёки ундан чиқади.   Бу ўз навбатида фирмалар таклиф чизиқларини қўшиб бўлмаслигини кўрсатади (қайси фирмалар бозорда қолаётганлигини биз билмаймиз).  *** Узоқ муддатли оралиқдаги таклифни аниқлашда ишлаб чиқариш ҳажмининг кенгайишини фақат ресурслардан фойдаланишнинг кенгайиши ҳисобидан бўлади, деб фараз қилинади.   ***  Узоқ муддатли оралиқдаги умумий таклифнинг шакли тармоқда ишлаб чиқариш ҳажми ўсишининг ёки камайишининг фойдаланиладиган ишлаб чиқариш омиллари нархига таъсир этиш  даражаси билан изоҳланади.   Шунинг учун ҳам уч турдаги тармоқ хўжалиги қаралади:  харажатлари ўзгармас, ўсувчи ва камаювчи тармоқлар.</vt:lpstr>
      <vt:lpstr>Презентация PowerPoint</vt:lpstr>
      <vt:lpstr>Презентация PowerPoint</vt:lpstr>
      <vt:lpstr>Уйга вазифа</vt:lpstr>
      <vt:lpstr>Презентация PowerPoint</vt:lpstr>
    </vt:vector>
  </TitlesOfParts>
  <Company>Ministry of Finance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Investment climate  of the Republic of Uzbekistan  by Dr. Rustam Azimov, Governor of EBRD for Uzbekistan, Minister of Finance of the Republic of Uzbekistan  Annual Meeting of the Governors of  EBRD, Riga, 20 May 2000</dc:title>
  <dc:creator>BHodjamberdiev</dc:creator>
  <cp:lastModifiedBy>Пользователь Windows</cp:lastModifiedBy>
  <cp:revision>1627</cp:revision>
  <cp:lastPrinted>2004-02-25T16:11:38Z</cp:lastPrinted>
  <dcterms:created xsi:type="dcterms:W3CDTF">2000-05-10T11:16:28Z</dcterms:created>
  <dcterms:modified xsi:type="dcterms:W3CDTF">2019-11-16T16:02:56Z</dcterms:modified>
</cp:coreProperties>
</file>