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429"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45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CC7170-A98B-47D0-A2A2-4E1FAEC2118D}"/>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A4414D63-1F8C-4885-A362-F2E3BE3CCA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B0627A93-99E7-414D-91C5-7D9A85D5DB3E}"/>
              </a:ext>
            </a:extLst>
          </p:cNvPr>
          <p:cNvSpPr>
            <a:spLocks noGrp="1"/>
          </p:cNvSpPr>
          <p:nvPr>
            <p:ph type="dt" sz="half" idx="10"/>
          </p:nvPr>
        </p:nvSpPr>
        <p:spPr/>
        <p:txBody>
          <a:bodyPr/>
          <a:lstStyle/>
          <a:p>
            <a:fld id="{ACF9FC4D-3867-4AE0-834D-C841CAA8EA60}" type="datetimeFigureOut">
              <a:rPr lang="ru-RU" smtClean="0"/>
              <a:t>10.12.2019</a:t>
            </a:fld>
            <a:endParaRPr lang="ru-RU"/>
          </a:p>
        </p:txBody>
      </p:sp>
      <p:sp>
        <p:nvSpPr>
          <p:cNvPr id="5" name="Нижний колонтитул 4">
            <a:extLst>
              <a:ext uri="{FF2B5EF4-FFF2-40B4-BE49-F238E27FC236}">
                <a16:creationId xmlns:a16="http://schemas.microsoft.com/office/drawing/2014/main" id="{F5FD2289-9DF4-477D-B07A-6C8605CD022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38A4AAE-B3D4-4528-82AA-3D19907A4315}"/>
              </a:ext>
            </a:extLst>
          </p:cNvPr>
          <p:cNvSpPr>
            <a:spLocks noGrp="1"/>
          </p:cNvSpPr>
          <p:nvPr>
            <p:ph type="sldNum" sz="quarter" idx="12"/>
          </p:nvPr>
        </p:nvSpPr>
        <p:spPr/>
        <p:txBody>
          <a:bodyPr/>
          <a:lstStyle/>
          <a:p>
            <a:fld id="{E4ABBD65-E77B-48F4-8DF3-8BC15828B76A}" type="slidenum">
              <a:rPr lang="ru-RU" smtClean="0"/>
              <a:t>‹#›</a:t>
            </a:fld>
            <a:endParaRPr lang="ru-RU"/>
          </a:p>
        </p:txBody>
      </p:sp>
    </p:spTree>
    <p:extLst>
      <p:ext uri="{BB962C8B-B14F-4D97-AF65-F5344CB8AC3E}">
        <p14:creationId xmlns:p14="http://schemas.microsoft.com/office/powerpoint/2010/main" val="398064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3E50E94-DF01-4E7A-B970-A28783C8A14F}"/>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D8B72843-7452-4790-9FB6-3CDDF551C95A}"/>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FBCBE4B-5E14-41E3-A14B-49F4CE9A815F}"/>
              </a:ext>
            </a:extLst>
          </p:cNvPr>
          <p:cNvSpPr>
            <a:spLocks noGrp="1"/>
          </p:cNvSpPr>
          <p:nvPr>
            <p:ph type="dt" sz="half" idx="10"/>
          </p:nvPr>
        </p:nvSpPr>
        <p:spPr/>
        <p:txBody>
          <a:bodyPr/>
          <a:lstStyle/>
          <a:p>
            <a:fld id="{ACF9FC4D-3867-4AE0-834D-C841CAA8EA60}" type="datetimeFigureOut">
              <a:rPr lang="ru-RU" smtClean="0"/>
              <a:t>10.12.2019</a:t>
            </a:fld>
            <a:endParaRPr lang="ru-RU"/>
          </a:p>
        </p:txBody>
      </p:sp>
      <p:sp>
        <p:nvSpPr>
          <p:cNvPr id="5" name="Нижний колонтитул 4">
            <a:extLst>
              <a:ext uri="{FF2B5EF4-FFF2-40B4-BE49-F238E27FC236}">
                <a16:creationId xmlns:a16="http://schemas.microsoft.com/office/drawing/2014/main" id="{E1454F62-78E4-466C-9C2B-1802DA5334E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B0AEC1C-9E0B-4DC5-88A3-C180787ED57D}"/>
              </a:ext>
            </a:extLst>
          </p:cNvPr>
          <p:cNvSpPr>
            <a:spLocks noGrp="1"/>
          </p:cNvSpPr>
          <p:nvPr>
            <p:ph type="sldNum" sz="quarter" idx="12"/>
          </p:nvPr>
        </p:nvSpPr>
        <p:spPr/>
        <p:txBody>
          <a:bodyPr/>
          <a:lstStyle/>
          <a:p>
            <a:fld id="{E4ABBD65-E77B-48F4-8DF3-8BC15828B76A}" type="slidenum">
              <a:rPr lang="ru-RU" smtClean="0"/>
              <a:t>‹#›</a:t>
            </a:fld>
            <a:endParaRPr lang="ru-RU"/>
          </a:p>
        </p:txBody>
      </p:sp>
    </p:spTree>
    <p:extLst>
      <p:ext uri="{BB962C8B-B14F-4D97-AF65-F5344CB8AC3E}">
        <p14:creationId xmlns:p14="http://schemas.microsoft.com/office/powerpoint/2010/main" val="1037739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DD8DC4F6-1DFC-4828-991C-BEF4872E86BF}"/>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71E06558-A7F5-4537-BD00-1028E5E97A6D}"/>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A016F01-9675-4591-A9D4-764CE1CC908E}"/>
              </a:ext>
            </a:extLst>
          </p:cNvPr>
          <p:cNvSpPr>
            <a:spLocks noGrp="1"/>
          </p:cNvSpPr>
          <p:nvPr>
            <p:ph type="dt" sz="half" idx="10"/>
          </p:nvPr>
        </p:nvSpPr>
        <p:spPr/>
        <p:txBody>
          <a:bodyPr/>
          <a:lstStyle/>
          <a:p>
            <a:fld id="{ACF9FC4D-3867-4AE0-834D-C841CAA8EA60}" type="datetimeFigureOut">
              <a:rPr lang="ru-RU" smtClean="0"/>
              <a:t>10.12.2019</a:t>
            </a:fld>
            <a:endParaRPr lang="ru-RU"/>
          </a:p>
        </p:txBody>
      </p:sp>
      <p:sp>
        <p:nvSpPr>
          <p:cNvPr id="5" name="Нижний колонтитул 4">
            <a:extLst>
              <a:ext uri="{FF2B5EF4-FFF2-40B4-BE49-F238E27FC236}">
                <a16:creationId xmlns:a16="http://schemas.microsoft.com/office/drawing/2014/main" id="{1C9C5FD0-BCD1-4176-90A3-F8E0483F9B5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3DBF713-9E21-4CB2-A339-4761E3E5B73C}"/>
              </a:ext>
            </a:extLst>
          </p:cNvPr>
          <p:cNvSpPr>
            <a:spLocks noGrp="1"/>
          </p:cNvSpPr>
          <p:nvPr>
            <p:ph type="sldNum" sz="quarter" idx="12"/>
          </p:nvPr>
        </p:nvSpPr>
        <p:spPr/>
        <p:txBody>
          <a:bodyPr/>
          <a:lstStyle/>
          <a:p>
            <a:fld id="{E4ABBD65-E77B-48F4-8DF3-8BC15828B76A}" type="slidenum">
              <a:rPr lang="ru-RU" smtClean="0"/>
              <a:t>‹#›</a:t>
            </a:fld>
            <a:endParaRPr lang="ru-RU"/>
          </a:p>
        </p:txBody>
      </p:sp>
    </p:spTree>
    <p:extLst>
      <p:ext uri="{BB962C8B-B14F-4D97-AF65-F5344CB8AC3E}">
        <p14:creationId xmlns:p14="http://schemas.microsoft.com/office/powerpoint/2010/main" val="3816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7954DF-AAB3-4BB7-969F-2D6CD287E5FD}"/>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D3D6DF5-62A7-4FD1-85A5-809A916502F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ECC90F7-C0ED-42A1-A070-2849D6B9C6D4}"/>
              </a:ext>
            </a:extLst>
          </p:cNvPr>
          <p:cNvSpPr>
            <a:spLocks noGrp="1"/>
          </p:cNvSpPr>
          <p:nvPr>
            <p:ph type="dt" sz="half" idx="10"/>
          </p:nvPr>
        </p:nvSpPr>
        <p:spPr/>
        <p:txBody>
          <a:bodyPr/>
          <a:lstStyle/>
          <a:p>
            <a:fld id="{ACF9FC4D-3867-4AE0-834D-C841CAA8EA60}" type="datetimeFigureOut">
              <a:rPr lang="ru-RU" smtClean="0"/>
              <a:t>10.12.2019</a:t>
            </a:fld>
            <a:endParaRPr lang="ru-RU"/>
          </a:p>
        </p:txBody>
      </p:sp>
      <p:sp>
        <p:nvSpPr>
          <p:cNvPr id="5" name="Нижний колонтитул 4">
            <a:extLst>
              <a:ext uri="{FF2B5EF4-FFF2-40B4-BE49-F238E27FC236}">
                <a16:creationId xmlns:a16="http://schemas.microsoft.com/office/drawing/2014/main" id="{EC80F6B9-FBB8-4C15-B940-5EBC9718F63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55A1184-4E66-4DEE-A9DB-260EA245C351}"/>
              </a:ext>
            </a:extLst>
          </p:cNvPr>
          <p:cNvSpPr>
            <a:spLocks noGrp="1"/>
          </p:cNvSpPr>
          <p:nvPr>
            <p:ph type="sldNum" sz="quarter" idx="12"/>
          </p:nvPr>
        </p:nvSpPr>
        <p:spPr/>
        <p:txBody>
          <a:bodyPr/>
          <a:lstStyle/>
          <a:p>
            <a:fld id="{E4ABBD65-E77B-48F4-8DF3-8BC15828B76A}" type="slidenum">
              <a:rPr lang="ru-RU" smtClean="0"/>
              <a:t>‹#›</a:t>
            </a:fld>
            <a:endParaRPr lang="ru-RU"/>
          </a:p>
        </p:txBody>
      </p:sp>
    </p:spTree>
    <p:extLst>
      <p:ext uri="{BB962C8B-B14F-4D97-AF65-F5344CB8AC3E}">
        <p14:creationId xmlns:p14="http://schemas.microsoft.com/office/powerpoint/2010/main" val="1546718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1ADE68-5990-4EC3-AB10-7C5E2EA7040C}"/>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B578B046-BB2E-4298-8DE0-0E854D3E9B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F037E405-99B6-4F7A-A139-CAB5C21AE33E}"/>
              </a:ext>
            </a:extLst>
          </p:cNvPr>
          <p:cNvSpPr>
            <a:spLocks noGrp="1"/>
          </p:cNvSpPr>
          <p:nvPr>
            <p:ph type="dt" sz="half" idx="10"/>
          </p:nvPr>
        </p:nvSpPr>
        <p:spPr/>
        <p:txBody>
          <a:bodyPr/>
          <a:lstStyle/>
          <a:p>
            <a:fld id="{ACF9FC4D-3867-4AE0-834D-C841CAA8EA60}" type="datetimeFigureOut">
              <a:rPr lang="ru-RU" smtClean="0"/>
              <a:t>10.12.2019</a:t>
            </a:fld>
            <a:endParaRPr lang="ru-RU"/>
          </a:p>
        </p:txBody>
      </p:sp>
      <p:sp>
        <p:nvSpPr>
          <p:cNvPr id="5" name="Нижний колонтитул 4">
            <a:extLst>
              <a:ext uri="{FF2B5EF4-FFF2-40B4-BE49-F238E27FC236}">
                <a16:creationId xmlns:a16="http://schemas.microsoft.com/office/drawing/2014/main" id="{3C76AB07-8860-407E-B6BA-371B90F2EA5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FAD68C6-9F84-4B5D-B3B9-7DA2B55FACA0}"/>
              </a:ext>
            </a:extLst>
          </p:cNvPr>
          <p:cNvSpPr>
            <a:spLocks noGrp="1"/>
          </p:cNvSpPr>
          <p:nvPr>
            <p:ph type="sldNum" sz="quarter" idx="12"/>
          </p:nvPr>
        </p:nvSpPr>
        <p:spPr/>
        <p:txBody>
          <a:bodyPr/>
          <a:lstStyle/>
          <a:p>
            <a:fld id="{E4ABBD65-E77B-48F4-8DF3-8BC15828B76A}" type="slidenum">
              <a:rPr lang="ru-RU" smtClean="0"/>
              <a:t>‹#›</a:t>
            </a:fld>
            <a:endParaRPr lang="ru-RU"/>
          </a:p>
        </p:txBody>
      </p:sp>
    </p:spTree>
    <p:extLst>
      <p:ext uri="{BB962C8B-B14F-4D97-AF65-F5344CB8AC3E}">
        <p14:creationId xmlns:p14="http://schemas.microsoft.com/office/powerpoint/2010/main" val="3693034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5FDA59-DE73-48C5-9CCC-388237C1A65B}"/>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E9B08C0-DB66-473F-AA9A-4E80D7682E20}"/>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49A3DC65-0616-4617-8DC0-3477EE39118E}"/>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D2DC0799-8A56-4AA0-ACC7-AC537967D734}"/>
              </a:ext>
            </a:extLst>
          </p:cNvPr>
          <p:cNvSpPr>
            <a:spLocks noGrp="1"/>
          </p:cNvSpPr>
          <p:nvPr>
            <p:ph type="dt" sz="half" idx="10"/>
          </p:nvPr>
        </p:nvSpPr>
        <p:spPr/>
        <p:txBody>
          <a:bodyPr/>
          <a:lstStyle/>
          <a:p>
            <a:fld id="{ACF9FC4D-3867-4AE0-834D-C841CAA8EA60}" type="datetimeFigureOut">
              <a:rPr lang="ru-RU" smtClean="0"/>
              <a:t>10.12.2019</a:t>
            </a:fld>
            <a:endParaRPr lang="ru-RU"/>
          </a:p>
        </p:txBody>
      </p:sp>
      <p:sp>
        <p:nvSpPr>
          <p:cNvPr id="6" name="Нижний колонтитул 5">
            <a:extLst>
              <a:ext uri="{FF2B5EF4-FFF2-40B4-BE49-F238E27FC236}">
                <a16:creationId xmlns:a16="http://schemas.microsoft.com/office/drawing/2014/main" id="{CB0B3724-0644-4D1B-99ED-5B12A3E41644}"/>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EBA6CFE-14A3-4182-9825-53FA87E46194}"/>
              </a:ext>
            </a:extLst>
          </p:cNvPr>
          <p:cNvSpPr>
            <a:spLocks noGrp="1"/>
          </p:cNvSpPr>
          <p:nvPr>
            <p:ph type="sldNum" sz="quarter" idx="12"/>
          </p:nvPr>
        </p:nvSpPr>
        <p:spPr/>
        <p:txBody>
          <a:bodyPr/>
          <a:lstStyle/>
          <a:p>
            <a:fld id="{E4ABBD65-E77B-48F4-8DF3-8BC15828B76A}" type="slidenum">
              <a:rPr lang="ru-RU" smtClean="0"/>
              <a:t>‹#›</a:t>
            </a:fld>
            <a:endParaRPr lang="ru-RU"/>
          </a:p>
        </p:txBody>
      </p:sp>
    </p:spTree>
    <p:extLst>
      <p:ext uri="{BB962C8B-B14F-4D97-AF65-F5344CB8AC3E}">
        <p14:creationId xmlns:p14="http://schemas.microsoft.com/office/powerpoint/2010/main" val="1648543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E5096E-F57A-4AE6-ACAB-76EA33D191A3}"/>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63B5AB97-DDC6-4AA0-9507-82BEC212D5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E82216F8-79CD-46FC-A3BB-CF519995462D}"/>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E913CCF9-584D-4F97-87B6-9DB9117F74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8588278E-8EC1-425D-B6D6-71BC419BD45F}"/>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9442DC56-F3B6-4CE4-98AF-30AC4A0ADE40}"/>
              </a:ext>
            </a:extLst>
          </p:cNvPr>
          <p:cNvSpPr>
            <a:spLocks noGrp="1"/>
          </p:cNvSpPr>
          <p:nvPr>
            <p:ph type="dt" sz="half" idx="10"/>
          </p:nvPr>
        </p:nvSpPr>
        <p:spPr/>
        <p:txBody>
          <a:bodyPr/>
          <a:lstStyle/>
          <a:p>
            <a:fld id="{ACF9FC4D-3867-4AE0-834D-C841CAA8EA60}" type="datetimeFigureOut">
              <a:rPr lang="ru-RU" smtClean="0"/>
              <a:t>10.12.2019</a:t>
            </a:fld>
            <a:endParaRPr lang="ru-RU"/>
          </a:p>
        </p:txBody>
      </p:sp>
      <p:sp>
        <p:nvSpPr>
          <p:cNvPr id="8" name="Нижний колонтитул 7">
            <a:extLst>
              <a:ext uri="{FF2B5EF4-FFF2-40B4-BE49-F238E27FC236}">
                <a16:creationId xmlns:a16="http://schemas.microsoft.com/office/drawing/2014/main" id="{D99FD782-985B-4622-AF3C-BBE5E9D67605}"/>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64770B1B-E1F0-4D90-89A9-70C78DCBBB8E}"/>
              </a:ext>
            </a:extLst>
          </p:cNvPr>
          <p:cNvSpPr>
            <a:spLocks noGrp="1"/>
          </p:cNvSpPr>
          <p:nvPr>
            <p:ph type="sldNum" sz="quarter" idx="12"/>
          </p:nvPr>
        </p:nvSpPr>
        <p:spPr/>
        <p:txBody>
          <a:bodyPr/>
          <a:lstStyle/>
          <a:p>
            <a:fld id="{E4ABBD65-E77B-48F4-8DF3-8BC15828B76A}" type="slidenum">
              <a:rPr lang="ru-RU" smtClean="0"/>
              <a:t>‹#›</a:t>
            </a:fld>
            <a:endParaRPr lang="ru-RU"/>
          </a:p>
        </p:txBody>
      </p:sp>
    </p:spTree>
    <p:extLst>
      <p:ext uri="{BB962C8B-B14F-4D97-AF65-F5344CB8AC3E}">
        <p14:creationId xmlns:p14="http://schemas.microsoft.com/office/powerpoint/2010/main" val="1124473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7ACEBE-7F57-46CF-A40B-B03F6D81A65B}"/>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92A82F0A-4088-45AB-846B-74EFE9D15E90}"/>
              </a:ext>
            </a:extLst>
          </p:cNvPr>
          <p:cNvSpPr>
            <a:spLocks noGrp="1"/>
          </p:cNvSpPr>
          <p:nvPr>
            <p:ph type="dt" sz="half" idx="10"/>
          </p:nvPr>
        </p:nvSpPr>
        <p:spPr/>
        <p:txBody>
          <a:bodyPr/>
          <a:lstStyle/>
          <a:p>
            <a:fld id="{ACF9FC4D-3867-4AE0-834D-C841CAA8EA60}" type="datetimeFigureOut">
              <a:rPr lang="ru-RU" smtClean="0"/>
              <a:t>10.12.2019</a:t>
            </a:fld>
            <a:endParaRPr lang="ru-RU"/>
          </a:p>
        </p:txBody>
      </p:sp>
      <p:sp>
        <p:nvSpPr>
          <p:cNvPr id="4" name="Нижний колонтитул 3">
            <a:extLst>
              <a:ext uri="{FF2B5EF4-FFF2-40B4-BE49-F238E27FC236}">
                <a16:creationId xmlns:a16="http://schemas.microsoft.com/office/drawing/2014/main" id="{AD181A9B-61EC-40CF-ACF4-5ADE23AC8484}"/>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0CF27C68-D206-4AFB-8C3B-FA87EDB0122E}"/>
              </a:ext>
            </a:extLst>
          </p:cNvPr>
          <p:cNvSpPr>
            <a:spLocks noGrp="1"/>
          </p:cNvSpPr>
          <p:nvPr>
            <p:ph type="sldNum" sz="quarter" idx="12"/>
          </p:nvPr>
        </p:nvSpPr>
        <p:spPr/>
        <p:txBody>
          <a:bodyPr/>
          <a:lstStyle/>
          <a:p>
            <a:fld id="{E4ABBD65-E77B-48F4-8DF3-8BC15828B76A}" type="slidenum">
              <a:rPr lang="ru-RU" smtClean="0"/>
              <a:t>‹#›</a:t>
            </a:fld>
            <a:endParaRPr lang="ru-RU"/>
          </a:p>
        </p:txBody>
      </p:sp>
    </p:spTree>
    <p:extLst>
      <p:ext uri="{BB962C8B-B14F-4D97-AF65-F5344CB8AC3E}">
        <p14:creationId xmlns:p14="http://schemas.microsoft.com/office/powerpoint/2010/main" val="3488554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8B993FCA-1989-4D51-AD8C-54BDE7C1D29E}"/>
              </a:ext>
            </a:extLst>
          </p:cNvPr>
          <p:cNvSpPr>
            <a:spLocks noGrp="1"/>
          </p:cNvSpPr>
          <p:nvPr>
            <p:ph type="dt" sz="half" idx="10"/>
          </p:nvPr>
        </p:nvSpPr>
        <p:spPr/>
        <p:txBody>
          <a:bodyPr/>
          <a:lstStyle/>
          <a:p>
            <a:fld id="{ACF9FC4D-3867-4AE0-834D-C841CAA8EA60}" type="datetimeFigureOut">
              <a:rPr lang="ru-RU" smtClean="0"/>
              <a:t>10.12.2019</a:t>
            </a:fld>
            <a:endParaRPr lang="ru-RU"/>
          </a:p>
        </p:txBody>
      </p:sp>
      <p:sp>
        <p:nvSpPr>
          <p:cNvPr id="3" name="Нижний колонтитул 2">
            <a:extLst>
              <a:ext uri="{FF2B5EF4-FFF2-40B4-BE49-F238E27FC236}">
                <a16:creationId xmlns:a16="http://schemas.microsoft.com/office/drawing/2014/main" id="{9DC3B8FC-FA06-4D41-BA29-D4166A0694EB}"/>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829ACC49-FD31-40EC-9D72-762A4847D4FC}"/>
              </a:ext>
            </a:extLst>
          </p:cNvPr>
          <p:cNvSpPr>
            <a:spLocks noGrp="1"/>
          </p:cNvSpPr>
          <p:nvPr>
            <p:ph type="sldNum" sz="quarter" idx="12"/>
          </p:nvPr>
        </p:nvSpPr>
        <p:spPr/>
        <p:txBody>
          <a:bodyPr/>
          <a:lstStyle/>
          <a:p>
            <a:fld id="{E4ABBD65-E77B-48F4-8DF3-8BC15828B76A}" type="slidenum">
              <a:rPr lang="ru-RU" smtClean="0"/>
              <a:t>‹#›</a:t>
            </a:fld>
            <a:endParaRPr lang="ru-RU"/>
          </a:p>
        </p:txBody>
      </p:sp>
    </p:spTree>
    <p:extLst>
      <p:ext uri="{BB962C8B-B14F-4D97-AF65-F5344CB8AC3E}">
        <p14:creationId xmlns:p14="http://schemas.microsoft.com/office/powerpoint/2010/main" val="888057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644A1E-C3B4-401D-B879-FE5CEF145E1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1D30EDF6-C610-4F50-B133-281C2A1DF1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9604A1C4-5620-4B67-BC3C-DA50F47348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5489EC1-4440-40CF-87D9-CD963914BDDD}"/>
              </a:ext>
            </a:extLst>
          </p:cNvPr>
          <p:cNvSpPr>
            <a:spLocks noGrp="1"/>
          </p:cNvSpPr>
          <p:nvPr>
            <p:ph type="dt" sz="half" idx="10"/>
          </p:nvPr>
        </p:nvSpPr>
        <p:spPr/>
        <p:txBody>
          <a:bodyPr/>
          <a:lstStyle/>
          <a:p>
            <a:fld id="{ACF9FC4D-3867-4AE0-834D-C841CAA8EA60}" type="datetimeFigureOut">
              <a:rPr lang="ru-RU" smtClean="0"/>
              <a:t>10.12.2019</a:t>
            </a:fld>
            <a:endParaRPr lang="ru-RU"/>
          </a:p>
        </p:txBody>
      </p:sp>
      <p:sp>
        <p:nvSpPr>
          <p:cNvPr id="6" name="Нижний колонтитул 5">
            <a:extLst>
              <a:ext uri="{FF2B5EF4-FFF2-40B4-BE49-F238E27FC236}">
                <a16:creationId xmlns:a16="http://schemas.microsoft.com/office/drawing/2014/main" id="{8E4121F4-6CFB-4C9C-8F9D-A0AC486ABAA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C235BC66-88EB-4153-9A9C-92C091E63477}"/>
              </a:ext>
            </a:extLst>
          </p:cNvPr>
          <p:cNvSpPr>
            <a:spLocks noGrp="1"/>
          </p:cNvSpPr>
          <p:nvPr>
            <p:ph type="sldNum" sz="quarter" idx="12"/>
          </p:nvPr>
        </p:nvSpPr>
        <p:spPr/>
        <p:txBody>
          <a:bodyPr/>
          <a:lstStyle/>
          <a:p>
            <a:fld id="{E4ABBD65-E77B-48F4-8DF3-8BC15828B76A}" type="slidenum">
              <a:rPr lang="ru-RU" smtClean="0"/>
              <a:t>‹#›</a:t>
            </a:fld>
            <a:endParaRPr lang="ru-RU"/>
          </a:p>
        </p:txBody>
      </p:sp>
    </p:spTree>
    <p:extLst>
      <p:ext uri="{BB962C8B-B14F-4D97-AF65-F5344CB8AC3E}">
        <p14:creationId xmlns:p14="http://schemas.microsoft.com/office/powerpoint/2010/main" val="991433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5DEABE-A8C9-4E80-979E-196C7620C287}"/>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3A5E93A1-AA96-42C3-B8AC-5329C2E540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8629169C-CD31-402A-9CC1-FCABF9C6D6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8D64B7A-6161-44BA-B6ED-8430EA081A90}"/>
              </a:ext>
            </a:extLst>
          </p:cNvPr>
          <p:cNvSpPr>
            <a:spLocks noGrp="1"/>
          </p:cNvSpPr>
          <p:nvPr>
            <p:ph type="dt" sz="half" idx="10"/>
          </p:nvPr>
        </p:nvSpPr>
        <p:spPr/>
        <p:txBody>
          <a:bodyPr/>
          <a:lstStyle/>
          <a:p>
            <a:fld id="{ACF9FC4D-3867-4AE0-834D-C841CAA8EA60}" type="datetimeFigureOut">
              <a:rPr lang="ru-RU" smtClean="0"/>
              <a:t>10.12.2019</a:t>
            </a:fld>
            <a:endParaRPr lang="ru-RU"/>
          </a:p>
        </p:txBody>
      </p:sp>
      <p:sp>
        <p:nvSpPr>
          <p:cNvPr id="6" name="Нижний колонтитул 5">
            <a:extLst>
              <a:ext uri="{FF2B5EF4-FFF2-40B4-BE49-F238E27FC236}">
                <a16:creationId xmlns:a16="http://schemas.microsoft.com/office/drawing/2014/main" id="{AC110DF5-51FC-4076-800D-5B2F95CE653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0EB5E42-14EB-4CFD-8078-E8580FD81D4F}"/>
              </a:ext>
            </a:extLst>
          </p:cNvPr>
          <p:cNvSpPr>
            <a:spLocks noGrp="1"/>
          </p:cNvSpPr>
          <p:nvPr>
            <p:ph type="sldNum" sz="quarter" idx="12"/>
          </p:nvPr>
        </p:nvSpPr>
        <p:spPr/>
        <p:txBody>
          <a:bodyPr/>
          <a:lstStyle/>
          <a:p>
            <a:fld id="{E4ABBD65-E77B-48F4-8DF3-8BC15828B76A}" type="slidenum">
              <a:rPr lang="ru-RU" smtClean="0"/>
              <a:t>‹#›</a:t>
            </a:fld>
            <a:endParaRPr lang="ru-RU"/>
          </a:p>
        </p:txBody>
      </p:sp>
    </p:spTree>
    <p:extLst>
      <p:ext uri="{BB962C8B-B14F-4D97-AF65-F5344CB8AC3E}">
        <p14:creationId xmlns:p14="http://schemas.microsoft.com/office/powerpoint/2010/main" val="2445339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D6DBA4-86DC-4878-AF0D-0EFC882AF4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FB128B58-4F00-4D4A-B1A2-8ECFF50948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9E939A5-6A99-47C7-9D86-8EBC7AA8E4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F9FC4D-3867-4AE0-834D-C841CAA8EA60}" type="datetimeFigureOut">
              <a:rPr lang="ru-RU" smtClean="0"/>
              <a:t>10.12.2019</a:t>
            </a:fld>
            <a:endParaRPr lang="ru-RU"/>
          </a:p>
        </p:txBody>
      </p:sp>
      <p:sp>
        <p:nvSpPr>
          <p:cNvPr id="5" name="Нижний колонтитул 4">
            <a:extLst>
              <a:ext uri="{FF2B5EF4-FFF2-40B4-BE49-F238E27FC236}">
                <a16:creationId xmlns:a16="http://schemas.microsoft.com/office/drawing/2014/main" id="{273C1004-3D65-4BA4-88B3-0CB75E0662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652B806B-9E1A-40D2-9CA2-094E4F2BC3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BBD65-E77B-48F4-8DF3-8BC15828B76A}" type="slidenum">
              <a:rPr lang="ru-RU" smtClean="0"/>
              <a:t>‹#›</a:t>
            </a:fld>
            <a:endParaRPr lang="ru-RU"/>
          </a:p>
        </p:txBody>
      </p:sp>
    </p:spTree>
    <p:extLst>
      <p:ext uri="{BB962C8B-B14F-4D97-AF65-F5344CB8AC3E}">
        <p14:creationId xmlns:p14="http://schemas.microsoft.com/office/powerpoint/2010/main" val="548576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CB94DC-330B-4D63-A72A-275B4B392795}"/>
              </a:ext>
            </a:extLst>
          </p:cNvPr>
          <p:cNvSpPr>
            <a:spLocks noGrp="1"/>
          </p:cNvSpPr>
          <p:nvPr>
            <p:ph type="ctrTitle"/>
          </p:nvPr>
        </p:nvSpPr>
        <p:spPr>
          <a:xfrm>
            <a:off x="1524000" y="793630"/>
            <a:ext cx="9144000" cy="1138688"/>
          </a:xfrm>
        </p:spPr>
        <p:txBody>
          <a:bodyPr>
            <a:normAutofit fontScale="90000"/>
          </a:bodyPr>
          <a:lstStyle/>
          <a:p>
            <a:r>
              <a:rPr lang="uz-Cyrl-UZ" sz="4000" b="1" dirty="0">
                <a:solidFill>
                  <a:srgbClr val="002060"/>
                </a:solidFill>
                <a:latin typeface="Times New Roman" panose="02020603050405020304" pitchFamily="18" charset="0"/>
                <a:cs typeface="Times New Roman" panose="02020603050405020304" pitchFamily="18" charset="0"/>
              </a:rPr>
              <a:t>17-мавзу. Капитал қўйилмалар ва капитал бозори</a:t>
            </a:r>
            <a:endParaRPr lang="ru-RU" sz="4000" b="1" dirty="0">
              <a:solidFill>
                <a:srgbClr val="002060"/>
              </a:solidFill>
              <a:latin typeface="Times New Roman" panose="02020603050405020304" pitchFamily="18" charset="0"/>
              <a:cs typeface="Times New Roman" panose="02020603050405020304" pitchFamily="18" charset="0"/>
            </a:endParaRPr>
          </a:p>
        </p:txBody>
      </p:sp>
      <p:sp>
        <p:nvSpPr>
          <p:cNvPr id="3" name="Подзаголовок 2">
            <a:extLst>
              <a:ext uri="{FF2B5EF4-FFF2-40B4-BE49-F238E27FC236}">
                <a16:creationId xmlns:a16="http://schemas.microsoft.com/office/drawing/2014/main" id="{79E25F9A-73A1-4487-AE4E-0FACC5C50E95}"/>
              </a:ext>
            </a:extLst>
          </p:cNvPr>
          <p:cNvSpPr>
            <a:spLocks noGrp="1"/>
          </p:cNvSpPr>
          <p:nvPr>
            <p:ph type="subTitle" idx="1"/>
          </p:nvPr>
        </p:nvSpPr>
        <p:spPr>
          <a:xfrm>
            <a:off x="1117600" y="2589153"/>
            <a:ext cx="10093864" cy="2429026"/>
          </a:xfrm>
        </p:spPr>
        <p:txBody>
          <a:bodyPr>
            <a:noAutofit/>
          </a:bodyPr>
          <a:lstStyle/>
          <a:p>
            <a:pPr marL="457200" indent="-457200" algn="just">
              <a:lnSpc>
                <a:spcPct val="100000"/>
              </a:lnSpc>
              <a:buAutoNum type="arabicPeriod"/>
            </a:pPr>
            <a:r>
              <a:rPr lang="ru-RU" b="1" dirty="0">
                <a:latin typeface="Times New Roman" panose="02020603050405020304" pitchFamily="18" charset="0"/>
                <a:cs typeface="Times New Roman" panose="02020603050405020304" pitchFamily="18" charset="0"/>
              </a:rPr>
              <a:t>Захира </a:t>
            </a:r>
            <a:r>
              <a:rPr lang="ru-RU" b="1" dirty="0" err="1">
                <a:latin typeface="Times New Roman" panose="02020603050405020304" pitchFamily="18" charset="0"/>
                <a:cs typeface="Times New Roman" panose="02020603050405020304" pitchFamily="18" charset="0"/>
              </a:rPr>
              <a:t>ва</a:t>
            </a:r>
            <a:r>
              <a:rPr lang="ru-RU" b="1" dirty="0">
                <a:latin typeface="Times New Roman" panose="02020603050405020304" pitchFamily="18" charset="0"/>
                <a:cs typeface="Times New Roman" panose="02020603050405020304" pitchFamily="18" charset="0"/>
              </a:rPr>
              <a:t> о</a:t>
            </a:r>
            <a:r>
              <a:rPr lang="uz-Cyrl-UZ" b="1" dirty="0">
                <a:latin typeface="Times New Roman" panose="02020603050405020304" pitchFamily="18" charset="0"/>
                <a:cs typeface="Times New Roman" panose="02020603050405020304" pitchFamily="18" charset="0"/>
              </a:rPr>
              <a:t>қимлар, жорий (келтирилган) қиймат ва альтернатив харажатлар.</a:t>
            </a:r>
          </a:p>
          <a:p>
            <a:pPr marL="457200" indent="-457200" algn="just">
              <a:lnSpc>
                <a:spcPct val="100000"/>
              </a:lnSpc>
              <a:buAutoNum type="arabicPeriod"/>
            </a:pPr>
            <a:r>
              <a:rPr lang="uz-Cyrl-UZ" b="1" dirty="0">
                <a:latin typeface="Times New Roman" panose="02020603050405020304" pitchFamily="18" charset="0"/>
                <a:cs typeface="Times New Roman" panose="02020603050405020304" pitchFamily="18" charset="0"/>
              </a:rPr>
              <a:t>Соф келтирилган қийматни ҳисоблаш усуллари ва облигациялар.</a:t>
            </a:r>
          </a:p>
          <a:p>
            <a:pPr marL="457200" indent="-457200" algn="just">
              <a:lnSpc>
                <a:spcPct val="100000"/>
              </a:lnSpc>
              <a:buAutoNum type="arabicPeriod"/>
            </a:pPr>
            <a:r>
              <a:rPr lang="uz-Cyrl-UZ" b="1" dirty="0">
                <a:latin typeface="Times New Roman" panose="02020603050405020304" pitchFamily="18" charset="0"/>
                <a:cs typeface="Times New Roman" panose="02020603050405020304" pitchFamily="18" charset="0"/>
              </a:rPr>
              <a:t>Номинал ва реал фоиз ставкалари ва уларни аниқлаш йўллари.</a:t>
            </a:r>
          </a:p>
          <a:p>
            <a:pPr marL="457200" indent="-457200" algn="just">
              <a:lnSpc>
                <a:spcPct val="100000"/>
              </a:lnSpc>
              <a:buAutoNum type="arabicPeriod"/>
            </a:pPr>
            <a:r>
              <a:rPr lang="uz-Cyrl-UZ" b="1" dirty="0">
                <a:latin typeface="Times New Roman" panose="02020603050405020304" pitchFamily="18" charset="0"/>
                <a:cs typeface="Times New Roman" panose="02020603050405020304" pitchFamily="18" charset="0"/>
              </a:rPr>
              <a:t>Оддий, мураккаб фоизлар</a:t>
            </a:r>
            <a:endParaRPr lang="ru-RU" dirty="0">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id="{D245A8FE-388B-4F09-AEE9-E187208FEEC9}"/>
              </a:ext>
            </a:extLst>
          </p:cNvPr>
          <p:cNvSpPr txBox="1">
            <a:spLocks/>
          </p:cNvSpPr>
          <p:nvPr/>
        </p:nvSpPr>
        <p:spPr>
          <a:xfrm>
            <a:off x="2067464" y="5904781"/>
            <a:ext cx="9144000" cy="319178"/>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r>
              <a:rPr lang="uz-Cyrl-UZ" sz="1800" dirty="0">
                <a:solidFill>
                  <a:srgbClr val="002060"/>
                </a:solidFill>
                <a:latin typeface="Times New Roman" panose="02020603050405020304" pitchFamily="18" charset="0"/>
                <a:cs typeface="Times New Roman" panose="02020603050405020304" pitchFamily="18" charset="0"/>
              </a:rPr>
              <a:t>Маърузачи: и.ф.д., доц. Ш.Мустафакулов</a:t>
            </a:r>
            <a:endParaRPr lang="ru-RU" sz="1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328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3C1049-D015-43CE-BDA1-F82F4DA146B8}"/>
              </a:ext>
            </a:extLst>
          </p:cNvPr>
          <p:cNvSpPr>
            <a:spLocks noGrp="1"/>
          </p:cNvSpPr>
          <p:nvPr>
            <p:ph type="title"/>
          </p:nvPr>
        </p:nvSpPr>
        <p:spPr>
          <a:xfrm>
            <a:off x="838200" y="365125"/>
            <a:ext cx="10515600" cy="803275"/>
          </a:xfrm>
        </p:spPr>
        <p:txBody>
          <a:bodyPr>
            <a:normAutofit/>
          </a:bodyPr>
          <a:lstStyle/>
          <a:p>
            <a:pPr algn="ctr"/>
            <a:r>
              <a:rPr lang="uz-Cyrl-UZ" sz="2400" b="1" dirty="0">
                <a:solidFill>
                  <a:srgbClr val="002060"/>
                </a:solidFill>
                <a:latin typeface="Times New Roman" panose="02020603050405020304" pitchFamily="18" charset="0"/>
                <a:cs typeface="Times New Roman" panose="02020603050405020304" pitchFamily="18" charset="0"/>
              </a:rPr>
              <a:t>ЗАХИРА ВА ОҚИМЛАР</a:t>
            </a:r>
            <a:endParaRPr lang="ru-RU" sz="24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C7D20DCE-54FF-42D0-B35B-86451E1F5033}"/>
              </a:ext>
            </a:extLst>
          </p:cNvPr>
          <p:cNvSpPr>
            <a:spLocks noGrp="1"/>
          </p:cNvSpPr>
          <p:nvPr>
            <p:ph idx="1"/>
          </p:nvPr>
        </p:nvSpPr>
        <p:spPr>
          <a:xfrm>
            <a:off x="838200" y="1073151"/>
            <a:ext cx="10515600" cy="4521200"/>
          </a:xfrm>
        </p:spPr>
        <p:txBody>
          <a:bodyPr>
            <a:noAutofit/>
          </a:bodyPr>
          <a:lstStyle/>
          <a:p>
            <a:pPr marL="0" indent="361950" algn="just">
              <a:lnSpc>
                <a:spcPct val="120000"/>
              </a:lnSpc>
              <a:spcBef>
                <a:spcPts val="0"/>
              </a:spcBef>
              <a:buNone/>
            </a:pPr>
            <a:r>
              <a:rPr lang="uz-Cyrl-UZ" sz="1600" dirty="0">
                <a:latin typeface="Times New Roman" panose="02020603050405020304" pitchFamily="18" charset="0"/>
                <a:cs typeface="Times New Roman" panose="02020603050405020304" pitchFamily="18" charset="0"/>
              </a:rPr>
              <a:t>Фирмалар томонидан фойдаланиладиган капитал ресурслари (бино ва иншоотлар, теника ва технологиялар) </a:t>
            </a:r>
            <a:r>
              <a:rPr lang="uz-Cyrl-UZ" sz="1600" b="1" dirty="0">
                <a:solidFill>
                  <a:srgbClr val="002060"/>
                </a:solidFill>
                <a:latin typeface="Times New Roman" panose="02020603050405020304" pitchFamily="18" charset="0"/>
                <a:cs typeface="Times New Roman" panose="02020603050405020304" pitchFamily="18" charset="0"/>
              </a:rPr>
              <a:t>фирма захираси </a:t>
            </a:r>
            <a:r>
              <a:rPr lang="uz-Cyrl-UZ" sz="1600" dirty="0">
                <a:latin typeface="Times New Roman" panose="02020603050405020304" pitchFamily="18" charset="0"/>
                <a:cs typeface="Times New Roman" panose="02020603050405020304" pitchFamily="18" charset="0"/>
              </a:rPr>
              <a:t>сифатида эътироф этилади.</a:t>
            </a:r>
          </a:p>
          <a:p>
            <a:pPr marL="0" indent="361950" algn="just">
              <a:lnSpc>
                <a:spcPct val="120000"/>
              </a:lnSpc>
              <a:spcBef>
                <a:spcPts val="0"/>
              </a:spcBef>
              <a:buNone/>
            </a:pPr>
            <a:endParaRPr lang="uz-Cyrl-UZ" sz="1000" dirty="0">
              <a:latin typeface="Times New Roman" panose="02020603050405020304" pitchFamily="18" charset="0"/>
              <a:cs typeface="Times New Roman" panose="02020603050405020304" pitchFamily="18" charset="0"/>
            </a:endParaRPr>
          </a:p>
          <a:p>
            <a:pPr marL="0" indent="361950" algn="just">
              <a:lnSpc>
                <a:spcPct val="120000"/>
              </a:lnSpc>
              <a:spcBef>
                <a:spcPts val="0"/>
              </a:spcBef>
              <a:buNone/>
            </a:pPr>
            <a:r>
              <a:rPr lang="uz-Cyrl-UZ" sz="1600" dirty="0">
                <a:latin typeface="Times New Roman" panose="02020603050405020304" pitchFamily="18" charset="0"/>
                <a:cs typeface="Times New Roman" panose="02020603050405020304" pitchFamily="18" charset="0"/>
              </a:rPr>
              <a:t>Қолган ресурслар (меҳнат, материаллар ва б.қ.) </a:t>
            </a:r>
            <a:r>
              <a:rPr lang="uz-Cyrl-UZ" sz="1600" b="1" dirty="0">
                <a:solidFill>
                  <a:srgbClr val="002060"/>
                </a:solidFill>
                <a:latin typeface="Times New Roman" panose="02020603050405020304" pitchFamily="18" charset="0"/>
                <a:cs typeface="Times New Roman" panose="02020603050405020304" pitchFamily="18" charset="0"/>
              </a:rPr>
              <a:t>оқим</a:t>
            </a:r>
            <a:r>
              <a:rPr lang="uz-Cyrl-UZ" sz="1600" dirty="0">
                <a:latin typeface="Times New Roman" panose="02020603050405020304" pitchFamily="18" charset="0"/>
                <a:cs typeface="Times New Roman" panose="02020603050405020304" pitchFamily="18" charset="0"/>
              </a:rPr>
              <a:t> деб юритилади. Масалан, электрдвигателлари ишлаб чиқарадиган заводнинг (фирма) умумий қиймати 10 млн. АҚШ долларини ташкил этса, унда фирма 10 млн. АҚШ долларига тенг захирага эга, деб қаралади. </a:t>
            </a:r>
          </a:p>
          <a:p>
            <a:pPr marL="0" indent="361950" algn="just">
              <a:lnSpc>
                <a:spcPct val="120000"/>
              </a:lnSpc>
              <a:spcBef>
                <a:spcPts val="0"/>
              </a:spcBef>
              <a:buNone/>
            </a:pPr>
            <a:endParaRPr lang="uz-Cyrl-UZ" sz="1000" dirty="0">
              <a:latin typeface="Times New Roman" panose="02020603050405020304" pitchFamily="18" charset="0"/>
              <a:cs typeface="Times New Roman" panose="02020603050405020304" pitchFamily="18" charset="0"/>
            </a:endParaRPr>
          </a:p>
          <a:p>
            <a:pPr marL="0" indent="361950" algn="just">
              <a:lnSpc>
                <a:spcPct val="120000"/>
              </a:lnSpc>
              <a:spcBef>
                <a:spcPts val="0"/>
              </a:spcBef>
              <a:buNone/>
            </a:pPr>
            <a:r>
              <a:rPr lang="uz-Cyrl-UZ" sz="1600" dirty="0">
                <a:latin typeface="Times New Roman" panose="02020603050405020304" pitchFamily="18" charset="0"/>
                <a:cs typeface="Times New Roman" panose="02020603050405020304" pitchFamily="18" charset="0"/>
              </a:rPr>
              <a:t>Агар завод бир ойда 8000 дона электрдвигателлари ишлаб чиқаради, деб фараз қилинса, ушбу ҳажмдаги товарни ишлаб чиқариш учун бир ойда ўртача 20000 киши/соат ва 50000 грамм мис сарфлайди. Бир киши соат меҳнатнинг нархи 15 доллар, миснинг нархи 0,80 долларни ташкил қиладиган бўлса, ялпи ўзгарувчан харажатлар: </a:t>
            </a:r>
            <a:r>
              <a:rPr lang="uz-Cyrl-UZ" sz="1600" b="1" dirty="0">
                <a:latin typeface="Times New Roman" panose="02020603050405020304" pitchFamily="18" charset="0"/>
                <a:cs typeface="Times New Roman" panose="02020603050405020304" pitchFamily="18" charset="0"/>
              </a:rPr>
              <a:t>(20000*15) доллар + (50000*0,80) доллар </a:t>
            </a:r>
            <a:r>
              <a:rPr lang="en-US" sz="1600" b="1" dirty="0">
                <a:latin typeface="Times New Roman" panose="02020603050405020304" pitchFamily="18" charset="0"/>
                <a:cs typeface="Times New Roman" panose="02020603050405020304" pitchFamily="18" charset="0"/>
              </a:rPr>
              <a:t>= </a:t>
            </a:r>
            <a:r>
              <a:rPr lang="uz-Cyrl-UZ" sz="1600" b="1" dirty="0">
                <a:latin typeface="Times New Roman" panose="02020603050405020304" pitchFamily="18" charset="0"/>
                <a:cs typeface="Times New Roman" panose="02020603050405020304" pitchFamily="18" charset="0"/>
              </a:rPr>
              <a:t>340 000 долларга тенг. </a:t>
            </a:r>
          </a:p>
          <a:p>
            <a:pPr marL="0" indent="361950" algn="just">
              <a:lnSpc>
                <a:spcPct val="120000"/>
              </a:lnSpc>
              <a:spcBef>
                <a:spcPts val="0"/>
              </a:spcBef>
              <a:buNone/>
            </a:pPr>
            <a:endParaRPr lang="uz-Cyrl-UZ" sz="1000" dirty="0">
              <a:latin typeface="Times New Roman" panose="02020603050405020304" pitchFamily="18" charset="0"/>
              <a:cs typeface="Times New Roman" panose="02020603050405020304" pitchFamily="18" charset="0"/>
            </a:endParaRPr>
          </a:p>
          <a:p>
            <a:pPr marL="0" indent="361950" algn="just">
              <a:lnSpc>
                <a:spcPct val="120000"/>
              </a:lnSpc>
              <a:spcBef>
                <a:spcPts val="0"/>
              </a:spcBef>
              <a:buNone/>
            </a:pPr>
            <a:r>
              <a:rPr lang="uz-Cyrl-UZ" sz="1600" dirty="0">
                <a:latin typeface="Times New Roman" panose="02020603050405020304" pitchFamily="18" charset="0"/>
                <a:cs typeface="Times New Roman" panose="02020603050405020304" pitchFamily="18" charset="0"/>
              </a:rPr>
              <a:t>Ўртача ўзгарувчан харажат: </a:t>
            </a:r>
            <a:r>
              <a:rPr lang="uz-Cyrl-UZ" sz="1600" b="1" dirty="0">
                <a:latin typeface="Times New Roman" panose="02020603050405020304" pitchFamily="18" charset="0"/>
                <a:cs typeface="Times New Roman" panose="02020603050405020304" pitchFamily="18" charset="0"/>
              </a:rPr>
              <a:t>340000 доллар/8000 дона </a:t>
            </a:r>
            <a:r>
              <a:rPr lang="en-US" sz="1600" b="1" dirty="0">
                <a:latin typeface="Times New Roman" panose="02020603050405020304" pitchFamily="18" charset="0"/>
                <a:cs typeface="Times New Roman" panose="02020603050405020304" pitchFamily="18" charset="0"/>
              </a:rPr>
              <a:t>=</a:t>
            </a:r>
            <a:r>
              <a:rPr lang="uz-Cyrl-UZ" sz="1600" b="1" dirty="0">
                <a:latin typeface="Times New Roman" panose="02020603050405020304" pitchFamily="18" charset="0"/>
                <a:cs typeface="Times New Roman" panose="02020603050405020304" pitchFamily="18" charset="0"/>
              </a:rPr>
              <a:t> 42,50 </a:t>
            </a:r>
            <a:r>
              <a:rPr lang="uz-Cyrl-UZ" sz="1600" dirty="0">
                <a:latin typeface="Times New Roman" panose="02020603050405020304" pitchFamily="18" charset="0"/>
                <a:cs typeface="Times New Roman" panose="02020603050405020304" pitchFamily="18" charset="0"/>
              </a:rPr>
              <a:t>долларни ташкил қилади. Бозор нархи бўйича ҳисоб-китобларни давом эттирсак, бир дона электрдвигателнинг нархи 52,50 долларни ташкил қилсин. Шунда ўртача фойда </a:t>
            </a:r>
            <a:r>
              <a:rPr lang="uz-Cyrl-UZ" sz="1600" b="1" dirty="0">
                <a:latin typeface="Times New Roman" panose="02020603050405020304" pitchFamily="18" charset="0"/>
                <a:cs typeface="Times New Roman" panose="02020603050405020304" pitchFamily="18" charset="0"/>
              </a:rPr>
              <a:t>52,50 – 42,50 </a:t>
            </a:r>
            <a:r>
              <a:rPr lang="en-US" sz="1600" b="1" dirty="0">
                <a:latin typeface="Times New Roman" panose="02020603050405020304" pitchFamily="18" charset="0"/>
                <a:cs typeface="Times New Roman" panose="02020603050405020304" pitchFamily="18" charset="0"/>
              </a:rPr>
              <a:t>=</a:t>
            </a:r>
            <a:r>
              <a:rPr lang="uz-Cyrl-UZ" sz="1600" b="1" dirty="0">
                <a:latin typeface="Times New Roman" panose="02020603050405020304" pitchFamily="18" charset="0"/>
                <a:cs typeface="Times New Roman" panose="02020603050405020304" pitchFamily="18" charset="0"/>
              </a:rPr>
              <a:t> 10 </a:t>
            </a:r>
            <a:r>
              <a:rPr lang="uz-Cyrl-UZ" sz="1600" dirty="0">
                <a:latin typeface="Times New Roman" panose="02020603050405020304" pitchFamily="18" charset="0"/>
                <a:cs typeface="Times New Roman" panose="02020603050405020304" pitchFamily="18" charset="0"/>
              </a:rPr>
              <a:t>долларга, ялпи фойда эса, 80 000 долларга тенг. Бундан кўринадики ушбу ҳажмдаги двигателларни ишлаб чиқариш учун фирма 10 млн. АҚШ долларига тенг капиталга – заводга эга бўлиши лозим.</a:t>
            </a:r>
          </a:p>
        </p:txBody>
      </p:sp>
      <p:sp>
        <p:nvSpPr>
          <p:cNvPr id="4" name="Прямоугольник 3">
            <a:extLst>
              <a:ext uri="{FF2B5EF4-FFF2-40B4-BE49-F238E27FC236}">
                <a16:creationId xmlns:a16="http://schemas.microsoft.com/office/drawing/2014/main" id="{80706318-B4C8-485C-9F16-6D89D2268628}"/>
              </a:ext>
            </a:extLst>
          </p:cNvPr>
          <p:cNvSpPr/>
          <p:nvPr/>
        </p:nvSpPr>
        <p:spPr>
          <a:xfrm>
            <a:off x="723900" y="5689600"/>
            <a:ext cx="10448925" cy="728148"/>
          </a:xfrm>
          <a:prstGeom prst="rect">
            <a:avLst/>
          </a:prstGeom>
        </p:spPr>
        <p:txBody>
          <a:bodyPr wrap="square">
            <a:spAutoFit/>
          </a:bodyPr>
          <a:lstStyle/>
          <a:p>
            <a:pPr indent="361950" algn="ctr">
              <a:lnSpc>
                <a:spcPct val="120000"/>
              </a:lnSpc>
            </a:pPr>
            <a:r>
              <a:rPr lang="uz-Cyrl-UZ" b="1" dirty="0">
                <a:solidFill>
                  <a:srgbClr val="002060"/>
                </a:solidFill>
                <a:latin typeface="Times New Roman" panose="02020603050405020304" pitchFamily="18" charset="0"/>
                <a:cs typeface="Times New Roman" panose="02020603050405020304" pitchFamily="18" charset="0"/>
              </a:rPr>
              <a:t>Эндиги фикр юритиладиган масала бир сўмнинг келажакдаги ва жорий қийматини ҳисоблашдан иборат!</a:t>
            </a:r>
            <a:endParaRPr lang="ru-RU"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9267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1DBEB2-46F2-4EAD-9E46-512BE67EB013}"/>
              </a:ext>
            </a:extLst>
          </p:cNvPr>
          <p:cNvSpPr>
            <a:spLocks noGrp="1"/>
          </p:cNvSpPr>
          <p:nvPr>
            <p:ph type="title"/>
          </p:nvPr>
        </p:nvSpPr>
        <p:spPr>
          <a:xfrm>
            <a:off x="838200" y="491465"/>
            <a:ext cx="10515600" cy="606425"/>
          </a:xfrm>
        </p:spPr>
        <p:txBody>
          <a:bodyPr>
            <a:normAutofit/>
          </a:bodyPr>
          <a:lstStyle/>
          <a:p>
            <a:pPr algn="ctr"/>
            <a:r>
              <a:rPr lang="uz-Cyrl-UZ" sz="2800" b="1" dirty="0">
                <a:solidFill>
                  <a:srgbClr val="002060"/>
                </a:solidFill>
                <a:latin typeface="Times New Roman" panose="02020603050405020304" pitchFamily="18" charset="0"/>
                <a:cs typeface="Times New Roman" panose="02020603050405020304" pitchFamily="18" charset="0"/>
              </a:rPr>
              <a:t>ЖОРИЙ ҚИЙМАТ (</a:t>
            </a:r>
            <a:r>
              <a:rPr lang="en-US" sz="2800" b="1" dirty="0">
                <a:solidFill>
                  <a:srgbClr val="002060"/>
                </a:solidFill>
                <a:latin typeface="Times New Roman" panose="02020603050405020304" pitchFamily="18" charset="0"/>
                <a:cs typeface="Times New Roman" panose="02020603050405020304" pitchFamily="18" charset="0"/>
              </a:rPr>
              <a:t>PRESENT VALUE)</a:t>
            </a:r>
            <a:endParaRPr lang="ru-RU" sz="28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B6005A6C-4552-48C1-AF7C-66FC69F15110}"/>
              </a:ext>
            </a:extLst>
          </p:cNvPr>
          <p:cNvSpPr>
            <a:spLocks noGrp="1"/>
          </p:cNvSpPr>
          <p:nvPr>
            <p:ph idx="1"/>
          </p:nvPr>
        </p:nvSpPr>
        <p:spPr>
          <a:xfrm>
            <a:off x="680183" y="1362260"/>
            <a:ext cx="10831633" cy="4351338"/>
          </a:xfrm>
        </p:spPr>
        <p:txBody>
          <a:bodyPr>
            <a:normAutofit/>
          </a:bodyPr>
          <a:lstStyle/>
          <a:p>
            <a:pPr marL="0" indent="0" algn="just">
              <a:buNone/>
            </a:pPr>
            <a:r>
              <a:rPr lang="ru-RU" sz="1800" dirty="0" err="1">
                <a:latin typeface="Times New Roman" panose="02020603050405020304" pitchFamily="18" charset="0"/>
                <a:cs typeface="Times New Roman" panose="02020603050405020304" pitchFamily="18" charset="0"/>
              </a:rPr>
              <a:t>Келажакдаги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бир</a:t>
            </a:r>
            <a:r>
              <a:rPr lang="ru-RU" sz="1800" dirty="0">
                <a:latin typeface="Times New Roman" panose="02020603050405020304" pitchFamily="18" charset="0"/>
                <a:cs typeface="Times New Roman" panose="02020603050405020304" pitchFamily="18" charset="0"/>
              </a:rPr>
              <a:t> с</a:t>
            </a:r>
            <a:r>
              <a:rPr lang="uz-Cyrl-UZ" sz="1800" dirty="0">
                <a:latin typeface="Times New Roman" panose="02020603050405020304" pitchFamily="18" charset="0"/>
                <a:cs typeface="Times New Roman" panose="02020603050405020304" pitchFamily="18" charset="0"/>
              </a:rPr>
              <a:t>ўмнинг қиймати бугун қанча туришини ҳисоблаш учун келтирилган қиймат (</a:t>
            </a:r>
            <a:r>
              <a:rPr lang="en-US" sz="1800" dirty="0">
                <a:latin typeface="Times New Roman" panose="02020603050405020304" pitchFamily="18" charset="0"/>
                <a:cs typeface="Times New Roman" panose="02020603050405020304" pitchFamily="18" charset="0"/>
              </a:rPr>
              <a:t>PV) </a:t>
            </a:r>
            <a:r>
              <a:rPr lang="ru-RU" sz="1800" dirty="0" err="1">
                <a:latin typeface="Times New Roman" panose="02020603050405020304" pitchFamily="18" charset="0"/>
                <a:cs typeface="Times New Roman" panose="02020603050405020304" pitchFamily="18" charset="0"/>
              </a:rPr>
              <a:t>формуласидан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фойдаланилади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Бунинг</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учун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фоиз</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ставкаси</a:t>
            </a:r>
            <a:r>
              <a:rPr lang="ru-RU"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r)</a:t>
            </a:r>
            <a:r>
              <a:rPr lang="ru-RU" sz="1800" dirty="0">
                <a:latin typeface="Times New Roman" panose="02020603050405020304" pitchFamily="18" charset="0"/>
                <a:cs typeface="Times New Roman" panose="02020603050405020304" pitchFamily="18" charset="0"/>
              </a:rPr>
              <a:t> </a:t>
            </a:r>
            <a:r>
              <a:rPr lang="uz-Cyrl-UZ" sz="1800" dirty="0">
                <a:latin typeface="Times New Roman" panose="02020603050405020304" pitchFamily="18" charset="0"/>
                <a:cs typeface="Times New Roman" panose="02020603050405020304" pitchFamily="18" charset="0"/>
              </a:rPr>
              <a:t>қиймати муҳим инструмент вазифасини ўтайди.</a:t>
            </a:r>
            <a:endParaRPr lang="en-US" sz="1800" dirty="0">
              <a:latin typeface="Times New Roman" panose="02020603050405020304" pitchFamily="18" charset="0"/>
              <a:cs typeface="Times New Roman" panose="02020603050405020304" pitchFamily="18" charset="0"/>
            </a:endParaRPr>
          </a:p>
          <a:p>
            <a:pPr marL="0" indent="0" algn="just">
              <a:buNone/>
            </a:pPr>
            <a:r>
              <a:rPr lang="uz-Cyrl-UZ" sz="1800" dirty="0">
                <a:latin typeface="Times New Roman" panose="02020603050405020304" pitchFamily="18" charset="0"/>
                <a:cs typeface="Times New Roman" panose="02020603050405020304" pitchFamily="18" charset="0"/>
              </a:rPr>
              <a:t>Шундай тушунча  бор: </a:t>
            </a:r>
            <a:r>
              <a:rPr lang="uz-Cyrl-UZ" sz="1800" b="1" dirty="0">
                <a:latin typeface="Times New Roman" panose="02020603050405020304" pitchFamily="18" charset="0"/>
                <a:cs typeface="Times New Roman" panose="02020603050405020304" pitchFamily="18" charset="0"/>
              </a:rPr>
              <a:t>“Бугунги бир сўм эртанги бир сўмдан қимматроқдир (қадрлироқ)”. </a:t>
            </a:r>
            <a:r>
              <a:rPr lang="uz-Cyrl-UZ" sz="1800" dirty="0">
                <a:latin typeface="Times New Roman" panose="02020603050405020304" pitchFamily="18" charset="0"/>
                <a:cs typeface="Times New Roman" panose="02020603050405020304" pitchFamily="18" charset="0"/>
              </a:rPr>
              <a:t>Чунки бугунги бир сўмдан инвестиция сифатида фойдаланилса, даромад келтира (фоиз кўринишида) бошлайди. Шунинг учун келажакдаги бир сўмнинг бугунги қийматини келтириб чиқариш учун уни дисконт коэффициентига (</a:t>
            </a:r>
            <a:r>
              <a:rPr lang="en-US" sz="1800" dirty="0">
                <a:latin typeface="Times New Roman" panose="02020603050405020304" pitchFamily="18" charset="0"/>
                <a:cs typeface="Times New Roman" panose="02020603050405020304" pitchFamily="18" charset="0"/>
              </a:rPr>
              <a:t>DF)</a:t>
            </a:r>
            <a:r>
              <a:rPr lang="uz-Cyrl-UZ" sz="1800" dirty="0">
                <a:latin typeface="Times New Roman" panose="02020603050405020304" pitchFamily="18" charset="0"/>
                <a:cs typeface="Times New Roman" panose="02020603050405020304" pitchFamily="18" charset="0"/>
              </a:rPr>
              <a:t> кўпайтириш талаб этилади.</a:t>
            </a:r>
          </a:p>
          <a:p>
            <a:pPr marL="0" indent="0" algn="just">
              <a:buNone/>
            </a:pPr>
            <a:endParaRPr lang="uz-Cyrl-UZ" sz="1800" dirty="0">
              <a:latin typeface="Times New Roman" panose="02020603050405020304" pitchFamily="18" charset="0"/>
              <a:cs typeface="Times New Roman" panose="02020603050405020304" pitchFamily="18" charset="0"/>
            </a:endParaRPr>
          </a:p>
          <a:p>
            <a:pPr marL="0" indent="0" algn="just">
              <a:buNone/>
            </a:pPr>
            <a:r>
              <a:rPr lang="uz-Cyrl-UZ" sz="1800" b="1" dirty="0">
                <a:latin typeface="Times New Roman" panose="02020603050405020304" pitchFamily="18" charset="0"/>
                <a:cs typeface="Times New Roman" panose="02020603050405020304" pitchFamily="18" charset="0"/>
              </a:rPr>
              <a:t> </a:t>
            </a:r>
          </a:p>
          <a:p>
            <a:pPr marL="0" indent="0" algn="just">
              <a:buNone/>
            </a:pPr>
            <a:r>
              <a:rPr lang="en-US" sz="1800" dirty="0">
                <a:latin typeface="Times New Roman" panose="02020603050405020304" pitchFamily="18" charset="0"/>
                <a:cs typeface="Times New Roman" panose="02020603050405020304" pitchFamily="18" charset="0"/>
              </a:rPr>
              <a:t>(1+r) </a:t>
            </a:r>
            <a:r>
              <a:rPr lang="ru-RU" sz="1800" dirty="0">
                <a:latin typeface="Times New Roman" panose="02020603050405020304" pitchFamily="18" charset="0"/>
                <a:cs typeface="Times New Roman" panose="02020603050405020304" pitchFamily="18" charset="0"/>
              </a:rPr>
              <a:t>с</a:t>
            </a:r>
            <a:r>
              <a:rPr lang="uz-Cyrl-UZ" sz="1800" dirty="0">
                <a:latin typeface="Times New Roman" panose="02020603050405020304" pitchFamily="18" charset="0"/>
                <a:cs typeface="Times New Roman" panose="02020603050405020304" pitchFamily="18" charset="0"/>
              </a:rPr>
              <a:t>ўм бир сўмнинг келгусидаги қиймати ҳисобланади. Келгусидаги бир сўмнинг бугунги</a:t>
            </a:r>
            <a:r>
              <a:rPr lang="en-US" sz="1800" dirty="0">
                <a:latin typeface="Times New Roman" panose="02020603050405020304" pitchFamily="18" charset="0"/>
                <a:cs typeface="Times New Roman" panose="02020603050405020304" pitchFamily="18" charset="0"/>
              </a:rPr>
              <a:t> </a:t>
            </a:r>
            <a:r>
              <a:rPr lang="uz-Cyrl-UZ" sz="1800" dirty="0">
                <a:latin typeface="Times New Roman" panose="02020603050405020304" pitchFamily="18" charset="0"/>
                <a:cs typeface="Times New Roman" panose="02020603050405020304" pitchFamily="18" charset="0"/>
              </a:rPr>
              <a:t>қиймати </a:t>
            </a:r>
            <a:r>
              <a:rPr lang="en-US" sz="1800" dirty="0">
                <a:latin typeface="Times New Roman" panose="02020603050405020304" pitchFamily="18" charset="0"/>
                <a:cs typeface="Times New Roman" panose="02020603050405020304" pitchFamily="18" charset="0"/>
              </a:rPr>
              <a:t>=</a:t>
            </a:r>
            <a:r>
              <a:rPr lang="uz-Cyrl-UZ" sz="1800" dirty="0">
                <a:latin typeface="Times New Roman" panose="02020603050405020304" pitchFamily="18" charset="0"/>
                <a:cs typeface="Times New Roman" panose="02020603050405020304" pitchFamily="18" charset="0"/>
              </a:rPr>
              <a:t> 1 сўм / (1</a:t>
            </a:r>
            <a:r>
              <a:rPr lang="en-US" sz="1800" dirty="0">
                <a:latin typeface="Times New Roman" panose="02020603050405020304" pitchFamily="18" charset="0"/>
                <a:cs typeface="Times New Roman" panose="02020603050405020304" pitchFamily="18" charset="0"/>
              </a:rPr>
              <a:t>+r) </a:t>
            </a:r>
            <a:r>
              <a:rPr lang="uz-Cyrl-UZ" sz="1800" dirty="0">
                <a:latin typeface="Times New Roman" panose="02020603050405020304" pitchFamily="18" charset="0"/>
                <a:cs typeface="Times New Roman" panose="02020603050405020304" pitchFamily="18" charset="0"/>
              </a:rPr>
              <a:t>тенгдир. Келгусида, яъни қанча йил бўлишидан қатъий назар бир сўмнинг бугунги қийматини ҳисоблаш учун қуйидаги ифодадан фойдаланилади:</a:t>
            </a:r>
          </a:p>
          <a:p>
            <a:pPr marL="0" indent="0" algn="ctr">
              <a:buNone/>
            </a:pPr>
            <a:endParaRPr lang="ru-RU" sz="18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Прямоугольник 3">
                <a:extLst>
                  <a:ext uri="{FF2B5EF4-FFF2-40B4-BE49-F238E27FC236}">
                    <a16:creationId xmlns:a16="http://schemas.microsoft.com/office/drawing/2014/main" id="{5C00C18C-8964-4C3E-8FBF-8F5741F9DE27}"/>
                  </a:ext>
                </a:extLst>
              </p:cNvPr>
              <p:cNvSpPr/>
              <p:nvPr/>
            </p:nvSpPr>
            <p:spPr>
              <a:xfrm>
                <a:off x="2160783" y="3457002"/>
                <a:ext cx="3716142" cy="528606"/>
              </a:xfrm>
              <a:prstGeom prst="rect">
                <a:avLst/>
              </a:prstGeom>
              <a:solidFill>
                <a:schemeClr val="accent1">
                  <a:lumMod val="20000"/>
                  <a:lumOff val="80000"/>
                </a:schemeClr>
              </a:solidFill>
            </p:spPr>
            <p:txBody>
              <a:bodyPr wrap="square">
                <a:spAutoFit/>
              </a:bodyPr>
              <a:lstStyle/>
              <a:p>
                <a14:m>
                  <m:oMath xmlns:m="http://schemas.openxmlformats.org/officeDocument/2006/math">
                    <m:r>
                      <a:rPr lang="ru-RU" i="1" smtClean="0">
                        <a:latin typeface="Cambria Math" panose="02040503050406030204" pitchFamily="18" charset="0"/>
                      </a:rPr>
                      <m:t>𝑃𝑉</m:t>
                    </m:r>
                    <m:r>
                      <a:rPr lang="ru-RU" i="0">
                        <a:latin typeface="Cambria Math" panose="02040503050406030204" pitchFamily="18" charset="0"/>
                      </a:rPr>
                      <m:t>=</m:t>
                    </m:r>
                    <m:r>
                      <a:rPr lang="ru-RU" i="1">
                        <a:latin typeface="Cambria Math" panose="02040503050406030204" pitchFamily="18" charset="0"/>
                      </a:rPr>
                      <m:t>𝐷𝐹</m:t>
                    </m:r>
                    <m:r>
                      <a:rPr lang="ru-RU" i="0">
                        <a:latin typeface="Cambria Math" panose="02040503050406030204" pitchFamily="18" charset="0"/>
                      </a:rPr>
                      <m:t>∗</m:t>
                    </m:r>
                    <m:sSub>
                      <m:sSubPr>
                        <m:ctrlPr>
                          <a:rPr lang="ru-RU" i="1">
                            <a:latin typeface="Cambria Math" panose="02040503050406030204" pitchFamily="18" charset="0"/>
                          </a:rPr>
                        </m:ctrlPr>
                      </m:sSubPr>
                      <m:e>
                        <m:r>
                          <a:rPr lang="ru-RU" i="0">
                            <a:latin typeface="Cambria Math" panose="02040503050406030204" pitchFamily="18" charset="0"/>
                          </a:rPr>
                          <m:t>С</m:t>
                        </m:r>
                      </m:e>
                      <m:sub>
                        <m:r>
                          <a:rPr lang="ru-RU" i="0">
                            <a:latin typeface="Cambria Math" panose="02040503050406030204" pitchFamily="18" charset="0"/>
                          </a:rPr>
                          <m:t>1</m:t>
                        </m:r>
                      </m:sub>
                    </m:sSub>
                    <m:r>
                      <a:rPr lang="en-US" b="0" i="0" smtClean="0">
                        <a:latin typeface="Cambria Math" panose="02040503050406030204" pitchFamily="18" charset="0"/>
                      </a:rPr>
                      <m:t>=</m:t>
                    </m:r>
                    <m:f>
                      <m:fPr>
                        <m:ctrlPr>
                          <a:rPr lang="en-US" b="0" i="1" smtClean="0">
                            <a:latin typeface="Cambria Math" panose="02040503050406030204" pitchFamily="18" charset="0"/>
                          </a:rPr>
                        </m:ctrlPr>
                      </m:fPr>
                      <m:num>
                        <m:r>
                          <a:rPr lang="en-US" b="0" i="0" smtClean="0">
                            <a:latin typeface="Cambria Math" panose="02040503050406030204" pitchFamily="18" charset="0"/>
                          </a:rPr>
                          <m:t>1</m:t>
                        </m:r>
                      </m:num>
                      <m:den>
                        <m:r>
                          <a:rPr lang="en-US" b="0" i="0" smtClean="0">
                            <a:latin typeface="Cambria Math" panose="02040503050406030204" pitchFamily="18" charset="0"/>
                          </a:rPr>
                          <m:t>1+</m:t>
                        </m:r>
                        <m:r>
                          <m:rPr>
                            <m:sty m:val="p"/>
                          </m:rPr>
                          <a:rPr lang="en-US" b="0" i="0" smtClean="0">
                            <a:latin typeface="Cambria Math" panose="02040503050406030204" pitchFamily="18" charset="0"/>
                          </a:rPr>
                          <m:t>r</m:t>
                        </m:r>
                      </m:den>
                    </m:f>
                    <m:r>
                      <a:rPr lang="en-US" b="0" i="0" smtClean="0">
                        <a:latin typeface="Cambria Math" panose="02040503050406030204" pitchFamily="18" charset="0"/>
                      </a:rPr>
                      <m:t>∗</m:t>
                    </m:r>
                  </m:oMath>
                </a14:m>
                <a:r>
                  <a:rPr lang="ru-RU" dirty="0"/>
                  <a:t> </a:t>
                </a:r>
                <a14:m>
                  <m:oMath xmlns:m="http://schemas.openxmlformats.org/officeDocument/2006/math">
                    <m:sSub>
                      <m:sSubPr>
                        <m:ctrlPr>
                          <a:rPr lang="ru-RU" i="1">
                            <a:latin typeface="Cambria Math" panose="02040503050406030204" pitchFamily="18" charset="0"/>
                          </a:rPr>
                        </m:ctrlPr>
                      </m:sSubPr>
                      <m:e>
                        <m:r>
                          <a:rPr lang="ru-RU">
                            <a:latin typeface="Cambria Math" panose="02040503050406030204" pitchFamily="18" charset="0"/>
                          </a:rPr>
                          <m:t>С</m:t>
                        </m:r>
                      </m:e>
                      <m:sub>
                        <m:r>
                          <a:rPr lang="ru-RU">
                            <a:latin typeface="Cambria Math" panose="02040503050406030204" pitchFamily="18" charset="0"/>
                          </a:rPr>
                          <m:t>1</m:t>
                        </m:r>
                      </m:sub>
                    </m:sSub>
                  </m:oMath>
                </a14:m>
                <a:r>
                  <a:rPr lang="en-US" dirty="0"/>
                  <a:t> =</a:t>
                </a:r>
                <a14:m>
                  <m:oMath xmlns:m="http://schemas.openxmlformats.org/officeDocument/2006/math">
                    <m:nary>
                      <m:naryPr>
                        <m:chr m:val="∑"/>
                        <m:subHide m:val="on"/>
                        <m:supHide m:val="on"/>
                        <m:ctrlPr>
                          <a:rPr lang="en-US" i="1" dirty="0" smtClean="0">
                            <a:latin typeface="Cambria Math" panose="02040503050406030204" pitchFamily="18" charset="0"/>
                          </a:rPr>
                        </m:ctrlPr>
                      </m:naryPr>
                      <m:sub/>
                      <m:sup/>
                      <m:e>
                        <m:f>
                          <m:fPr>
                            <m:ctrlPr>
                              <a:rPr lang="en-US" i="1">
                                <a:latin typeface="Cambria Math" panose="02040503050406030204" pitchFamily="18" charset="0"/>
                              </a:rPr>
                            </m:ctrlPr>
                          </m:fPr>
                          <m:num>
                            <m:sSub>
                              <m:sSubPr>
                                <m:ctrlPr>
                                  <a:rPr lang="ru-RU" i="1">
                                    <a:latin typeface="Cambria Math" panose="02040503050406030204" pitchFamily="18" charset="0"/>
                                  </a:rPr>
                                </m:ctrlPr>
                              </m:sSubPr>
                              <m:e>
                                <m:r>
                                  <a:rPr lang="ru-RU">
                                    <a:latin typeface="Cambria Math" panose="02040503050406030204" pitchFamily="18" charset="0"/>
                                  </a:rPr>
                                  <m:t>С</m:t>
                                </m:r>
                              </m:e>
                              <m:sub>
                                <m:r>
                                  <m:rPr>
                                    <m:sty m:val="p"/>
                                  </m:rPr>
                                  <a:rPr lang="en-US" b="0" i="0" smtClean="0">
                                    <a:latin typeface="Cambria Math" panose="02040503050406030204" pitchFamily="18" charset="0"/>
                                  </a:rPr>
                                  <m:t>t</m:t>
                                </m:r>
                              </m:sub>
                            </m:sSub>
                          </m:num>
                          <m:den>
                            <m:sSup>
                              <m:sSupPr>
                                <m:ctrlPr>
                                  <a:rPr lang="en-US" b="0" i="1" smtClean="0">
                                    <a:latin typeface="Cambria Math" panose="02040503050406030204" pitchFamily="18" charset="0"/>
                                  </a:rPr>
                                </m:ctrlPr>
                              </m:sSupPr>
                              <m:e>
                                <m:r>
                                  <a:rPr lang="en-US">
                                    <a:latin typeface="Cambria Math" panose="02040503050406030204" pitchFamily="18" charset="0"/>
                                  </a:rPr>
                                  <m:t>(1+</m:t>
                                </m:r>
                                <m:sSub>
                                  <m:sSubPr>
                                    <m:ctrlPr>
                                      <a:rPr lang="en-US" i="1">
                                        <a:latin typeface="Cambria Math" panose="02040503050406030204" pitchFamily="18" charset="0"/>
                                      </a:rPr>
                                    </m:ctrlPr>
                                  </m:sSubPr>
                                  <m:e>
                                    <m:r>
                                      <a:rPr lang="en-US" i="1">
                                        <a:latin typeface="Cambria Math" panose="02040503050406030204" pitchFamily="18" charset="0"/>
                                      </a:rPr>
                                      <m:t>𝑟</m:t>
                                    </m:r>
                                  </m:e>
                                  <m:sub>
                                    <m:r>
                                      <a:rPr lang="en-US" i="1">
                                        <a:latin typeface="Cambria Math" panose="02040503050406030204" pitchFamily="18" charset="0"/>
                                      </a:rPr>
                                      <m:t>1</m:t>
                                    </m:r>
                                  </m:sub>
                                </m:sSub>
                                <m:r>
                                  <a:rPr lang="en-US" b="0" i="1" smtClean="0">
                                    <a:latin typeface="Cambria Math" panose="02040503050406030204" pitchFamily="18" charset="0"/>
                                  </a:rPr>
                                  <m:t>)</m:t>
                                </m:r>
                              </m:e>
                              <m:sup>
                                <m:r>
                                  <a:rPr lang="en-US" b="0" i="1" smtClean="0">
                                    <a:latin typeface="Cambria Math" panose="02040503050406030204" pitchFamily="18" charset="0"/>
                                  </a:rPr>
                                  <m:t>𝑡</m:t>
                                </m:r>
                              </m:sup>
                            </m:sSup>
                          </m:den>
                        </m:f>
                      </m:e>
                    </m:nary>
                  </m:oMath>
                </a14:m>
                <a:endParaRPr lang="ru-RU" dirty="0"/>
              </a:p>
            </p:txBody>
          </p:sp>
        </mc:Choice>
        <mc:Fallback xmlns="">
          <p:sp>
            <p:nvSpPr>
              <p:cNvPr id="4" name="Прямоугольник 3">
                <a:extLst>
                  <a:ext uri="{FF2B5EF4-FFF2-40B4-BE49-F238E27FC236}">
                    <a16:creationId xmlns:a16="http://schemas.microsoft.com/office/drawing/2014/main" id="{5C00C18C-8964-4C3E-8FBF-8F5741F9DE27}"/>
                  </a:ext>
                </a:extLst>
              </p:cNvPr>
              <p:cNvSpPr>
                <a:spLocks noRot="1" noChangeAspect="1" noMove="1" noResize="1" noEditPoints="1" noAdjustHandles="1" noChangeArrowheads="1" noChangeShapeType="1" noTextEdit="1"/>
              </p:cNvSpPr>
              <p:nvPr/>
            </p:nvSpPr>
            <p:spPr>
              <a:xfrm>
                <a:off x="2160783" y="3457002"/>
                <a:ext cx="3716142" cy="528606"/>
              </a:xfrm>
              <a:prstGeom prst="rect">
                <a:avLst/>
              </a:prstGeom>
              <a:blipFill>
                <a:blip r:embed="rId2"/>
                <a:stretch>
                  <a:fillRect t="-71264" b="-111494"/>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5" name="Прямоугольник 4">
                <a:extLst>
                  <a:ext uri="{FF2B5EF4-FFF2-40B4-BE49-F238E27FC236}">
                    <a16:creationId xmlns:a16="http://schemas.microsoft.com/office/drawing/2014/main" id="{6B6079AC-BE9D-4E79-9B6A-3977E877DE02}"/>
                  </a:ext>
                </a:extLst>
              </p:cNvPr>
              <p:cNvSpPr/>
              <p:nvPr/>
            </p:nvSpPr>
            <p:spPr>
              <a:xfrm>
                <a:off x="7134872" y="3412631"/>
                <a:ext cx="1367362" cy="617348"/>
              </a:xfrm>
              <a:prstGeom prst="rect">
                <a:avLst/>
              </a:prstGeom>
              <a:solidFill>
                <a:schemeClr val="accent1">
                  <a:lumMod val="20000"/>
                  <a:lumOff val="80000"/>
                </a:schemeClr>
              </a:solidFill>
            </p:spPr>
            <p:txBody>
              <a:bodyPr wrap="none">
                <a:spAutoFit/>
              </a:bodyPr>
              <a:lstStyle/>
              <a:p>
                <a:pPr/>
                <a14:m>
                  <m:oMathPara xmlns:m="http://schemas.openxmlformats.org/officeDocument/2006/math">
                    <m:oMathParaPr>
                      <m:jc m:val="centerGroup"/>
                    </m:oMathParaPr>
                    <m:oMath xmlns:m="http://schemas.openxmlformats.org/officeDocument/2006/math">
                      <m:r>
                        <a:rPr lang="ru-RU" i="1">
                          <a:latin typeface="Cambria Math" panose="02040503050406030204" pitchFamily="18" charset="0"/>
                        </a:rPr>
                        <m:t>𝐷𝐹</m:t>
                      </m:r>
                      <m:r>
                        <a:rPr lang="ru-RU" i="0">
                          <a:latin typeface="Cambria Math" panose="02040503050406030204" pitchFamily="18" charset="0"/>
                        </a:rPr>
                        <m:t>=</m:t>
                      </m:r>
                      <m:f>
                        <m:fPr>
                          <m:ctrlPr>
                            <a:rPr lang="ru-RU" i="1">
                              <a:latin typeface="Cambria Math" panose="02040503050406030204" pitchFamily="18" charset="0"/>
                            </a:rPr>
                          </m:ctrlPr>
                        </m:fPr>
                        <m:num>
                          <m:r>
                            <a:rPr lang="ru-RU" i="0">
                              <a:latin typeface="Cambria Math" panose="02040503050406030204" pitchFamily="18" charset="0"/>
                            </a:rPr>
                            <m:t>1</m:t>
                          </m:r>
                        </m:num>
                        <m:den>
                          <m:r>
                            <a:rPr lang="ru-RU" i="0">
                              <a:latin typeface="Cambria Math" panose="02040503050406030204" pitchFamily="18" charset="0"/>
                            </a:rPr>
                            <m:t>1+</m:t>
                          </m:r>
                          <m:r>
                            <a:rPr lang="ru-RU" i="1">
                              <a:latin typeface="Cambria Math" panose="02040503050406030204" pitchFamily="18" charset="0"/>
                            </a:rPr>
                            <m:t>𝑟</m:t>
                          </m:r>
                        </m:den>
                      </m:f>
                    </m:oMath>
                  </m:oMathPara>
                </a14:m>
                <a:endParaRPr lang="ru-RU" dirty="0"/>
              </a:p>
            </p:txBody>
          </p:sp>
        </mc:Choice>
        <mc:Fallback xmlns="">
          <p:sp>
            <p:nvSpPr>
              <p:cNvPr id="5" name="Прямоугольник 4">
                <a:extLst>
                  <a:ext uri="{FF2B5EF4-FFF2-40B4-BE49-F238E27FC236}">
                    <a16:creationId xmlns:a16="http://schemas.microsoft.com/office/drawing/2014/main" id="{6B6079AC-BE9D-4E79-9B6A-3977E877DE02}"/>
                  </a:ext>
                </a:extLst>
              </p:cNvPr>
              <p:cNvSpPr>
                <a:spLocks noRot="1" noChangeAspect="1" noMove="1" noResize="1" noEditPoints="1" noAdjustHandles="1" noChangeArrowheads="1" noChangeShapeType="1" noTextEdit="1"/>
              </p:cNvSpPr>
              <p:nvPr/>
            </p:nvSpPr>
            <p:spPr>
              <a:xfrm>
                <a:off x="7134872" y="3412631"/>
                <a:ext cx="1367362" cy="617348"/>
              </a:xfrm>
              <a:prstGeom prst="rect">
                <a:avLst/>
              </a:prstGeom>
              <a:blipFill>
                <a:blip r:embed="rId3"/>
                <a:stretch>
                  <a:fillRect/>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6" name="Прямоугольник 5">
                <a:extLst>
                  <a:ext uri="{FF2B5EF4-FFF2-40B4-BE49-F238E27FC236}">
                    <a16:creationId xmlns:a16="http://schemas.microsoft.com/office/drawing/2014/main" id="{358931AF-8E37-4F83-BCF4-6F0EFDC9D0FC}"/>
                  </a:ext>
                </a:extLst>
              </p:cNvPr>
              <p:cNvSpPr/>
              <p:nvPr/>
            </p:nvSpPr>
            <p:spPr>
              <a:xfrm>
                <a:off x="5453790" y="5220408"/>
                <a:ext cx="1681082" cy="550664"/>
              </a:xfrm>
              <a:prstGeom prst="rect">
                <a:avLst/>
              </a:prstGeom>
              <a:solidFill>
                <a:schemeClr val="accent1">
                  <a:lumMod val="20000"/>
                  <a:lumOff val="80000"/>
                </a:schemeClr>
              </a:solidFill>
            </p:spPr>
            <p:txBody>
              <a:bodyPr wrap="square">
                <a:spAutoFit/>
              </a:bodyPr>
              <a:lstStyle/>
              <a:p>
                <a:pPr>
                  <a:lnSpc>
                    <a:spcPct val="107000"/>
                  </a:lnSpc>
                  <a:spcAft>
                    <a:spcPts val="800"/>
                  </a:spcAft>
                </a:pPr>
                <a14:m>
                  <m:oMath xmlns:m="http://schemas.openxmlformats.org/officeDocument/2006/math">
                    <m:r>
                      <a:rPr lang="ru-RU" i="1">
                        <a:latin typeface="Cambria Math" panose="02040503050406030204" pitchFamily="18" charset="0"/>
                        <a:ea typeface="Calibri" panose="020F0502020204030204" pitchFamily="34" charset="0"/>
                        <a:cs typeface="Times New Roman" panose="02020603050405020304" pitchFamily="18" charset="0"/>
                      </a:rPr>
                      <m:t>𝑃𝐷𝑉</m:t>
                    </m:r>
                    <m:r>
                      <a:rPr lang="ru-RU" i="1">
                        <a:latin typeface="Cambria Math" panose="02040503050406030204" pitchFamily="18" charset="0"/>
                        <a:ea typeface="Calibri" panose="020F0502020204030204" pitchFamily="34" charset="0"/>
                        <a:cs typeface="Times New Roman" panose="02020603050405020304" pitchFamily="18" charset="0"/>
                      </a:rPr>
                      <m:t>=</m:t>
                    </m:r>
                    <m:f>
                      <m:fPr>
                        <m:ctrlPr>
                          <a:rPr lang="ru-RU" i="1">
                            <a:latin typeface="Cambria Math" panose="02040503050406030204" pitchFamily="18" charset="0"/>
                            <a:ea typeface="Calibri" panose="020F0502020204030204" pitchFamily="34" charset="0"/>
                            <a:cs typeface="Times New Roman" panose="02020603050405020304" pitchFamily="18" charset="0"/>
                          </a:rPr>
                        </m:ctrlPr>
                      </m:fPr>
                      <m:num>
                        <m:r>
                          <a:rPr lang="en-US" i="1">
                            <a:latin typeface="Cambria Math" panose="02040503050406030204" pitchFamily="18" charset="0"/>
                            <a:ea typeface="Calibri" panose="020F0502020204030204" pitchFamily="34" charset="0"/>
                            <a:cs typeface="Times New Roman" panose="02020603050405020304" pitchFamily="18" charset="0"/>
                          </a:rPr>
                          <m:t>1</m:t>
                        </m:r>
                      </m:num>
                      <m:den>
                        <m:sSup>
                          <m:sSupPr>
                            <m:ctrlPr>
                              <a:rPr lang="ru-RU" i="1">
                                <a:latin typeface="Cambria Math" panose="02040503050406030204" pitchFamily="18" charset="0"/>
                                <a:ea typeface="Calibri" panose="020F0502020204030204" pitchFamily="34" charset="0"/>
                                <a:cs typeface="Times New Roman" panose="02020603050405020304" pitchFamily="18" charset="0"/>
                              </a:rPr>
                            </m:ctrlPr>
                          </m:sSupPr>
                          <m:e>
                            <m:r>
                              <a:rPr lang="en-US" i="1">
                                <a:latin typeface="Cambria Math" panose="02040503050406030204" pitchFamily="18" charset="0"/>
                                <a:ea typeface="Calibri" panose="020F0502020204030204" pitchFamily="34" charset="0"/>
                                <a:cs typeface="Times New Roman" panose="02020603050405020304" pitchFamily="18" charset="0"/>
                              </a:rPr>
                              <m:t>(1+</m:t>
                            </m:r>
                            <m:r>
                              <a:rPr lang="en-US" i="1">
                                <a:latin typeface="Cambria Math" panose="02040503050406030204" pitchFamily="18" charset="0"/>
                                <a:ea typeface="Calibri" panose="020F0502020204030204" pitchFamily="34" charset="0"/>
                                <a:cs typeface="Times New Roman" panose="02020603050405020304" pitchFamily="18" charset="0"/>
                              </a:rPr>
                              <m:t>𝑟</m:t>
                            </m:r>
                            <m:r>
                              <a:rPr lang="en-US" i="1">
                                <a:latin typeface="Cambria Math" panose="02040503050406030204" pitchFamily="18" charset="0"/>
                                <a:ea typeface="Calibri" panose="020F0502020204030204" pitchFamily="34" charset="0"/>
                                <a:cs typeface="Times New Roman" panose="02020603050405020304" pitchFamily="18" charset="0"/>
                              </a:rPr>
                              <m:t>)</m:t>
                            </m:r>
                          </m:e>
                          <m:sup>
                            <m:r>
                              <a:rPr lang="en-US" i="1">
                                <a:latin typeface="Cambria Math" panose="02040503050406030204" pitchFamily="18" charset="0"/>
                                <a:ea typeface="Calibri" panose="020F0502020204030204" pitchFamily="34" charset="0"/>
                                <a:cs typeface="Times New Roman" panose="02020603050405020304" pitchFamily="18" charset="0"/>
                              </a:rPr>
                              <m:t>𝑛</m:t>
                            </m:r>
                          </m:sup>
                        </m:sSup>
                      </m:den>
                    </m:f>
                  </m:oMath>
                </a14:m>
                <a:r>
                  <a:rPr lang="en-US" i="1" dirty="0">
                    <a:latin typeface="Cambria Math" panose="02040503050406030204" pitchFamily="18" charset="0"/>
                    <a:ea typeface="Calibri" panose="020F0502020204030204" pitchFamily="34"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6" name="Прямоугольник 5">
                <a:extLst>
                  <a:ext uri="{FF2B5EF4-FFF2-40B4-BE49-F238E27FC236}">
                    <a16:creationId xmlns:a16="http://schemas.microsoft.com/office/drawing/2014/main" id="{358931AF-8E37-4F83-BCF4-6F0EFDC9D0FC}"/>
                  </a:ext>
                </a:extLst>
              </p:cNvPr>
              <p:cNvSpPr>
                <a:spLocks noRot="1" noChangeAspect="1" noMove="1" noResize="1" noEditPoints="1" noAdjustHandles="1" noChangeArrowheads="1" noChangeShapeType="1" noTextEdit="1"/>
              </p:cNvSpPr>
              <p:nvPr/>
            </p:nvSpPr>
            <p:spPr>
              <a:xfrm>
                <a:off x="5453790" y="5220408"/>
                <a:ext cx="1681082" cy="550664"/>
              </a:xfrm>
              <a:prstGeom prst="rect">
                <a:avLst/>
              </a:prstGeom>
              <a:blipFill>
                <a:blip r:embed="rId4"/>
                <a:stretch>
                  <a:fillRect b="-5495"/>
                </a:stretch>
              </a:blipFill>
            </p:spPr>
            <p:txBody>
              <a:bodyPr/>
              <a:lstStyle/>
              <a:p>
                <a:r>
                  <a:rPr lang="ru-RU">
                    <a:noFill/>
                  </a:rPr>
                  <a:t> </a:t>
                </a:r>
              </a:p>
            </p:txBody>
          </p:sp>
        </mc:Fallback>
      </mc:AlternateContent>
    </p:spTree>
    <p:extLst>
      <p:ext uri="{BB962C8B-B14F-4D97-AF65-F5344CB8AC3E}">
        <p14:creationId xmlns:p14="http://schemas.microsoft.com/office/powerpoint/2010/main" val="2344326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1DBEB2-46F2-4EAD-9E46-512BE67EB013}"/>
              </a:ext>
            </a:extLst>
          </p:cNvPr>
          <p:cNvSpPr>
            <a:spLocks noGrp="1"/>
          </p:cNvSpPr>
          <p:nvPr>
            <p:ph type="title"/>
          </p:nvPr>
        </p:nvSpPr>
        <p:spPr>
          <a:xfrm>
            <a:off x="838200" y="365125"/>
            <a:ext cx="10515600" cy="606425"/>
          </a:xfrm>
        </p:spPr>
        <p:txBody>
          <a:bodyPr>
            <a:normAutofit/>
          </a:bodyPr>
          <a:lstStyle/>
          <a:p>
            <a:pPr algn="ctr"/>
            <a:r>
              <a:rPr lang="uz-Cyrl-UZ" sz="2800" b="1" dirty="0">
                <a:solidFill>
                  <a:srgbClr val="002060"/>
                </a:solidFill>
                <a:latin typeface="Times New Roman" panose="02020603050405020304" pitchFamily="18" charset="0"/>
                <a:cs typeface="Times New Roman" panose="02020603050405020304" pitchFamily="18" charset="0"/>
              </a:rPr>
              <a:t>ЖОРИЙ ҚИЙМАТ (</a:t>
            </a:r>
            <a:r>
              <a:rPr lang="en-US" sz="2800" b="1" dirty="0">
                <a:solidFill>
                  <a:srgbClr val="002060"/>
                </a:solidFill>
                <a:latin typeface="Times New Roman" panose="02020603050405020304" pitchFamily="18" charset="0"/>
                <a:cs typeface="Times New Roman" panose="02020603050405020304" pitchFamily="18" charset="0"/>
              </a:rPr>
              <a:t>PRESENT VALUE)</a:t>
            </a:r>
            <a:endParaRPr lang="ru-RU" sz="28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B6005A6C-4552-48C1-AF7C-66FC69F15110}"/>
              </a:ext>
            </a:extLst>
          </p:cNvPr>
          <p:cNvSpPr>
            <a:spLocks noGrp="1"/>
          </p:cNvSpPr>
          <p:nvPr>
            <p:ph idx="1"/>
          </p:nvPr>
        </p:nvSpPr>
        <p:spPr>
          <a:xfrm>
            <a:off x="719136" y="971550"/>
            <a:ext cx="10753725" cy="4351338"/>
          </a:xfrm>
        </p:spPr>
        <p:txBody>
          <a:bodyPr>
            <a:normAutofit/>
          </a:bodyPr>
          <a:lstStyle/>
          <a:p>
            <a:pPr marL="0" indent="0" algn="just">
              <a:buNone/>
            </a:pPr>
            <a:r>
              <a:rPr lang="uz-Cyrl-UZ" sz="1800" dirty="0">
                <a:latin typeface="Times New Roman" panose="02020603050405020304" pitchFamily="18" charset="0"/>
                <a:cs typeface="Times New Roman" panose="02020603050405020304" pitchFamily="18" charset="0"/>
              </a:rPr>
              <a:t>Фараз қилайлик А фирманинг омбори тўлиқ ёниб кетди</a:t>
            </a:r>
            <a:r>
              <a:rPr lang="en-US" sz="1800" dirty="0">
                <a:latin typeface="Times New Roman" panose="02020603050405020304" pitchFamily="18" charset="0"/>
                <a:cs typeface="Times New Roman" panose="02020603050405020304" pitchFamily="18" charset="0"/>
              </a:rPr>
              <a:t> </a:t>
            </a:r>
            <a:r>
              <a:rPr lang="uz-Cyrl-UZ" sz="1800" dirty="0">
                <a:latin typeface="Times New Roman" panose="02020603050405020304" pitchFamily="18" charset="0"/>
                <a:cs typeface="Times New Roman" panose="02020603050405020304" pitchFamily="18" charset="0"/>
              </a:rPr>
              <a:t>ва ундан фақат ер майдони қолди (нархи 50 минг доллар). Уй-жой мулклари билан шуғулланувчи мутахассиснинг маслаҳатига кўра омборнинг ўрнига офис типида қурилиш килинса, бир йилдан сўнг унинг қиймати 400 минг АҚШ долларини ташкил этар экан. Ҳисоб-китобларга кўра офис қурилиши учун 300 минг доллар зарур бўлар экан. Демак бугун 350 минг доллар сарфлаб, бир йилдан сўнг 400 минг долларга эга бўлиши мумкин. </a:t>
            </a:r>
          </a:p>
          <a:p>
            <a:pPr marL="0" indent="0" algn="just">
              <a:buNone/>
            </a:pPr>
            <a:r>
              <a:rPr lang="uz-Cyrl-UZ" sz="1800" dirty="0">
                <a:latin typeface="Times New Roman" panose="02020603050405020304" pitchFamily="18" charset="0"/>
                <a:cs typeface="Times New Roman" panose="02020603050405020304" pitchFamily="18" charset="0"/>
              </a:rPr>
              <a:t>Бундан кўринадики, агар 400 минг долларнинг (бир йилдан сўнг) бугунги қиймати 350 минг доллардан катта бўлса, лойиҳани амалга оширган маъқул. Маълумотларга мувофиқ риски кам бўлган тижорат банки ёки давлат қимматли қоғозларига йиллик 7 фоизлик ставка бўйича инвестиция қилинадиган бўлса, 400 минг долларнинг бугунги (жорий) қиймати қанча бўлишини аниқлаймиз:</a:t>
            </a:r>
          </a:p>
          <a:p>
            <a:pPr marL="0" indent="0" algn="just">
              <a:buNone/>
            </a:pPr>
            <a:r>
              <a:rPr lang="uz-Cyrl-UZ" sz="1800" dirty="0">
                <a:latin typeface="Times New Roman" panose="02020603050405020304" pitchFamily="18" charset="0"/>
                <a:cs typeface="Times New Roman" panose="02020603050405020304" pitchFamily="18" charset="0"/>
              </a:rPr>
              <a:t> </a:t>
            </a:r>
          </a:p>
          <a:p>
            <a:pPr marL="0" indent="0" algn="just">
              <a:buNone/>
            </a:pPr>
            <a:endParaRPr lang="uz-Cyrl-UZ" sz="1800" dirty="0">
              <a:latin typeface="Times New Roman" panose="02020603050405020304" pitchFamily="18" charset="0"/>
              <a:cs typeface="Times New Roman" panose="02020603050405020304" pitchFamily="18" charset="0"/>
            </a:endParaRPr>
          </a:p>
          <a:p>
            <a:pPr marL="0" indent="0" algn="just">
              <a:buNone/>
            </a:pPr>
            <a:r>
              <a:rPr lang="uz-Cyrl-UZ" sz="1800" b="1" dirty="0">
                <a:latin typeface="Times New Roman" panose="02020603050405020304" pitchFamily="18" charset="0"/>
                <a:cs typeface="Times New Roman" panose="02020603050405020304" pitchFamily="18" charset="0"/>
              </a:rPr>
              <a:t> </a:t>
            </a:r>
            <a:r>
              <a:rPr lang="uz-Cyrl-UZ" sz="1800" dirty="0">
                <a:latin typeface="Times New Roman" panose="02020603050405020304" pitchFamily="18" charset="0"/>
                <a:cs typeface="Times New Roman" panose="02020603050405020304" pitchFamily="18" charset="0"/>
              </a:rPr>
              <a:t>Яна бир категория борки, уни соф жорий қиймат деб юритилади. Бизнинг мисолимизда соф жорий қиймат:</a:t>
            </a:r>
          </a:p>
          <a:p>
            <a:pPr marL="0" indent="0" algn="ctr">
              <a:buNone/>
            </a:pPr>
            <a:endParaRPr lang="ru-RU" sz="18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Прямоугольник 3">
                <a:extLst>
                  <a:ext uri="{FF2B5EF4-FFF2-40B4-BE49-F238E27FC236}">
                    <a16:creationId xmlns:a16="http://schemas.microsoft.com/office/drawing/2014/main" id="{5C00C18C-8964-4C3E-8FBF-8F5741F9DE27}"/>
                  </a:ext>
                </a:extLst>
              </p:cNvPr>
              <p:cNvSpPr/>
              <p:nvPr/>
            </p:nvSpPr>
            <p:spPr>
              <a:xfrm>
                <a:off x="3911008" y="3495675"/>
                <a:ext cx="4369979" cy="513795"/>
              </a:xfrm>
              <a:prstGeom prst="rect">
                <a:avLst/>
              </a:prstGeom>
              <a:solidFill>
                <a:schemeClr val="accent1">
                  <a:lumMod val="20000"/>
                  <a:lumOff val="80000"/>
                </a:schemeClr>
              </a:solidFill>
            </p:spPr>
            <p:txBody>
              <a:bodyPr wrap="none">
                <a:spAutoFit/>
              </a:bodyPr>
              <a:lstStyle/>
              <a:p>
                <a14:m>
                  <m:oMath xmlns:m="http://schemas.openxmlformats.org/officeDocument/2006/math">
                    <m:r>
                      <a:rPr lang="ru-RU" b="1" i="1" smtClean="0">
                        <a:latin typeface="Cambria Math" panose="02040503050406030204" pitchFamily="18" charset="0"/>
                      </a:rPr>
                      <m:t>𝑷𝑽</m:t>
                    </m:r>
                    <m:r>
                      <a:rPr lang="ru-RU" b="1" i="0">
                        <a:latin typeface="Cambria Math" panose="02040503050406030204" pitchFamily="18" charset="0"/>
                      </a:rPr>
                      <m:t>=</m:t>
                    </m:r>
                    <m:r>
                      <a:rPr lang="ru-RU" b="1" i="1">
                        <a:latin typeface="Cambria Math" panose="02040503050406030204" pitchFamily="18" charset="0"/>
                      </a:rPr>
                      <m:t>𝑫𝑭</m:t>
                    </m:r>
                    <m:r>
                      <a:rPr lang="ru-RU" b="1" i="0">
                        <a:latin typeface="Cambria Math" panose="02040503050406030204" pitchFamily="18" charset="0"/>
                      </a:rPr>
                      <m:t>∗</m:t>
                    </m:r>
                    <m:sSub>
                      <m:sSubPr>
                        <m:ctrlPr>
                          <a:rPr lang="ru-RU" b="1" i="1">
                            <a:latin typeface="Cambria Math" panose="02040503050406030204" pitchFamily="18" charset="0"/>
                          </a:rPr>
                        </m:ctrlPr>
                      </m:sSubPr>
                      <m:e>
                        <m:r>
                          <a:rPr lang="ru-RU" b="1" i="0">
                            <a:latin typeface="Cambria Math" panose="02040503050406030204" pitchFamily="18" charset="0"/>
                          </a:rPr>
                          <m:t>С</m:t>
                        </m:r>
                      </m:e>
                      <m:sub>
                        <m:r>
                          <a:rPr lang="ru-RU" b="1" i="0">
                            <a:latin typeface="Cambria Math" panose="02040503050406030204" pitchFamily="18" charset="0"/>
                          </a:rPr>
                          <m:t>𝟏</m:t>
                        </m:r>
                      </m:sub>
                    </m:sSub>
                    <m:r>
                      <a:rPr lang="en-US" b="1" i="0" smtClean="0">
                        <a:latin typeface="Cambria Math" panose="02040503050406030204" pitchFamily="18" charset="0"/>
                      </a:rPr>
                      <m:t>=</m:t>
                    </m:r>
                    <m:f>
                      <m:fPr>
                        <m:ctrlPr>
                          <a:rPr lang="en-US" b="1" i="1" smtClean="0">
                            <a:latin typeface="Cambria Math" panose="02040503050406030204" pitchFamily="18" charset="0"/>
                          </a:rPr>
                        </m:ctrlPr>
                      </m:fPr>
                      <m:num>
                        <m:r>
                          <a:rPr lang="en-US" b="1" i="0" smtClean="0">
                            <a:latin typeface="Cambria Math" panose="02040503050406030204" pitchFamily="18" charset="0"/>
                          </a:rPr>
                          <m:t>𝟏</m:t>
                        </m:r>
                      </m:num>
                      <m:den>
                        <m:r>
                          <a:rPr lang="en-US" b="1" i="0" smtClean="0">
                            <a:latin typeface="Cambria Math" panose="02040503050406030204" pitchFamily="18" charset="0"/>
                          </a:rPr>
                          <m:t>𝟏</m:t>
                        </m:r>
                        <m:r>
                          <a:rPr lang="en-US" b="1" i="0" smtClean="0">
                            <a:latin typeface="Cambria Math" panose="02040503050406030204" pitchFamily="18" charset="0"/>
                          </a:rPr>
                          <m:t>+</m:t>
                        </m:r>
                        <m:r>
                          <a:rPr lang="en-US" b="1" i="0" smtClean="0">
                            <a:latin typeface="Cambria Math" panose="02040503050406030204" pitchFamily="18" charset="0"/>
                          </a:rPr>
                          <m:t>𝐫</m:t>
                        </m:r>
                      </m:den>
                    </m:f>
                    <m:r>
                      <a:rPr lang="en-US" b="1" i="0" smtClean="0">
                        <a:latin typeface="Cambria Math" panose="02040503050406030204" pitchFamily="18" charset="0"/>
                      </a:rPr>
                      <m:t>∗</m:t>
                    </m:r>
                  </m:oMath>
                </a14:m>
                <a:r>
                  <a:rPr lang="ru-RU" b="1" dirty="0">
                    <a:latin typeface="Times New Roman" panose="02020603050405020304" pitchFamily="18" charset="0"/>
                    <a:cs typeface="Times New Roman" panose="02020603050405020304" pitchFamily="18" charset="0"/>
                  </a:rPr>
                  <a:t> </a:t>
                </a:r>
                <a14:m>
                  <m:oMath xmlns:m="http://schemas.openxmlformats.org/officeDocument/2006/math">
                    <m:sSub>
                      <m:sSubPr>
                        <m:ctrlPr>
                          <a:rPr lang="ru-RU" b="1" i="1">
                            <a:latin typeface="Cambria Math" panose="02040503050406030204" pitchFamily="18" charset="0"/>
                          </a:rPr>
                        </m:ctrlPr>
                      </m:sSubPr>
                      <m:e>
                        <m:r>
                          <a:rPr lang="ru-RU" b="1">
                            <a:latin typeface="Cambria Math" panose="02040503050406030204" pitchFamily="18" charset="0"/>
                          </a:rPr>
                          <m:t>С</m:t>
                        </m:r>
                      </m:e>
                      <m:sub>
                        <m:r>
                          <a:rPr lang="ru-RU" b="1" i="1">
                            <a:latin typeface="Cambria Math" panose="02040503050406030204" pitchFamily="18" charset="0"/>
                          </a:rPr>
                          <m:t>𝟏</m:t>
                        </m:r>
                      </m:sub>
                    </m:sSub>
                  </m:oMath>
                </a14:m>
                <a:r>
                  <a:rPr lang="en-US" b="1" dirty="0">
                    <a:latin typeface="Times New Roman" panose="02020603050405020304" pitchFamily="18" charset="0"/>
                    <a:cs typeface="Times New Roman" panose="02020603050405020304" pitchFamily="18" charset="0"/>
                  </a:rPr>
                  <a:t>= </a:t>
                </a:r>
                <a14:m>
                  <m:oMath xmlns:m="http://schemas.openxmlformats.org/officeDocument/2006/math">
                    <m:f>
                      <m:fPr>
                        <m:ctrlPr>
                          <a:rPr lang="en-US" b="1" i="1">
                            <a:latin typeface="Cambria Math" panose="02040503050406030204" pitchFamily="18" charset="0"/>
                          </a:rPr>
                        </m:ctrlPr>
                      </m:fPr>
                      <m:num>
                        <m:r>
                          <a:rPr lang="en-US" b="1" i="0" smtClean="0">
                            <a:latin typeface="Cambria Math" panose="02040503050406030204" pitchFamily="18" charset="0"/>
                          </a:rPr>
                          <m:t>𝟒𝟎𝟎𝟎𝟎𝟎</m:t>
                        </m:r>
                      </m:num>
                      <m:den>
                        <m:r>
                          <a:rPr lang="en-US" b="1" i="1">
                            <a:latin typeface="Cambria Math" panose="02040503050406030204" pitchFamily="18" charset="0"/>
                          </a:rPr>
                          <m:t>𝟏</m:t>
                        </m:r>
                        <m:r>
                          <a:rPr lang="en-US" b="1">
                            <a:latin typeface="Cambria Math" panose="02040503050406030204" pitchFamily="18" charset="0"/>
                          </a:rPr>
                          <m:t>+</m:t>
                        </m:r>
                        <m:r>
                          <a:rPr lang="en-US" b="1" i="1" smtClean="0">
                            <a:latin typeface="Cambria Math" panose="02040503050406030204" pitchFamily="18" charset="0"/>
                          </a:rPr>
                          <m:t>𝟎</m:t>
                        </m:r>
                        <m:r>
                          <a:rPr lang="en-US" b="1" i="1" smtClean="0">
                            <a:latin typeface="Cambria Math" panose="02040503050406030204" pitchFamily="18" charset="0"/>
                          </a:rPr>
                          <m:t>,</m:t>
                        </m:r>
                        <m:r>
                          <a:rPr lang="en-US" b="1" i="1" smtClean="0">
                            <a:latin typeface="Cambria Math" panose="02040503050406030204" pitchFamily="18" charset="0"/>
                          </a:rPr>
                          <m:t>𝟎𝟕</m:t>
                        </m:r>
                      </m:den>
                    </m:f>
                  </m:oMath>
                </a14:m>
                <a:r>
                  <a:rPr lang="uz-Cyrl-UZ"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a:t>
                </a:r>
                <a:r>
                  <a:rPr lang="uz-Cyrl-UZ"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373832</a:t>
                </a:r>
                <a:endParaRPr lang="ru-RU" b="1" dirty="0">
                  <a:latin typeface="Times New Roman" panose="02020603050405020304" pitchFamily="18" charset="0"/>
                  <a:cs typeface="Times New Roman" panose="02020603050405020304" pitchFamily="18" charset="0"/>
                </a:endParaRPr>
              </a:p>
            </p:txBody>
          </p:sp>
        </mc:Choice>
        <mc:Fallback xmlns="">
          <p:sp>
            <p:nvSpPr>
              <p:cNvPr id="4" name="Прямоугольник 3">
                <a:extLst>
                  <a:ext uri="{FF2B5EF4-FFF2-40B4-BE49-F238E27FC236}">
                    <a16:creationId xmlns:a16="http://schemas.microsoft.com/office/drawing/2014/main" id="{5C00C18C-8964-4C3E-8FBF-8F5741F9DE27}"/>
                  </a:ext>
                </a:extLst>
              </p:cNvPr>
              <p:cNvSpPr>
                <a:spLocks noRot="1" noChangeAspect="1" noMove="1" noResize="1" noEditPoints="1" noAdjustHandles="1" noChangeArrowheads="1" noChangeShapeType="1" noTextEdit="1"/>
              </p:cNvSpPr>
              <p:nvPr/>
            </p:nvSpPr>
            <p:spPr>
              <a:xfrm>
                <a:off x="3911008" y="3495675"/>
                <a:ext cx="4369979" cy="513795"/>
              </a:xfrm>
              <a:prstGeom prst="rect">
                <a:avLst/>
              </a:prstGeom>
              <a:blipFill>
                <a:blip r:embed="rId2"/>
                <a:stretch>
                  <a:fillRect r="-419" b="-1176"/>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7" name="Прямоугольник 6">
                <a:extLst>
                  <a:ext uri="{FF2B5EF4-FFF2-40B4-BE49-F238E27FC236}">
                    <a16:creationId xmlns:a16="http://schemas.microsoft.com/office/drawing/2014/main" id="{B4B6E124-C944-4BD0-80C9-F0B30C43A692}"/>
                  </a:ext>
                </a:extLst>
              </p:cNvPr>
              <p:cNvSpPr/>
              <p:nvPr/>
            </p:nvSpPr>
            <p:spPr>
              <a:xfrm>
                <a:off x="719136" y="4799471"/>
                <a:ext cx="10753725" cy="369332"/>
              </a:xfrm>
              <a:prstGeom prst="rect">
                <a:avLst/>
              </a:prstGeom>
              <a:solidFill>
                <a:schemeClr val="accent1">
                  <a:lumMod val="20000"/>
                  <a:lumOff val="80000"/>
                </a:schemeClr>
              </a:solidFill>
            </p:spPr>
            <p:txBody>
              <a:bodyPr wrap="square">
                <a:spAutoFit/>
              </a:bodyPr>
              <a:lstStyle/>
              <a:p>
                <a14:m>
                  <m:oMath xmlns:m="http://schemas.openxmlformats.org/officeDocument/2006/math">
                    <m:r>
                      <a:rPr lang="uz-Cyrl-UZ" b="1" i="1" smtClean="0">
                        <a:latin typeface="Cambria Math" panose="02040503050406030204" pitchFamily="18" charset="0"/>
                      </a:rPr>
                      <m:t>Соф жорий қиймат </m:t>
                    </m:r>
                    <m:d>
                      <m:dPr>
                        <m:ctrlPr>
                          <a:rPr lang="uz-Cyrl-UZ" b="1" i="1" smtClean="0">
                            <a:latin typeface="Cambria Math" panose="02040503050406030204" pitchFamily="18" charset="0"/>
                          </a:rPr>
                        </m:ctrlPr>
                      </m:dPr>
                      <m:e>
                        <m:r>
                          <a:rPr lang="en-US" b="1" i="1" smtClean="0">
                            <a:latin typeface="Cambria Math" panose="02040503050406030204" pitchFamily="18" charset="0"/>
                          </a:rPr>
                          <m:t>𝑵</m:t>
                        </m:r>
                        <m:r>
                          <a:rPr lang="ru-RU" b="1" i="1" smtClean="0">
                            <a:latin typeface="Cambria Math" panose="02040503050406030204" pitchFamily="18" charset="0"/>
                          </a:rPr>
                          <m:t>𝑷𝑽</m:t>
                        </m:r>
                      </m:e>
                    </m:d>
                    <m:r>
                      <a:rPr lang="ru-RU" b="1" i="0">
                        <a:latin typeface="Cambria Math" panose="02040503050406030204" pitchFamily="18" charset="0"/>
                      </a:rPr>
                      <m:t>=</m:t>
                    </m:r>
                    <m:r>
                      <a:rPr lang="en-US" b="1" i="1" smtClean="0">
                        <a:latin typeface="Cambria Math" panose="02040503050406030204" pitchFamily="18" charset="0"/>
                      </a:rPr>
                      <m:t>𝑷𝑽</m:t>
                    </m:r>
                    <m:r>
                      <a:rPr lang="en-US" b="1" i="1" smtClean="0">
                        <a:latin typeface="Cambria Math" panose="02040503050406030204" pitchFamily="18" charset="0"/>
                      </a:rPr>
                      <m:t>−талаб </m:t>
                    </m:r>
                    <m:r>
                      <a:rPr lang="uz-Cyrl-UZ" b="1" i="0" smtClean="0">
                        <a:latin typeface="Cambria Math" panose="02040503050406030204" pitchFamily="18" charset="0"/>
                      </a:rPr>
                      <m:t>қилинаётган инвестиция миқдори</m:t>
                    </m:r>
                    <m:r>
                      <a:rPr lang="en-US" b="1" i="0" smtClean="0">
                        <a:latin typeface="Cambria Math" panose="02040503050406030204" pitchFamily="18" charset="0"/>
                      </a:rPr>
                      <m:t> </m:t>
                    </m:r>
                  </m:oMath>
                </a14:m>
                <a:r>
                  <a:rPr lang="en-US" b="1" dirty="0">
                    <a:latin typeface="Times New Roman" panose="02020603050405020304" pitchFamily="18" charset="0"/>
                    <a:cs typeface="Times New Roman" panose="02020603050405020304" pitchFamily="18" charset="0"/>
                  </a:rPr>
                  <a:t>=</a:t>
                </a:r>
                <a:r>
                  <a:rPr lang="uz-Cyrl-UZ"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373832 </a:t>
                </a:r>
                <a14:m>
                  <m:oMath xmlns:m="http://schemas.openxmlformats.org/officeDocument/2006/math">
                    <m:r>
                      <a:rPr lang="en-US" b="1" i="1">
                        <a:latin typeface="Cambria Math" panose="02040503050406030204" pitchFamily="18" charset="0"/>
                      </a:rPr>
                      <m:t>− </m:t>
                    </m:r>
                  </m:oMath>
                </a14:m>
                <a:r>
                  <a:rPr lang="en-US" b="1" dirty="0">
                    <a:latin typeface="Times New Roman" panose="02020603050405020304" pitchFamily="18" charset="0"/>
                    <a:cs typeface="Times New Roman" panose="02020603050405020304" pitchFamily="18" charset="0"/>
                  </a:rPr>
                  <a:t>350000 = 23832</a:t>
                </a:r>
                <a:endParaRPr lang="ru-RU" b="1" dirty="0">
                  <a:latin typeface="Times New Roman" panose="02020603050405020304" pitchFamily="18" charset="0"/>
                  <a:cs typeface="Times New Roman" panose="02020603050405020304" pitchFamily="18" charset="0"/>
                </a:endParaRPr>
              </a:p>
            </p:txBody>
          </p:sp>
        </mc:Choice>
        <mc:Fallback xmlns="">
          <p:sp>
            <p:nvSpPr>
              <p:cNvPr id="7" name="Прямоугольник 6">
                <a:extLst>
                  <a:ext uri="{FF2B5EF4-FFF2-40B4-BE49-F238E27FC236}">
                    <a16:creationId xmlns:a16="http://schemas.microsoft.com/office/drawing/2014/main" id="{B4B6E124-C944-4BD0-80C9-F0B30C43A692}"/>
                  </a:ext>
                </a:extLst>
              </p:cNvPr>
              <p:cNvSpPr>
                <a:spLocks noRot="1" noChangeAspect="1" noMove="1" noResize="1" noEditPoints="1" noAdjustHandles="1" noChangeArrowheads="1" noChangeShapeType="1" noTextEdit="1"/>
              </p:cNvSpPr>
              <p:nvPr/>
            </p:nvSpPr>
            <p:spPr>
              <a:xfrm>
                <a:off x="719136" y="4799471"/>
                <a:ext cx="10753725" cy="369332"/>
              </a:xfrm>
              <a:prstGeom prst="rect">
                <a:avLst/>
              </a:prstGeom>
              <a:blipFill>
                <a:blip r:embed="rId3"/>
                <a:stretch>
                  <a:fillRect l="-170" t="-8197" b="-24590"/>
                </a:stretch>
              </a:blipFill>
            </p:spPr>
            <p:txBody>
              <a:bodyPr/>
              <a:lstStyle/>
              <a:p>
                <a:r>
                  <a:rPr lang="ru-RU">
                    <a:noFill/>
                  </a:rPr>
                  <a:t> </a:t>
                </a:r>
              </a:p>
            </p:txBody>
          </p:sp>
        </mc:Fallback>
      </mc:AlternateContent>
      <p:sp>
        <p:nvSpPr>
          <p:cNvPr id="8" name="Заголовок 1">
            <a:extLst>
              <a:ext uri="{FF2B5EF4-FFF2-40B4-BE49-F238E27FC236}">
                <a16:creationId xmlns:a16="http://schemas.microsoft.com/office/drawing/2014/main" id="{55E31FAF-9513-4BB9-923D-0D740C717AEE}"/>
              </a:ext>
            </a:extLst>
          </p:cNvPr>
          <p:cNvSpPr txBox="1">
            <a:spLocks/>
          </p:cNvSpPr>
          <p:nvPr/>
        </p:nvSpPr>
        <p:spPr>
          <a:xfrm>
            <a:off x="1033461" y="6034368"/>
            <a:ext cx="10515600" cy="606425"/>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2800" b="1" dirty="0" err="1">
                <a:solidFill>
                  <a:srgbClr val="002060"/>
                </a:solidFill>
                <a:latin typeface="Times New Roman" panose="02020603050405020304" pitchFamily="18" charset="0"/>
                <a:cs typeface="Times New Roman" panose="02020603050405020304" pitchFamily="18" charset="0"/>
              </a:rPr>
              <a:t>Ишончли</a:t>
            </a:r>
            <a:r>
              <a:rPr lang="ru-RU" sz="2800" b="1" dirty="0">
                <a:solidFill>
                  <a:srgbClr val="002060"/>
                </a:solidFill>
                <a:latin typeface="Times New Roman" panose="02020603050405020304" pitchFamily="18" charset="0"/>
                <a:cs typeface="Times New Roman" panose="02020603050405020304" pitchFamily="18" charset="0"/>
              </a:rPr>
              <a:t> пул </a:t>
            </a:r>
            <a:r>
              <a:rPr lang="ru-RU" sz="2800" b="1" dirty="0" err="1">
                <a:solidFill>
                  <a:srgbClr val="002060"/>
                </a:solidFill>
                <a:latin typeface="Times New Roman" panose="02020603050405020304" pitchFamily="18" charset="0"/>
                <a:cs typeface="Times New Roman" panose="02020603050405020304" pitchFamily="18" charset="0"/>
              </a:rPr>
              <a:t>таваккалчилиги</a:t>
            </a:r>
            <a:r>
              <a:rPr lang="ru-RU" sz="2800" b="1" dirty="0">
                <a:solidFill>
                  <a:srgbClr val="002060"/>
                </a:solidFill>
                <a:latin typeface="Times New Roman" panose="02020603050405020304" pitchFamily="18" charset="0"/>
                <a:cs typeface="Times New Roman" panose="02020603050405020304" pitchFamily="18" charset="0"/>
              </a:rPr>
              <a:t> ю</a:t>
            </a:r>
            <a:r>
              <a:rPr lang="uz-Cyrl-UZ" sz="2800" b="1" dirty="0">
                <a:solidFill>
                  <a:srgbClr val="002060"/>
                </a:solidFill>
                <a:latin typeface="Times New Roman" panose="02020603050405020304" pitchFamily="18" charset="0"/>
                <a:cs typeface="Times New Roman" panose="02020603050405020304" pitchFamily="18" charset="0"/>
              </a:rPr>
              <a:t>қори бўлган пулдан </a:t>
            </a:r>
          </a:p>
          <a:p>
            <a:pPr algn="ctr"/>
            <a:r>
              <a:rPr lang="uz-Cyrl-UZ" sz="2800" b="1" dirty="0">
                <a:solidFill>
                  <a:srgbClr val="002060"/>
                </a:solidFill>
                <a:latin typeface="Times New Roman" panose="02020603050405020304" pitchFamily="18" charset="0"/>
                <a:cs typeface="Times New Roman" panose="02020603050405020304" pitchFamily="18" charset="0"/>
              </a:rPr>
              <a:t>қиммат туради!</a:t>
            </a:r>
            <a:endParaRPr lang="ru-RU" sz="2800" b="1" dirty="0">
              <a:solidFill>
                <a:srgbClr val="00206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9" name="Прямоугольник 8">
                <a:extLst>
                  <a:ext uri="{FF2B5EF4-FFF2-40B4-BE49-F238E27FC236}">
                    <a16:creationId xmlns:a16="http://schemas.microsoft.com/office/drawing/2014/main" id="{639FF9BF-5373-42A3-A9EA-6002B8C43C5C}"/>
                  </a:ext>
                </a:extLst>
              </p:cNvPr>
              <p:cNvSpPr/>
              <p:nvPr/>
            </p:nvSpPr>
            <p:spPr>
              <a:xfrm>
                <a:off x="3319049" y="5322888"/>
                <a:ext cx="6115777" cy="521874"/>
              </a:xfrm>
              <a:prstGeom prst="rect">
                <a:avLst/>
              </a:prstGeom>
              <a:solidFill>
                <a:schemeClr val="accent1">
                  <a:lumMod val="20000"/>
                  <a:lumOff val="80000"/>
                </a:schemeClr>
              </a:solidFill>
            </p:spPr>
            <p:txBody>
              <a:bodyPr wrap="none">
                <a:spAutoFit/>
              </a:bodyPr>
              <a:lstStyle/>
              <a:p>
                <a14:m>
                  <m:oMath xmlns:m="http://schemas.openxmlformats.org/officeDocument/2006/math">
                    <m:r>
                      <a:rPr lang="uz-Cyrl-UZ" b="0" i="1" smtClean="0">
                        <a:latin typeface="Cambria Math" panose="02040503050406030204" pitchFamily="18" charset="0"/>
                      </a:rPr>
                      <m:t>даромадлилик</m:t>
                    </m:r>
                    <m:r>
                      <a:rPr lang="ru-RU" b="0" i="0">
                        <a:latin typeface="Cambria Math" panose="02040503050406030204" pitchFamily="18" charset="0"/>
                      </a:rPr>
                      <m:t>=</m:t>
                    </m:r>
                    <m:f>
                      <m:fPr>
                        <m:ctrlPr>
                          <a:rPr lang="en-US" i="1" smtClean="0">
                            <a:latin typeface="Cambria Math" panose="02040503050406030204" pitchFamily="18" charset="0"/>
                          </a:rPr>
                        </m:ctrlPr>
                      </m:fPr>
                      <m:num>
                        <m:r>
                          <a:rPr lang="uz-Cyrl-UZ" b="0" i="1" smtClean="0">
                            <a:latin typeface="Cambria Math" panose="02040503050406030204" pitchFamily="18" charset="0"/>
                          </a:rPr>
                          <m:t>фойда</m:t>
                        </m:r>
                      </m:num>
                      <m:den>
                        <m:r>
                          <a:rPr lang="uz-Cyrl-UZ" b="0" i="1" smtClean="0">
                            <a:latin typeface="Cambria Math" panose="02040503050406030204" pitchFamily="18" charset="0"/>
                          </a:rPr>
                          <m:t>инвестиция</m:t>
                        </m:r>
                      </m:den>
                    </m:f>
                  </m:oMath>
                </a14:m>
                <a:r>
                  <a:rPr lang="en-US" dirty="0">
                    <a:latin typeface="Times New Roman" panose="02020603050405020304" pitchFamily="18" charset="0"/>
                    <a:cs typeface="Times New Roman" panose="02020603050405020304" pitchFamily="18" charset="0"/>
                  </a:rPr>
                  <a:t> = </a:t>
                </a:r>
                <a14:m>
                  <m:oMath xmlns:m="http://schemas.openxmlformats.org/officeDocument/2006/math">
                    <m:f>
                      <m:fPr>
                        <m:ctrlPr>
                          <a:rPr lang="en-US" i="1">
                            <a:latin typeface="Cambria Math" panose="02040503050406030204" pitchFamily="18" charset="0"/>
                          </a:rPr>
                        </m:ctrlPr>
                      </m:fPr>
                      <m:num>
                        <m:r>
                          <a:rPr lang="en-US" b="0" i="0" smtClean="0">
                            <a:latin typeface="Cambria Math" panose="02040503050406030204" pitchFamily="18" charset="0"/>
                          </a:rPr>
                          <m:t>400000</m:t>
                        </m:r>
                        <m:r>
                          <a:rPr lang="uz-Cyrl-UZ" b="0" i="0" smtClean="0">
                            <a:latin typeface="Cambria Math" panose="02040503050406030204" pitchFamily="18" charset="0"/>
                          </a:rPr>
                          <m:t>−350000</m:t>
                        </m:r>
                      </m:num>
                      <m:den>
                        <m:r>
                          <a:rPr lang="uz-Cyrl-UZ" b="0" i="1" smtClean="0">
                            <a:latin typeface="Cambria Math" panose="02040503050406030204" pitchFamily="18" charset="0"/>
                          </a:rPr>
                          <m:t>350000</m:t>
                        </m:r>
                      </m:den>
                    </m:f>
                  </m:oMath>
                </a14:m>
                <a:r>
                  <a:rPr lang="uz-Cyrl-UZ"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r>
                  <a:rPr lang="uz-Cyrl-UZ" dirty="0">
                    <a:latin typeface="Times New Roman" panose="02020603050405020304" pitchFamily="18" charset="0"/>
                    <a:cs typeface="Times New Roman" panose="02020603050405020304" pitchFamily="18" charset="0"/>
                  </a:rPr>
                  <a:t> 0,143 </a:t>
                </a:r>
                <a14:m>
                  <m:oMath xmlns:m="http://schemas.openxmlformats.org/officeDocument/2006/math">
                    <m:r>
                      <a:rPr lang="uz-Cyrl-UZ" b="0" i="1" smtClean="0">
                        <a:latin typeface="Cambria Math" panose="02040503050406030204" pitchFamily="18" charset="0"/>
                        <a:ea typeface="Cambria Math" panose="02040503050406030204" pitchFamily="18" charset="0"/>
                        <a:cs typeface="Times New Roman" panose="02020603050405020304" pitchFamily="18" charset="0"/>
                      </a:rPr>
                      <m:t>≈</m:t>
                    </m:r>
                  </m:oMath>
                </a14:m>
                <a:r>
                  <a:rPr lang="en-US" dirty="0">
                    <a:latin typeface="Times New Roman" panose="02020603050405020304" pitchFamily="18" charset="0"/>
                    <a:cs typeface="Times New Roman" panose="02020603050405020304" pitchFamily="18" charset="0"/>
                  </a:rPr>
                  <a:t> 14%</a:t>
                </a:r>
                <a:endParaRPr lang="ru-RU" dirty="0">
                  <a:latin typeface="Times New Roman" panose="02020603050405020304" pitchFamily="18" charset="0"/>
                  <a:cs typeface="Times New Roman" panose="02020603050405020304" pitchFamily="18" charset="0"/>
                </a:endParaRPr>
              </a:p>
            </p:txBody>
          </p:sp>
        </mc:Choice>
        <mc:Fallback xmlns="">
          <p:sp>
            <p:nvSpPr>
              <p:cNvPr id="9" name="Прямоугольник 8">
                <a:extLst>
                  <a:ext uri="{FF2B5EF4-FFF2-40B4-BE49-F238E27FC236}">
                    <a16:creationId xmlns:a16="http://schemas.microsoft.com/office/drawing/2014/main" id="{639FF9BF-5373-42A3-A9EA-6002B8C43C5C}"/>
                  </a:ext>
                </a:extLst>
              </p:cNvPr>
              <p:cNvSpPr>
                <a:spLocks noRot="1" noChangeAspect="1" noMove="1" noResize="1" noEditPoints="1" noAdjustHandles="1" noChangeArrowheads="1" noChangeShapeType="1" noTextEdit="1"/>
              </p:cNvSpPr>
              <p:nvPr/>
            </p:nvSpPr>
            <p:spPr>
              <a:xfrm>
                <a:off x="3319049" y="5322888"/>
                <a:ext cx="6115777" cy="521874"/>
              </a:xfrm>
              <a:prstGeom prst="rect">
                <a:avLst/>
              </a:prstGeom>
              <a:blipFill>
                <a:blip r:embed="rId4"/>
                <a:stretch>
                  <a:fillRect b="-1163"/>
                </a:stretch>
              </a:blipFill>
            </p:spPr>
            <p:txBody>
              <a:bodyPr/>
              <a:lstStyle/>
              <a:p>
                <a:r>
                  <a:rPr lang="ru-RU">
                    <a:noFill/>
                  </a:rPr>
                  <a:t> </a:t>
                </a:r>
              </a:p>
            </p:txBody>
          </p:sp>
        </mc:Fallback>
      </mc:AlternateContent>
    </p:spTree>
    <p:extLst>
      <p:ext uri="{BB962C8B-B14F-4D97-AF65-F5344CB8AC3E}">
        <p14:creationId xmlns:p14="http://schemas.microsoft.com/office/powerpoint/2010/main" val="1569053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1DBEB2-46F2-4EAD-9E46-512BE67EB013}"/>
              </a:ext>
            </a:extLst>
          </p:cNvPr>
          <p:cNvSpPr>
            <a:spLocks noGrp="1"/>
          </p:cNvSpPr>
          <p:nvPr>
            <p:ph type="title"/>
          </p:nvPr>
        </p:nvSpPr>
        <p:spPr>
          <a:xfrm>
            <a:off x="838200" y="365125"/>
            <a:ext cx="10515600" cy="606425"/>
          </a:xfrm>
        </p:spPr>
        <p:txBody>
          <a:bodyPr>
            <a:normAutofit/>
          </a:bodyPr>
          <a:lstStyle/>
          <a:p>
            <a:pPr algn="ctr"/>
            <a:r>
              <a:rPr lang="uz-Cyrl-UZ" sz="2800" b="1" dirty="0">
                <a:solidFill>
                  <a:srgbClr val="002060"/>
                </a:solidFill>
                <a:latin typeface="Times New Roman" panose="02020603050405020304" pitchFamily="18" charset="0"/>
                <a:cs typeface="Times New Roman" panose="02020603050405020304" pitchFamily="18" charset="0"/>
              </a:rPr>
              <a:t>Қўлга киритилмаган даромадларнинг қиймати</a:t>
            </a:r>
            <a:endParaRPr lang="ru-RU" sz="28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B6005A6C-4552-48C1-AF7C-66FC69F15110}"/>
              </a:ext>
            </a:extLst>
          </p:cNvPr>
          <p:cNvSpPr>
            <a:spLocks noGrp="1"/>
          </p:cNvSpPr>
          <p:nvPr>
            <p:ph idx="1"/>
          </p:nvPr>
        </p:nvSpPr>
        <p:spPr>
          <a:xfrm>
            <a:off x="719136" y="971550"/>
            <a:ext cx="10753725" cy="2660171"/>
          </a:xfrm>
        </p:spPr>
        <p:txBody>
          <a:bodyPr>
            <a:normAutofit lnSpcReduction="10000"/>
          </a:bodyPr>
          <a:lstStyle/>
          <a:p>
            <a:pPr marL="0" indent="0" algn="just">
              <a:buNone/>
            </a:pPr>
            <a:r>
              <a:rPr lang="uz-Cyrl-UZ" sz="1800" dirty="0">
                <a:latin typeface="Times New Roman" panose="02020603050405020304" pitchFamily="18" charset="0"/>
                <a:cs typeface="Times New Roman" panose="02020603050405020304" pitchFamily="18" charset="0"/>
              </a:rPr>
              <a:t>Америка Қўшма Штатларида 1986 йилда Харольд Дженнингс билан содир бўлган воқеани мисол сифатида келтирамиз.</a:t>
            </a:r>
          </a:p>
          <a:p>
            <a:pPr marL="0" indent="0" algn="just">
              <a:buNone/>
            </a:pPr>
            <a:r>
              <a:rPr lang="uz-Cyrl-UZ" sz="1800" dirty="0">
                <a:latin typeface="Times New Roman" panose="02020603050405020304" pitchFamily="18" charset="0"/>
                <a:cs typeface="Times New Roman" panose="02020603050405020304" pitchFamily="18" charset="0"/>
              </a:rPr>
              <a:t>Харольд Дженнингс 1986 йилда </a:t>
            </a:r>
            <a:r>
              <a:rPr lang="uz-Cyrl-UZ" sz="1800" b="1" dirty="0">
                <a:latin typeface="Times New Roman" panose="02020603050405020304" pitchFamily="18" charset="0"/>
                <a:cs typeface="Times New Roman" panose="02020603050405020304" pitchFamily="18" charset="0"/>
              </a:rPr>
              <a:t>53 </a:t>
            </a:r>
            <a:r>
              <a:rPr lang="uz-Cyrl-UZ" sz="1800" dirty="0">
                <a:latin typeface="Times New Roman" panose="02020603050405020304" pitchFamily="18" charset="0"/>
                <a:cs typeface="Times New Roman" panose="02020603050405020304" pitchFamily="18" charset="0"/>
              </a:rPr>
              <a:t>ёшида автоҳалокатга учраб ҳаётдан кўз юмди. Унинг оиласи айбдор хайдовчини устидан судга мурожаат этиб, келажакда олиниши мумкин бўлган қўлга киритилмаган даромадни тўлаб берилишини талаб қилди. Аниқланишича, Харольд Дженнингс авиакомпанияда самолёт ҳайдовчиси бўлиб ишлар ва бир йилда </a:t>
            </a:r>
            <a:r>
              <a:rPr lang="uz-Cyrl-UZ" sz="1800" b="1" dirty="0">
                <a:latin typeface="Times New Roman" panose="02020603050405020304" pitchFamily="18" charset="0"/>
                <a:cs typeface="Times New Roman" panose="02020603050405020304" pitchFamily="18" charset="0"/>
              </a:rPr>
              <a:t>85000</a:t>
            </a:r>
            <a:r>
              <a:rPr lang="uz-Cyrl-UZ" sz="1800" dirty="0">
                <a:latin typeface="Times New Roman" panose="02020603050405020304" pitchFamily="18" charset="0"/>
                <a:cs typeface="Times New Roman" panose="02020603050405020304" pitchFamily="18" charset="0"/>
              </a:rPr>
              <a:t> доллар даромад кўрар экан. Нафақага чиқишига </a:t>
            </a:r>
            <a:r>
              <a:rPr lang="uz-Cyrl-UZ" sz="1800" b="1" dirty="0">
                <a:latin typeface="Times New Roman" panose="02020603050405020304" pitchFamily="18" charset="0"/>
                <a:cs typeface="Times New Roman" panose="02020603050405020304" pitchFamily="18" charset="0"/>
              </a:rPr>
              <a:t>7</a:t>
            </a:r>
            <a:r>
              <a:rPr lang="uz-Cyrl-UZ" sz="1800" dirty="0">
                <a:latin typeface="Times New Roman" panose="02020603050405020304" pitchFamily="18" charset="0"/>
                <a:cs typeface="Times New Roman" panose="02020603050405020304" pitchFamily="18" charset="0"/>
              </a:rPr>
              <a:t> йил муддат бор бўлиб, 1993 йилда </a:t>
            </a:r>
            <a:r>
              <a:rPr lang="uz-Cyrl-UZ" sz="1800" b="1" dirty="0">
                <a:latin typeface="Times New Roman" panose="02020603050405020304" pitchFamily="18" charset="0"/>
                <a:cs typeface="Times New Roman" panose="02020603050405020304" pitchFamily="18" charset="0"/>
              </a:rPr>
              <a:t>60</a:t>
            </a:r>
            <a:r>
              <a:rPr lang="uz-Cyrl-UZ" sz="1800" dirty="0">
                <a:latin typeface="Times New Roman" panose="02020603050405020304" pitchFamily="18" charset="0"/>
                <a:cs typeface="Times New Roman" panose="02020603050405020304" pitchFamily="18" charset="0"/>
              </a:rPr>
              <a:t> ёшга тўлади. </a:t>
            </a:r>
            <a:r>
              <a:rPr lang="uz-Cyrl-UZ" sz="1800" b="1" dirty="0">
                <a:latin typeface="Times New Roman" panose="02020603050405020304" pitchFamily="18" charset="0"/>
                <a:cs typeface="Times New Roman" panose="02020603050405020304" pitchFamily="18" charset="0"/>
              </a:rPr>
              <a:t>10</a:t>
            </a:r>
            <a:r>
              <a:rPr lang="uz-Cyrl-UZ" sz="1800" dirty="0">
                <a:latin typeface="Times New Roman" panose="02020603050405020304" pitchFamily="18" charset="0"/>
                <a:cs typeface="Times New Roman" panose="02020603050405020304" pitchFamily="18" charset="0"/>
              </a:rPr>
              <a:t> йиллик давомида авиакомпания ходимларининг йиллик даромадларининг ўсиши ўртача </a:t>
            </a:r>
            <a:r>
              <a:rPr lang="uz-Cyrl-UZ" sz="1800" b="1" dirty="0">
                <a:latin typeface="Times New Roman" panose="02020603050405020304" pitchFamily="18" charset="0"/>
                <a:cs typeface="Times New Roman" panose="02020603050405020304" pitchFamily="18" charset="0"/>
              </a:rPr>
              <a:t>8</a:t>
            </a:r>
            <a:r>
              <a:rPr lang="uz-Cyrl-UZ" sz="1800" dirty="0">
                <a:latin typeface="Times New Roman" panose="02020603050405020304" pitchFamily="18" charset="0"/>
                <a:cs typeface="Times New Roman" panose="02020603050405020304" pitchFamily="18" charset="0"/>
              </a:rPr>
              <a:t> фоизга тенг, давлат облигацияларининг йиллик фоиз ставаси ўртача </a:t>
            </a:r>
            <a:r>
              <a:rPr lang="uz-Cyrl-UZ" sz="1800" b="1" dirty="0">
                <a:latin typeface="Times New Roman" panose="02020603050405020304" pitchFamily="18" charset="0"/>
                <a:cs typeface="Times New Roman" panose="02020603050405020304" pitchFamily="18" charset="0"/>
              </a:rPr>
              <a:t>9</a:t>
            </a:r>
            <a:r>
              <a:rPr lang="uz-Cyrl-UZ" sz="1800" dirty="0">
                <a:latin typeface="Times New Roman" panose="02020603050405020304" pitchFamily="18" charset="0"/>
                <a:cs typeface="Times New Roman" panose="02020603050405020304" pitchFamily="18" charset="0"/>
              </a:rPr>
              <a:t> фоизни ташкил қилади. Харольд Дженнингснинг оиласи талаб қилган жарима пулини  ҳисоблаш учун қуйидаги формуладан фойдаланимиз:</a:t>
            </a:r>
            <a:endParaRPr lang="ru-RU" sz="18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Прямоугольник 3">
                <a:extLst>
                  <a:ext uri="{FF2B5EF4-FFF2-40B4-BE49-F238E27FC236}">
                    <a16:creationId xmlns:a16="http://schemas.microsoft.com/office/drawing/2014/main" id="{5C00C18C-8964-4C3E-8FBF-8F5741F9DE27}"/>
                  </a:ext>
                </a:extLst>
              </p:cNvPr>
              <p:cNvSpPr/>
              <p:nvPr/>
            </p:nvSpPr>
            <p:spPr>
              <a:xfrm>
                <a:off x="2648964" y="3449803"/>
                <a:ext cx="6652527" cy="583878"/>
              </a:xfrm>
              <a:prstGeom prst="rect">
                <a:avLst/>
              </a:prstGeom>
              <a:solidFill>
                <a:schemeClr val="accent1">
                  <a:lumMod val="20000"/>
                  <a:lumOff val="80000"/>
                </a:schemeClr>
              </a:solidFill>
            </p:spPr>
            <p:txBody>
              <a:bodyPr wrap="none">
                <a:spAutoFit/>
              </a:bodyPr>
              <a:lstStyle/>
              <a:p>
                <a14:m>
                  <m:oMath xmlns:m="http://schemas.openxmlformats.org/officeDocument/2006/math">
                    <m:r>
                      <a:rPr lang="ru-RU" b="1" i="1" smtClean="0">
                        <a:latin typeface="Cambria Math" panose="02040503050406030204" pitchFamily="18" charset="0"/>
                      </a:rPr>
                      <m:t>𝑷</m:t>
                    </m:r>
                    <m:r>
                      <a:rPr lang="en-US" b="1" i="1" smtClean="0">
                        <a:latin typeface="Cambria Math" panose="02040503050406030204" pitchFamily="18" charset="0"/>
                      </a:rPr>
                      <m:t>𝑫</m:t>
                    </m:r>
                    <m:r>
                      <a:rPr lang="ru-RU" b="1" i="1" smtClean="0">
                        <a:latin typeface="Cambria Math" panose="02040503050406030204" pitchFamily="18" charset="0"/>
                      </a:rPr>
                      <m:t>𝑽</m:t>
                    </m:r>
                    <m:r>
                      <a:rPr lang="ru-RU" b="1" i="0">
                        <a:latin typeface="Cambria Math" panose="02040503050406030204" pitchFamily="18" charset="0"/>
                      </a:rPr>
                      <m:t>=</m:t>
                    </m:r>
                    <m:sSub>
                      <m:sSubPr>
                        <m:ctrlPr>
                          <a:rPr lang="ru-RU" b="1" i="1" smtClean="0">
                            <a:latin typeface="Cambria Math" panose="02040503050406030204" pitchFamily="18" charset="0"/>
                          </a:rPr>
                        </m:ctrlPr>
                      </m:sSubPr>
                      <m:e>
                        <m:r>
                          <a:rPr lang="en-US" b="1" i="1" smtClean="0">
                            <a:latin typeface="Cambria Math" panose="02040503050406030204" pitchFamily="18" charset="0"/>
                          </a:rPr>
                          <m:t>𝑾</m:t>
                        </m:r>
                      </m:e>
                      <m:sub>
                        <m:r>
                          <a:rPr lang="en-US" b="1" i="1" smtClean="0">
                            <a:latin typeface="Cambria Math" panose="02040503050406030204" pitchFamily="18" charset="0"/>
                          </a:rPr>
                          <m:t>𝟎</m:t>
                        </m:r>
                      </m:sub>
                    </m:sSub>
                    <m:r>
                      <a:rPr lang="en-US" b="1" i="0" smtClean="0">
                        <a:latin typeface="Cambria Math" panose="02040503050406030204" pitchFamily="18" charset="0"/>
                      </a:rPr>
                      <m:t>+</m:t>
                    </m:r>
                    <m:f>
                      <m:fPr>
                        <m:ctrlPr>
                          <a:rPr lang="en-US" b="1" i="1" smtClean="0">
                            <a:latin typeface="Cambria Math" panose="02040503050406030204" pitchFamily="18" charset="0"/>
                          </a:rPr>
                        </m:ctrlPr>
                      </m:fPr>
                      <m:num>
                        <m:sSub>
                          <m:sSubPr>
                            <m:ctrlPr>
                              <a:rPr lang="en-US" b="1" i="1" smtClean="0">
                                <a:latin typeface="Cambria Math" panose="02040503050406030204" pitchFamily="18" charset="0"/>
                              </a:rPr>
                            </m:ctrlPr>
                          </m:sSubPr>
                          <m:e>
                            <m:r>
                              <a:rPr lang="en-US" b="1" i="1" smtClean="0">
                                <a:latin typeface="Cambria Math" panose="02040503050406030204" pitchFamily="18" charset="0"/>
                              </a:rPr>
                              <m:t>𝑾</m:t>
                            </m:r>
                          </m:e>
                          <m:sub>
                            <m:r>
                              <a:rPr lang="en-US" b="1" i="1" smtClean="0">
                                <a:latin typeface="Cambria Math" panose="02040503050406030204" pitchFamily="18" charset="0"/>
                              </a:rPr>
                              <m:t>𝟎</m:t>
                            </m:r>
                          </m:sub>
                        </m:sSub>
                        <m:r>
                          <a:rPr lang="en-US" b="1" i="0" smtClean="0">
                            <a:latin typeface="Cambria Math" panose="02040503050406030204" pitchFamily="18" charset="0"/>
                          </a:rPr>
                          <m:t>(</m:t>
                        </m:r>
                        <m:r>
                          <a:rPr lang="en-US" b="1" i="0" smtClean="0">
                            <a:latin typeface="Cambria Math" panose="02040503050406030204" pitchFamily="18" charset="0"/>
                          </a:rPr>
                          <m:t>𝟏</m:t>
                        </m:r>
                        <m:r>
                          <a:rPr lang="en-US" b="1" i="0" smtClean="0">
                            <a:latin typeface="Cambria Math" panose="02040503050406030204" pitchFamily="18" charset="0"/>
                          </a:rPr>
                          <m:t>+</m:t>
                        </m:r>
                        <m:r>
                          <a:rPr lang="en-US" b="1" i="0" smtClean="0">
                            <a:latin typeface="Cambria Math" panose="02040503050406030204" pitchFamily="18" charset="0"/>
                          </a:rPr>
                          <m:t>𝐠</m:t>
                        </m:r>
                        <m:r>
                          <a:rPr lang="en-US" b="1" i="0" smtClean="0">
                            <a:latin typeface="Cambria Math" panose="02040503050406030204" pitchFamily="18" charset="0"/>
                          </a:rPr>
                          <m:t>)(</m:t>
                        </m:r>
                        <m:r>
                          <a:rPr lang="en-US" b="1" i="0" smtClean="0">
                            <a:latin typeface="Cambria Math" panose="02040503050406030204" pitchFamily="18" charset="0"/>
                          </a:rPr>
                          <m:t>𝟏</m:t>
                        </m:r>
                        <m:r>
                          <a:rPr lang="en-US" b="1" i="0" smtClean="0">
                            <a:latin typeface="Cambria Math" panose="02040503050406030204" pitchFamily="18" charset="0"/>
                          </a:rPr>
                          <m:t>−</m:t>
                        </m:r>
                        <m:sSub>
                          <m:sSubPr>
                            <m:ctrlPr>
                              <a:rPr lang="en-US" b="1" i="1" smtClean="0">
                                <a:latin typeface="Cambria Math" panose="02040503050406030204" pitchFamily="18" charset="0"/>
                              </a:rPr>
                            </m:ctrlPr>
                          </m:sSubPr>
                          <m:e>
                            <m:r>
                              <a:rPr lang="en-US" b="1" i="1" smtClean="0">
                                <a:latin typeface="Cambria Math" panose="02040503050406030204" pitchFamily="18" charset="0"/>
                              </a:rPr>
                              <m:t>𝒎</m:t>
                            </m:r>
                          </m:e>
                          <m:sub>
                            <m:r>
                              <a:rPr lang="en-US" b="1" i="1" smtClean="0">
                                <a:latin typeface="Cambria Math" panose="02040503050406030204" pitchFamily="18" charset="0"/>
                              </a:rPr>
                              <m:t>𝟏</m:t>
                            </m:r>
                          </m:sub>
                        </m:sSub>
                        <m:r>
                          <a:rPr lang="en-US" b="1" i="1" smtClean="0">
                            <a:latin typeface="Cambria Math" panose="02040503050406030204" pitchFamily="18" charset="0"/>
                          </a:rPr>
                          <m:t>)</m:t>
                        </m:r>
                      </m:num>
                      <m:den>
                        <m:r>
                          <a:rPr lang="en-US" b="1" i="0" smtClean="0">
                            <a:latin typeface="Cambria Math" panose="02040503050406030204" pitchFamily="18" charset="0"/>
                          </a:rPr>
                          <m:t>𝟏</m:t>
                        </m:r>
                        <m:r>
                          <a:rPr lang="en-US" b="1" i="0" smtClean="0">
                            <a:latin typeface="Cambria Math" panose="02040503050406030204" pitchFamily="18" charset="0"/>
                          </a:rPr>
                          <m:t>+</m:t>
                        </m:r>
                        <m:r>
                          <a:rPr lang="en-US" b="1" i="0" smtClean="0">
                            <a:latin typeface="Cambria Math" panose="02040503050406030204" pitchFamily="18" charset="0"/>
                          </a:rPr>
                          <m:t>𝐫</m:t>
                        </m:r>
                      </m:den>
                    </m:f>
                    <m:r>
                      <a:rPr lang="en-US" b="1" i="0" smtClean="0">
                        <a:latin typeface="Cambria Math" panose="02040503050406030204" pitchFamily="18" charset="0"/>
                      </a:rPr>
                      <m:t>+</m:t>
                    </m:r>
                  </m:oMath>
                </a14:m>
                <a:r>
                  <a:rPr lang="ru-RU" b="1" dirty="0">
                    <a:latin typeface="Times New Roman" panose="02020603050405020304" pitchFamily="18" charset="0"/>
                    <a:cs typeface="Times New Roman" panose="02020603050405020304" pitchFamily="18" charset="0"/>
                  </a:rPr>
                  <a:t> </a:t>
                </a:r>
                <a14:m>
                  <m:oMath xmlns:m="http://schemas.openxmlformats.org/officeDocument/2006/math">
                    <m:f>
                      <m:fPr>
                        <m:ctrlPr>
                          <a:rPr lang="en-US" b="1" i="1">
                            <a:latin typeface="Cambria Math" panose="02040503050406030204" pitchFamily="18" charset="0"/>
                          </a:rPr>
                        </m:ctrlPr>
                      </m:fPr>
                      <m:num>
                        <m:sSub>
                          <m:sSubPr>
                            <m:ctrlPr>
                              <a:rPr lang="en-US" b="1" i="1">
                                <a:latin typeface="Cambria Math" panose="02040503050406030204" pitchFamily="18" charset="0"/>
                              </a:rPr>
                            </m:ctrlPr>
                          </m:sSubPr>
                          <m:e>
                            <m:r>
                              <a:rPr lang="en-US" b="1" i="1">
                                <a:latin typeface="Cambria Math" panose="02040503050406030204" pitchFamily="18" charset="0"/>
                              </a:rPr>
                              <m:t>𝑾</m:t>
                            </m:r>
                          </m:e>
                          <m:sub>
                            <m:r>
                              <a:rPr lang="en-US" b="1" i="1">
                                <a:latin typeface="Cambria Math" panose="02040503050406030204" pitchFamily="18" charset="0"/>
                              </a:rPr>
                              <m:t>𝟎</m:t>
                            </m:r>
                          </m:sub>
                        </m:sSub>
                        <m:sSup>
                          <m:sSupPr>
                            <m:ctrlPr>
                              <a:rPr lang="en-US" b="1" i="1" smtClean="0">
                                <a:latin typeface="Cambria Math" panose="02040503050406030204" pitchFamily="18" charset="0"/>
                              </a:rPr>
                            </m:ctrlPr>
                          </m:sSupPr>
                          <m:e>
                            <m:r>
                              <a:rPr lang="en-US" b="1">
                                <a:latin typeface="Cambria Math" panose="02040503050406030204" pitchFamily="18" charset="0"/>
                              </a:rPr>
                              <m:t>(</m:t>
                            </m:r>
                            <m:r>
                              <a:rPr lang="en-US" b="1">
                                <a:latin typeface="Cambria Math" panose="02040503050406030204" pitchFamily="18" charset="0"/>
                              </a:rPr>
                              <m:t>𝟏</m:t>
                            </m:r>
                            <m:r>
                              <a:rPr lang="en-US" b="1">
                                <a:latin typeface="Cambria Math" panose="02040503050406030204" pitchFamily="18" charset="0"/>
                              </a:rPr>
                              <m:t>+</m:t>
                            </m:r>
                            <m:r>
                              <a:rPr lang="en-US" b="1">
                                <a:latin typeface="Cambria Math" panose="02040503050406030204" pitchFamily="18" charset="0"/>
                              </a:rPr>
                              <m:t>𝐠</m:t>
                            </m:r>
                            <m:r>
                              <a:rPr lang="en-US" b="1">
                                <a:latin typeface="Cambria Math" panose="02040503050406030204" pitchFamily="18" charset="0"/>
                              </a:rPr>
                              <m:t>)</m:t>
                            </m:r>
                          </m:e>
                          <m:sup>
                            <m:r>
                              <a:rPr lang="en-US" b="1" i="1" smtClean="0">
                                <a:latin typeface="Cambria Math" panose="02040503050406030204" pitchFamily="18" charset="0"/>
                              </a:rPr>
                              <m:t>𝟐</m:t>
                            </m:r>
                          </m:sup>
                        </m:sSup>
                        <m:r>
                          <a:rPr lang="en-US" b="1" i="0" smtClean="0">
                            <a:latin typeface="Cambria Math" panose="02040503050406030204" pitchFamily="18" charset="0"/>
                          </a:rPr>
                          <m:t>(</m:t>
                        </m:r>
                        <m:r>
                          <a:rPr lang="en-US" b="1">
                            <a:latin typeface="Cambria Math" panose="02040503050406030204" pitchFamily="18" charset="0"/>
                          </a:rPr>
                          <m:t>𝟏</m:t>
                        </m:r>
                        <m:r>
                          <a:rPr lang="en-US" b="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𝒎</m:t>
                            </m:r>
                          </m:e>
                          <m:sub>
                            <m:r>
                              <a:rPr lang="en-US" b="1" i="1" smtClean="0">
                                <a:latin typeface="Cambria Math" panose="02040503050406030204" pitchFamily="18" charset="0"/>
                              </a:rPr>
                              <m:t>𝟐</m:t>
                            </m:r>
                          </m:sub>
                        </m:sSub>
                        <m:r>
                          <a:rPr lang="en-US" b="1" i="1">
                            <a:latin typeface="Cambria Math" panose="02040503050406030204" pitchFamily="18" charset="0"/>
                          </a:rPr>
                          <m:t>)</m:t>
                        </m:r>
                      </m:num>
                      <m:den>
                        <m:sSup>
                          <m:sSupPr>
                            <m:ctrlPr>
                              <a:rPr lang="en-US" b="1" i="1" smtClean="0">
                                <a:latin typeface="Cambria Math" panose="02040503050406030204" pitchFamily="18" charset="0"/>
                              </a:rPr>
                            </m:ctrlPr>
                          </m:sSupPr>
                          <m:e>
                            <m:r>
                              <a:rPr lang="en-US" b="1">
                                <a:latin typeface="Cambria Math" panose="02040503050406030204" pitchFamily="18" charset="0"/>
                              </a:rPr>
                              <m:t>(</m:t>
                            </m:r>
                            <m:r>
                              <a:rPr lang="en-US" b="1">
                                <a:latin typeface="Cambria Math" panose="02040503050406030204" pitchFamily="18" charset="0"/>
                              </a:rPr>
                              <m:t>𝟏</m:t>
                            </m:r>
                            <m:r>
                              <a:rPr lang="en-US" b="1">
                                <a:latin typeface="Cambria Math" panose="02040503050406030204" pitchFamily="18" charset="0"/>
                              </a:rPr>
                              <m:t>+</m:t>
                            </m:r>
                            <m:r>
                              <a:rPr lang="en-US" b="1">
                                <a:latin typeface="Cambria Math" panose="02040503050406030204" pitchFamily="18" charset="0"/>
                              </a:rPr>
                              <m:t>𝐫</m:t>
                            </m:r>
                            <m:r>
                              <a:rPr lang="en-US" b="1">
                                <a:latin typeface="Cambria Math" panose="02040503050406030204" pitchFamily="18" charset="0"/>
                              </a:rPr>
                              <m:t>)</m:t>
                            </m:r>
                          </m:e>
                          <m:sup>
                            <m:r>
                              <a:rPr lang="en-US" b="1" i="1" smtClean="0">
                                <a:latin typeface="Cambria Math" panose="02040503050406030204" pitchFamily="18" charset="0"/>
                              </a:rPr>
                              <m:t>𝟐</m:t>
                            </m:r>
                          </m:sup>
                        </m:sSup>
                      </m:den>
                    </m:f>
                  </m:oMath>
                </a14:m>
                <a:r>
                  <a:rPr lang="en-US" b="1" dirty="0">
                    <a:latin typeface="Times New Roman" panose="02020603050405020304" pitchFamily="18" charset="0"/>
                    <a:cs typeface="Times New Roman" panose="02020603050405020304" pitchFamily="18" charset="0"/>
                  </a:rPr>
                  <a:t>+….+</a:t>
                </a:r>
                <a:r>
                  <a:rPr lang="en-US" b="1" dirty="0"/>
                  <a:t> </a:t>
                </a:r>
                <a14:m>
                  <m:oMath xmlns:m="http://schemas.openxmlformats.org/officeDocument/2006/math">
                    <m:f>
                      <m:fPr>
                        <m:ctrlPr>
                          <a:rPr lang="en-US" b="1" i="1">
                            <a:latin typeface="Cambria Math" panose="02040503050406030204" pitchFamily="18" charset="0"/>
                          </a:rPr>
                        </m:ctrlPr>
                      </m:fPr>
                      <m:num>
                        <m:sSub>
                          <m:sSubPr>
                            <m:ctrlPr>
                              <a:rPr lang="en-US" b="1" i="1">
                                <a:latin typeface="Cambria Math" panose="02040503050406030204" pitchFamily="18" charset="0"/>
                              </a:rPr>
                            </m:ctrlPr>
                          </m:sSubPr>
                          <m:e>
                            <m:r>
                              <a:rPr lang="en-US" b="1" i="1">
                                <a:latin typeface="Cambria Math" panose="02040503050406030204" pitchFamily="18" charset="0"/>
                              </a:rPr>
                              <m:t>𝑾</m:t>
                            </m:r>
                          </m:e>
                          <m:sub>
                            <m:r>
                              <a:rPr lang="en-US" b="1" i="1">
                                <a:latin typeface="Cambria Math" panose="02040503050406030204" pitchFamily="18" charset="0"/>
                              </a:rPr>
                              <m:t>𝟎</m:t>
                            </m:r>
                          </m:sub>
                        </m:sSub>
                        <m:sSup>
                          <m:sSupPr>
                            <m:ctrlPr>
                              <a:rPr lang="en-US" b="1" i="1">
                                <a:latin typeface="Cambria Math" panose="02040503050406030204" pitchFamily="18" charset="0"/>
                              </a:rPr>
                            </m:ctrlPr>
                          </m:sSupPr>
                          <m:e>
                            <m:r>
                              <a:rPr lang="en-US" b="1">
                                <a:latin typeface="Cambria Math" panose="02040503050406030204" pitchFamily="18" charset="0"/>
                              </a:rPr>
                              <m:t>(</m:t>
                            </m:r>
                            <m:r>
                              <a:rPr lang="en-US" b="1">
                                <a:latin typeface="Cambria Math" panose="02040503050406030204" pitchFamily="18" charset="0"/>
                              </a:rPr>
                              <m:t>𝟏</m:t>
                            </m:r>
                            <m:r>
                              <a:rPr lang="en-US" b="1">
                                <a:latin typeface="Cambria Math" panose="02040503050406030204" pitchFamily="18" charset="0"/>
                              </a:rPr>
                              <m:t>+</m:t>
                            </m:r>
                            <m:r>
                              <a:rPr lang="en-US" b="1">
                                <a:latin typeface="Cambria Math" panose="02040503050406030204" pitchFamily="18" charset="0"/>
                              </a:rPr>
                              <m:t>𝐠</m:t>
                            </m:r>
                            <m:r>
                              <a:rPr lang="en-US" b="1">
                                <a:latin typeface="Cambria Math" panose="02040503050406030204" pitchFamily="18" charset="0"/>
                              </a:rPr>
                              <m:t>)</m:t>
                            </m:r>
                          </m:e>
                          <m:sup>
                            <m:r>
                              <a:rPr lang="en-US" b="1" i="1" smtClean="0">
                                <a:latin typeface="Cambria Math" panose="02040503050406030204" pitchFamily="18" charset="0"/>
                              </a:rPr>
                              <m:t>𝟕</m:t>
                            </m:r>
                          </m:sup>
                        </m:sSup>
                        <m:r>
                          <a:rPr lang="en-US" b="1">
                            <a:latin typeface="Cambria Math" panose="02040503050406030204" pitchFamily="18" charset="0"/>
                          </a:rPr>
                          <m:t>(</m:t>
                        </m:r>
                        <m:r>
                          <a:rPr lang="en-US" b="1">
                            <a:latin typeface="Cambria Math" panose="02040503050406030204" pitchFamily="18" charset="0"/>
                          </a:rPr>
                          <m:t>𝟏</m:t>
                        </m:r>
                        <m:r>
                          <a:rPr lang="en-US" b="1">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𝒎</m:t>
                            </m:r>
                          </m:e>
                          <m:sub>
                            <m:r>
                              <a:rPr lang="en-US" b="1" i="1" smtClean="0">
                                <a:latin typeface="Cambria Math" panose="02040503050406030204" pitchFamily="18" charset="0"/>
                              </a:rPr>
                              <m:t>𝟕</m:t>
                            </m:r>
                          </m:sub>
                        </m:sSub>
                        <m:r>
                          <a:rPr lang="en-US" b="1" i="1">
                            <a:latin typeface="Cambria Math" panose="02040503050406030204" pitchFamily="18" charset="0"/>
                          </a:rPr>
                          <m:t>)</m:t>
                        </m:r>
                      </m:num>
                      <m:den>
                        <m:sSup>
                          <m:sSupPr>
                            <m:ctrlPr>
                              <a:rPr lang="en-US" b="1" i="1">
                                <a:latin typeface="Cambria Math" panose="02040503050406030204" pitchFamily="18" charset="0"/>
                              </a:rPr>
                            </m:ctrlPr>
                          </m:sSupPr>
                          <m:e>
                            <m:r>
                              <a:rPr lang="en-US" b="1">
                                <a:latin typeface="Cambria Math" panose="02040503050406030204" pitchFamily="18" charset="0"/>
                              </a:rPr>
                              <m:t>(</m:t>
                            </m:r>
                            <m:r>
                              <a:rPr lang="en-US" b="1">
                                <a:latin typeface="Cambria Math" panose="02040503050406030204" pitchFamily="18" charset="0"/>
                              </a:rPr>
                              <m:t>𝟏</m:t>
                            </m:r>
                            <m:r>
                              <a:rPr lang="en-US" b="1">
                                <a:latin typeface="Cambria Math" panose="02040503050406030204" pitchFamily="18" charset="0"/>
                              </a:rPr>
                              <m:t>+</m:t>
                            </m:r>
                            <m:r>
                              <a:rPr lang="en-US" b="1">
                                <a:latin typeface="Cambria Math" panose="02040503050406030204" pitchFamily="18" charset="0"/>
                              </a:rPr>
                              <m:t>𝐫</m:t>
                            </m:r>
                            <m:r>
                              <a:rPr lang="en-US" b="1">
                                <a:latin typeface="Cambria Math" panose="02040503050406030204" pitchFamily="18" charset="0"/>
                              </a:rPr>
                              <m:t>)</m:t>
                            </m:r>
                          </m:e>
                          <m:sup>
                            <m:r>
                              <a:rPr lang="en-US" b="1" i="1" smtClean="0">
                                <a:latin typeface="Cambria Math" panose="02040503050406030204" pitchFamily="18" charset="0"/>
                              </a:rPr>
                              <m:t>𝟕</m:t>
                            </m:r>
                          </m:sup>
                        </m:sSup>
                      </m:den>
                    </m:f>
                  </m:oMath>
                </a14:m>
                <a:endParaRPr lang="ru-RU" b="1" dirty="0">
                  <a:latin typeface="Times New Roman" panose="02020603050405020304" pitchFamily="18" charset="0"/>
                  <a:cs typeface="Times New Roman" panose="02020603050405020304" pitchFamily="18" charset="0"/>
                </a:endParaRPr>
              </a:p>
            </p:txBody>
          </p:sp>
        </mc:Choice>
        <mc:Fallback xmlns="">
          <p:sp>
            <p:nvSpPr>
              <p:cNvPr id="4" name="Прямоугольник 3">
                <a:extLst>
                  <a:ext uri="{FF2B5EF4-FFF2-40B4-BE49-F238E27FC236}">
                    <a16:creationId xmlns:a16="http://schemas.microsoft.com/office/drawing/2014/main" id="{5C00C18C-8964-4C3E-8FBF-8F5741F9DE27}"/>
                  </a:ext>
                </a:extLst>
              </p:cNvPr>
              <p:cNvSpPr>
                <a:spLocks noRot="1" noChangeAspect="1" noMove="1" noResize="1" noEditPoints="1" noAdjustHandles="1" noChangeArrowheads="1" noChangeShapeType="1" noTextEdit="1"/>
              </p:cNvSpPr>
              <p:nvPr/>
            </p:nvSpPr>
            <p:spPr>
              <a:xfrm>
                <a:off x="2648964" y="3449803"/>
                <a:ext cx="6652527" cy="583878"/>
              </a:xfrm>
              <a:prstGeom prst="rect">
                <a:avLst/>
              </a:prstGeom>
              <a:blipFill>
                <a:blip r:embed="rId2"/>
                <a:stretch>
                  <a:fillRect/>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5" name="Прямоугольник 4">
                <a:extLst>
                  <a:ext uri="{FF2B5EF4-FFF2-40B4-BE49-F238E27FC236}">
                    <a16:creationId xmlns:a16="http://schemas.microsoft.com/office/drawing/2014/main" id="{CB4941AF-1E03-44AA-8F2B-CD3FDF5D8D70}"/>
                  </a:ext>
                </a:extLst>
              </p:cNvPr>
              <p:cNvSpPr/>
              <p:nvPr/>
            </p:nvSpPr>
            <p:spPr>
              <a:xfrm>
                <a:off x="807286" y="4087508"/>
                <a:ext cx="10515600" cy="2031325"/>
              </a:xfrm>
              <a:prstGeom prst="rect">
                <a:avLst/>
              </a:prstGeom>
            </p:spPr>
            <p:txBody>
              <a:bodyPr wrap="square">
                <a:spAutoFit/>
              </a:bodyPr>
              <a:lstStyle/>
              <a:p>
                <a:pPr algn="just"/>
                <a:r>
                  <a:rPr lang="uz-Cyrl-UZ" b="1" dirty="0">
                    <a:latin typeface="Times New Roman" panose="02020603050405020304" pitchFamily="18" charset="0"/>
                    <a:cs typeface="Times New Roman" panose="02020603050405020304" pitchFamily="18" charset="0"/>
                  </a:rPr>
                  <a:t>бу ерда</a:t>
                </a:r>
                <a:r>
                  <a:rPr lang="uz-Cyrl-UZ" dirty="0">
                    <a:latin typeface="Times New Roman" panose="02020603050405020304" pitchFamily="18" charset="0"/>
                    <a:cs typeface="Times New Roman" panose="02020603050405020304" pitchFamily="18" charset="0"/>
                  </a:rPr>
                  <a:t>: </a:t>
                </a:r>
                <a14:m>
                  <m:oMath xmlns:m="http://schemas.openxmlformats.org/officeDocument/2006/math">
                    <m:sSub>
                      <m:sSubPr>
                        <m:ctrlPr>
                          <a:rPr lang="en-US" b="1" i="1">
                            <a:latin typeface="Cambria Math" panose="02040503050406030204" pitchFamily="18" charset="0"/>
                          </a:rPr>
                        </m:ctrlPr>
                      </m:sSubPr>
                      <m:e>
                        <m:r>
                          <a:rPr lang="en-US" b="1" i="1">
                            <a:latin typeface="Cambria Math" panose="02040503050406030204" pitchFamily="18" charset="0"/>
                          </a:rPr>
                          <m:t>𝑾</m:t>
                        </m:r>
                      </m:e>
                      <m:sub>
                        <m:r>
                          <a:rPr lang="en-US" b="1" i="1">
                            <a:latin typeface="Cambria Math" panose="02040503050406030204" pitchFamily="18" charset="0"/>
                          </a:rPr>
                          <m:t>𝟎</m:t>
                        </m:r>
                      </m:sub>
                    </m:sSub>
                  </m:oMath>
                </a14:m>
                <a:r>
                  <a:rPr lang="uz-Cyrl-UZ" dirty="0">
                    <a:latin typeface="Times New Roman" panose="02020603050405020304" pitchFamily="18" charset="0"/>
                    <a:cs typeface="Times New Roman" panose="02020603050405020304" pitchFamily="18" charset="0"/>
                  </a:rPr>
                  <a:t> - жаноб Дженнингснинг 1986 йилдаги иш ҳақиси; </a:t>
                </a:r>
                <a:r>
                  <a:rPr lang="en-US" dirty="0">
                    <a:latin typeface="Times New Roman" panose="02020603050405020304" pitchFamily="18" charset="0"/>
                    <a:cs typeface="Times New Roman" panose="02020603050405020304" pitchFamily="18" charset="0"/>
                  </a:rPr>
                  <a:t>g – </a:t>
                </a:r>
                <a:r>
                  <a:rPr lang="uz-Cyrl-UZ" dirty="0">
                    <a:latin typeface="Times New Roman" panose="02020603050405020304" pitchFamily="18" charset="0"/>
                    <a:cs typeface="Times New Roman" panose="02020603050405020304" pitchFamily="18" charset="0"/>
                  </a:rPr>
                  <a:t>иш ҳақининг ҳар йилги кўтарилиш эҳтимоллиги, фоизда; </a:t>
                </a:r>
                <a14:m>
                  <m:oMath xmlns:m="http://schemas.openxmlformats.org/officeDocument/2006/math">
                    <m:sSub>
                      <m:sSubPr>
                        <m:ctrlPr>
                          <a:rPr lang="en-US" b="1" i="1">
                            <a:latin typeface="Cambria Math" panose="02040503050406030204" pitchFamily="18" charset="0"/>
                          </a:rPr>
                        </m:ctrlPr>
                      </m:sSubPr>
                      <m:e>
                        <m:r>
                          <a:rPr lang="en-US" b="1" i="1">
                            <a:latin typeface="Cambria Math" panose="02040503050406030204" pitchFamily="18" charset="0"/>
                          </a:rPr>
                          <m:t>𝒎</m:t>
                        </m:r>
                      </m:e>
                      <m:sub>
                        <m:r>
                          <a:rPr lang="en-US" b="1" i="1">
                            <a:latin typeface="Cambria Math" panose="02040503050406030204" pitchFamily="18" charset="0"/>
                          </a:rPr>
                          <m:t>𝟏</m:t>
                        </m:r>
                      </m:sub>
                    </m:sSub>
                  </m:oMath>
                </a14:m>
                <a:r>
                  <a:rPr lang="en-US" b="1" dirty="0"/>
                  <a:t> </a:t>
                </a:r>
                <a:r>
                  <a:rPr lang="uz-Cyrl-UZ" b="1" dirty="0"/>
                  <a:t>, </a:t>
                </a:r>
                <a14:m>
                  <m:oMath xmlns:m="http://schemas.openxmlformats.org/officeDocument/2006/math">
                    <m:sSub>
                      <m:sSubPr>
                        <m:ctrlPr>
                          <a:rPr lang="en-US" b="1" i="1">
                            <a:latin typeface="Cambria Math" panose="02040503050406030204" pitchFamily="18" charset="0"/>
                          </a:rPr>
                        </m:ctrlPr>
                      </m:sSubPr>
                      <m:e>
                        <m:r>
                          <a:rPr lang="en-US" b="1" i="1">
                            <a:latin typeface="Cambria Math" panose="02040503050406030204" pitchFamily="18" charset="0"/>
                          </a:rPr>
                          <m:t>𝒎</m:t>
                        </m:r>
                      </m:e>
                      <m:sub>
                        <m:r>
                          <a:rPr lang="en-US" b="1" i="1">
                            <a:latin typeface="Cambria Math" panose="02040503050406030204" pitchFamily="18" charset="0"/>
                          </a:rPr>
                          <m:t>𝟐</m:t>
                        </m:r>
                      </m:sub>
                    </m:sSub>
                  </m:oMath>
                </a14:m>
                <a:r>
                  <a:rPr lang="uz-Cyrl-UZ" b="1" dirty="0"/>
                  <a:t>,</a:t>
                </a:r>
                <a:r>
                  <a:rPr lang="en-US" b="1" dirty="0"/>
                  <a:t> </a:t>
                </a:r>
                <a14:m>
                  <m:oMath xmlns:m="http://schemas.openxmlformats.org/officeDocument/2006/math">
                    <m:sSub>
                      <m:sSubPr>
                        <m:ctrlPr>
                          <a:rPr lang="en-US" b="1" i="1">
                            <a:latin typeface="Cambria Math" panose="02040503050406030204" pitchFamily="18" charset="0"/>
                          </a:rPr>
                        </m:ctrlPr>
                      </m:sSubPr>
                      <m:e>
                        <m:r>
                          <a:rPr lang="en-US" b="1" i="1">
                            <a:latin typeface="Cambria Math" panose="02040503050406030204" pitchFamily="18" charset="0"/>
                          </a:rPr>
                          <m:t>𝒎</m:t>
                        </m:r>
                      </m:e>
                      <m:sub>
                        <m:r>
                          <a:rPr lang="en-US" b="1" i="1">
                            <a:latin typeface="Cambria Math" panose="02040503050406030204" pitchFamily="18" charset="0"/>
                          </a:rPr>
                          <m:t>𝟕</m:t>
                        </m:r>
                      </m:sub>
                    </m:sSub>
                  </m:oMath>
                </a14:m>
                <a:r>
                  <a:rPr lang="uz-Cyrl-UZ" dirty="0">
                    <a:latin typeface="Times New Roman" panose="02020603050405020304" pitchFamily="18" charset="0"/>
                    <a:cs typeface="Times New Roman" panose="02020603050405020304" pitchFamily="18" charset="0"/>
                  </a:rPr>
                  <a:t> - ўлим коэффициенти, яъни турли хилдаги ҳолатлар билан ўлим содир бўлиш эҳтимоллиги.</a:t>
                </a:r>
              </a:p>
              <a:p>
                <a:pPr algn="just"/>
                <a14:m>
                  <m:oMath xmlns:m="http://schemas.openxmlformats.org/officeDocument/2006/math">
                    <m:r>
                      <a:rPr lang="en-US" b="1" i="1">
                        <a:latin typeface="Cambria Math" panose="02040503050406030204" pitchFamily="18" charset="0"/>
                      </a:rPr>
                      <m:t>𝒎</m:t>
                    </m:r>
                    <m:r>
                      <a:rPr lang="en-US" b="1" i="1">
                        <a:latin typeface="Cambria Math" panose="02040503050406030204" pitchFamily="18" charset="0"/>
                      </a:rPr>
                      <m:t> </m:t>
                    </m:r>
                  </m:oMath>
                </a14:m>
                <a:r>
                  <a:rPr lang="uz-Cyrl-UZ" dirty="0">
                    <a:latin typeface="Times New Roman" panose="02020603050405020304" pitchFamily="18" charset="0"/>
                    <a:cs typeface="Times New Roman" panose="02020603050405020304" pitchFamily="18" charset="0"/>
                  </a:rPr>
                  <a:t>- ўлим коэффициенти суғурта компаниясининг тарихига назар солган ҳолда етти йиллик муддат бўйича эҳтимоллиги (тақрибан) акс эттирилади;</a:t>
                </a:r>
              </a:p>
              <a:p>
                <a:pPr algn="just"/>
                <a:r>
                  <a:rPr lang="en-US" dirty="0">
                    <a:latin typeface="Times New Roman" panose="02020603050405020304" pitchFamily="18" charset="0"/>
                    <a:cs typeface="Times New Roman" panose="02020603050405020304" pitchFamily="18" charset="0"/>
                  </a:rPr>
                  <a:t>g –</a:t>
                </a:r>
                <a:r>
                  <a:rPr lang="uz-Cyrl-UZ" dirty="0">
                    <a:latin typeface="Times New Roman" panose="02020603050405020304" pitchFamily="18" charset="0"/>
                    <a:cs typeface="Times New Roman" panose="02020603050405020304" pitchFamily="18" charset="0"/>
                  </a:rPr>
                  <a:t> иш ҳақининг йиллик ўзгариши сифатида 8 фоиз олинган;</a:t>
                </a:r>
              </a:p>
              <a:p>
                <a:pPr algn="just"/>
                <a:r>
                  <a:rPr lang="uz-Cyrl-UZ" dirty="0">
                    <a:latin typeface="Times New Roman" panose="02020603050405020304" pitchFamily="18" charset="0"/>
                    <a:cs typeface="Times New Roman" panose="02020603050405020304" pitchFamily="18" charset="0"/>
                  </a:rPr>
                  <a:t>Давлат облигацияларининг йиллик даромад бериш ставкаси 9 фоизни ташкил этади.</a:t>
                </a:r>
              </a:p>
            </p:txBody>
          </p:sp>
        </mc:Choice>
        <mc:Fallback xmlns="">
          <p:sp>
            <p:nvSpPr>
              <p:cNvPr id="5" name="Прямоугольник 4">
                <a:extLst>
                  <a:ext uri="{FF2B5EF4-FFF2-40B4-BE49-F238E27FC236}">
                    <a16:creationId xmlns:a16="http://schemas.microsoft.com/office/drawing/2014/main" id="{CB4941AF-1E03-44AA-8F2B-CD3FDF5D8D70}"/>
                  </a:ext>
                </a:extLst>
              </p:cNvPr>
              <p:cNvSpPr>
                <a:spLocks noRot="1" noChangeAspect="1" noMove="1" noResize="1" noEditPoints="1" noAdjustHandles="1" noChangeArrowheads="1" noChangeShapeType="1" noTextEdit="1"/>
              </p:cNvSpPr>
              <p:nvPr/>
            </p:nvSpPr>
            <p:spPr>
              <a:xfrm>
                <a:off x="807286" y="4087508"/>
                <a:ext cx="10515600" cy="2031325"/>
              </a:xfrm>
              <a:prstGeom prst="rect">
                <a:avLst/>
              </a:prstGeom>
              <a:blipFill>
                <a:blip r:embed="rId3"/>
                <a:stretch>
                  <a:fillRect l="-464" t="-1802" r="-522" b="-3904"/>
                </a:stretch>
              </a:blipFill>
            </p:spPr>
            <p:txBody>
              <a:bodyPr/>
              <a:lstStyle/>
              <a:p>
                <a:r>
                  <a:rPr lang="ru-RU">
                    <a:noFill/>
                  </a:rPr>
                  <a:t> </a:t>
                </a:r>
              </a:p>
            </p:txBody>
          </p:sp>
        </mc:Fallback>
      </mc:AlternateContent>
    </p:spTree>
    <p:extLst>
      <p:ext uri="{BB962C8B-B14F-4D97-AF65-F5344CB8AC3E}">
        <p14:creationId xmlns:p14="http://schemas.microsoft.com/office/powerpoint/2010/main" val="1014287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1DBEB2-46F2-4EAD-9E46-512BE67EB013}"/>
              </a:ext>
            </a:extLst>
          </p:cNvPr>
          <p:cNvSpPr>
            <a:spLocks noGrp="1"/>
          </p:cNvSpPr>
          <p:nvPr>
            <p:ph type="title"/>
          </p:nvPr>
        </p:nvSpPr>
        <p:spPr>
          <a:xfrm>
            <a:off x="838200" y="365125"/>
            <a:ext cx="10515600" cy="606425"/>
          </a:xfrm>
        </p:spPr>
        <p:txBody>
          <a:bodyPr>
            <a:normAutofit/>
          </a:bodyPr>
          <a:lstStyle/>
          <a:p>
            <a:pPr algn="ctr"/>
            <a:r>
              <a:rPr lang="uz-Cyrl-UZ" sz="2800" b="1" dirty="0">
                <a:solidFill>
                  <a:srgbClr val="002060"/>
                </a:solidFill>
                <a:latin typeface="Times New Roman" panose="02020603050405020304" pitchFamily="18" charset="0"/>
                <a:cs typeface="Times New Roman" panose="02020603050405020304" pitchFamily="18" charset="0"/>
              </a:rPr>
              <a:t>Қўлга киритилмаган даромадлар</a:t>
            </a:r>
            <a:r>
              <a:rPr lang="en-US" sz="2800" b="1" dirty="0">
                <a:solidFill>
                  <a:srgbClr val="002060"/>
                </a:solidFill>
                <a:latin typeface="Times New Roman" panose="02020603050405020304" pitchFamily="18" charset="0"/>
                <a:cs typeface="Times New Roman" panose="02020603050405020304" pitchFamily="18" charset="0"/>
              </a:rPr>
              <a:t> </a:t>
            </a:r>
            <a:r>
              <a:rPr lang="uz-Cyrl-UZ" sz="2800" b="1" dirty="0">
                <a:solidFill>
                  <a:srgbClr val="002060"/>
                </a:solidFill>
                <a:latin typeface="Times New Roman" panose="02020603050405020304" pitchFamily="18" charset="0"/>
                <a:cs typeface="Times New Roman" panose="02020603050405020304" pitchFamily="18" charset="0"/>
              </a:rPr>
              <a:t>бўйича ҳисоб-китоблар</a:t>
            </a:r>
            <a:endParaRPr lang="ru-RU" sz="2800" b="1" dirty="0">
              <a:solidFill>
                <a:srgbClr val="00206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graphicFrame>
            <p:nvGraphicFramePr>
              <p:cNvPr id="6" name="Таблица 6">
                <a:extLst>
                  <a:ext uri="{FF2B5EF4-FFF2-40B4-BE49-F238E27FC236}">
                    <a16:creationId xmlns:a16="http://schemas.microsoft.com/office/drawing/2014/main" id="{16AD2B57-DA28-4369-BD09-C40A68E63269}"/>
                  </a:ext>
                </a:extLst>
              </p:cNvPr>
              <p:cNvGraphicFramePr>
                <a:graphicFrameLocks noGrp="1"/>
              </p:cNvGraphicFramePr>
              <p:nvPr>
                <p:ph idx="1"/>
                <p:extLst>
                  <p:ext uri="{D42A27DB-BD31-4B8C-83A1-F6EECF244321}">
                    <p14:modId xmlns:p14="http://schemas.microsoft.com/office/powerpoint/2010/main" val="482663661"/>
                  </p:ext>
                </p:extLst>
              </p:nvPr>
            </p:nvGraphicFramePr>
            <p:xfrm>
              <a:off x="983411" y="1101712"/>
              <a:ext cx="10339475" cy="3586925"/>
            </p:xfrm>
            <a:graphic>
              <a:graphicData uri="http://schemas.openxmlformats.org/drawingml/2006/table">
                <a:tbl>
                  <a:tblPr firstRow="1" bandRow="1">
                    <a:tableStyleId>{5C22544A-7EE6-4342-B048-85BDC9FD1C3A}</a:tableStyleId>
                  </a:tblPr>
                  <a:tblGrid>
                    <a:gridCol w="1926995">
                      <a:extLst>
                        <a:ext uri="{9D8B030D-6E8A-4147-A177-3AD203B41FA5}">
                          <a16:colId xmlns:a16="http://schemas.microsoft.com/office/drawing/2014/main" val="3904337174"/>
                        </a:ext>
                      </a:extLst>
                    </a:gridCol>
                    <a:gridCol w="2103120">
                      <a:extLst>
                        <a:ext uri="{9D8B030D-6E8A-4147-A177-3AD203B41FA5}">
                          <a16:colId xmlns:a16="http://schemas.microsoft.com/office/drawing/2014/main" val="2722619703"/>
                        </a:ext>
                      </a:extLst>
                    </a:gridCol>
                    <a:gridCol w="2103120">
                      <a:extLst>
                        <a:ext uri="{9D8B030D-6E8A-4147-A177-3AD203B41FA5}">
                          <a16:colId xmlns:a16="http://schemas.microsoft.com/office/drawing/2014/main" val="628161968"/>
                        </a:ext>
                      </a:extLst>
                    </a:gridCol>
                    <a:gridCol w="2103120">
                      <a:extLst>
                        <a:ext uri="{9D8B030D-6E8A-4147-A177-3AD203B41FA5}">
                          <a16:colId xmlns:a16="http://schemas.microsoft.com/office/drawing/2014/main" val="2017141010"/>
                        </a:ext>
                      </a:extLst>
                    </a:gridCol>
                    <a:gridCol w="2103120">
                      <a:extLst>
                        <a:ext uri="{9D8B030D-6E8A-4147-A177-3AD203B41FA5}">
                          <a16:colId xmlns:a16="http://schemas.microsoft.com/office/drawing/2014/main" val="133907473"/>
                        </a:ext>
                      </a:extLst>
                    </a:gridCol>
                  </a:tblGrid>
                  <a:tr h="370840">
                    <a:tc>
                      <a:txBody>
                        <a:bodyPr/>
                        <a:lstStyle/>
                        <a:p>
                          <a:pPr algn="ctr"/>
                          <a:r>
                            <a:rPr lang="uz-Cyrl-UZ" sz="1600" dirty="0">
                              <a:latin typeface="Times New Roman" panose="02020603050405020304" pitchFamily="18" charset="0"/>
                              <a:cs typeface="Times New Roman" panose="02020603050405020304" pitchFamily="18" charset="0"/>
                            </a:rPr>
                            <a:t>Йиллар</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14:m>
                            <m:oMathPara xmlns:m="http://schemas.openxmlformats.org/officeDocument/2006/math">
                              <m:oMathParaPr>
                                <m:jc m:val="centerGroup"/>
                              </m:oMathParaPr>
                              <m:oMath xmlns:m="http://schemas.openxmlformats.org/officeDocument/2006/math">
                                <m:sSub>
                                  <m:sSubPr>
                                    <m:ctrlPr>
                                      <a:rPr lang="en-US" sz="1600" b="1" i="1" smtClean="0">
                                        <a:latin typeface="Cambria Math" panose="02040503050406030204" pitchFamily="18" charset="0"/>
                                      </a:rPr>
                                    </m:ctrlPr>
                                  </m:sSubPr>
                                  <m:e>
                                    <m:r>
                                      <a:rPr lang="en-US" sz="1600" b="1" i="1">
                                        <a:latin typeface="Cambria Math" panose="02040503050406030204" pitchFamily="18" charset="0"/>
                                      </a:rPr>
                                      <m:t>𝑾</m:t>
                                    </m:r>
                                  </m:e>
                                  <m:sub>
                                    <m:r>
                                      <a:rPr lang="en-US" sz="1600" b="1" i="1">
                                        <a:latin typeface="Cambria Math" panose="02040503050406030204" pitchFamily="18" charset="0"/>
                                      </a:rPr>
                                      <m:t>𝟎</m:t>
                                    </m:r>
                                  </m:sub>
                                </m:sSub>
                                <m:sSup>
                                  <m:sSupPr>
                                    <m:ctrlPr>
                                      <a:rPr lang="en-US" sz="1600" b="1" i="1" smtClean="0">
                                        <a:latin typeface="Cambria Math" panose="02040503050406030204" pitchFamily="18" charset="0"/>
                                      </a:rPr>
                                    </m:ctrlPr>
                                  </m:sSupPr>
                                  <m:e>
                                    <m:r>
                                      <a:rPr lang="en-US" sz="1600" b="1">
                                        <a:latin typeface="Cambria Math" panose="02040503050406030204" pitchFamily="18" charset="0"/>
                                      </a:rPr>
                                      <m:t>(</m:t>
                                    </m:r>
                                    <m:r>
                                      <a:rPr lang="en-US" sz="1600" b="1">
                                        <a:latin typeface="Cambria Math" panose="02040503050406030204" pitchFamily="18" charset="0"/>
                                      </a:rPr>
                                      <m:t>𝟏</m:t>
                                    </m:r>
                                    <m:r>
                                      <a:rPr lang="en-US" sz="1600" b="1">
                                        <a:latin typeface="Cambria Math" panose="02040503050406030204" pitchFamily="18" charset="0"/>
                                      </a:rPr>
                                      <m:t>+</m:t>
                                    </m:r>
                                    <m:r>
                                      <a:rPr lang="en-US" sz="1600" b="1">
                                        <a:latin typeface="Cambria Math" panose="02040503050406030204" pitchFamily="18" charset="0"/>
                                      </a:rPr>
                                      <m:t>𝐠</m:t>
                                    </m:r>
                                    <m:r>
                                      <a:rPr lang="en-US" sz="1600" b="1">
                                        <a:latin typeface="Cambria Math" panose="02040503050406030204" pitchFamily="18" charset="0"/>
                                      </a:rPr>
                                      <m:t>)</m:t>
                                    </m:r>
                                  </m:e>
                                  <m:sup>
                                    <m:r>
                                      <a:rPr lang="en-US" sz="1600" b="1" i="1" smtClean="0">
                                        <a:latin typeface="Cambria Math" panose="02040503050406030204" pitchFamily="18" charset="0"/>
                                      </a:rPr>
                                      <m:t>𝒕</m:t>
                                    </m:r>
                                  </m:sup>
                                </m:sSup>
                              </m:oMath>
                            </m:oMathPara>
                          </a14:m>
                          <a:endParaRPr lang="ru-RU" sz="1600" dirty="0">
                            <a:latin typeface="Times New Roman" panose="02020603050405020304" pitchFamily="18" charset="0"/>
                            <a:cs typeface="Times New Roman" panose="02020603050405020304" pitchFamily="18" charset="0"/>
                          </a:endParaRPr>
                        </a:p>
                      </a:txBody>
                      <a:tcPr/>
                    </a:tc>
                    <a:tc>
                      <a:txBody>
                        <a:bodyPr/>
                        <a:lstStyle/>
                        <a:p>
                          <a:pPr algn="ctr"/>
                          <a14:m>
                            <m:oMathPara xmlns:m="http://schemas.openxmlformats.org/officeDocument/2006/math">
                              <m:oMathParaPr>
                                <m:jc m:val="centerGroup"/>
                              </m:oMathParaPr>
                              <m:oMath xmlns:m="http://schemas.openxmlformats.org/officeDocument/2006/math">
                                <m:r>
                                  <a:rPr lang="en-US" sz="1600" b="1" i="0" smtClean="0">
                                    <a:latin typeface="Cambria Math" panose="02040503050406030204" pitchFamily="18" charset="0"/>
                                  </a:rPr>
                                  <m:t>(</m:t>
                                </m:r>
                                <m:r>
                                  <a:rPr lang="en-US" sz="1600" b="1" i="0" smtClean="0">
                                    <a:latin typeface="Cambria Math" panose="02040503050406030204" pitchFamily="18" charset="0"/>
                                  </a:rPr>
                                  <m:t>𝟏</m:t>
                                </m:r>
                                <m:r>
                                  <a:rPr lang="en-US" sz="1600" b="1" i="0" smtClean="0">
                                    <a:latin typeface="Cambria Math" panose="02040503050406030204" pitchFamily="18" charset="0"/>
                                  </a:rPr>
                                  <m:t>−</m:t>
                                </m:r>
                                <m:sSub>
                                  <m:sSubPr>
                                    <m:ctrlPr>
                                      <a:rPr lang="en-US" sz="1600" b="1" i="1" smtClean="0">
                                        <a:latin typeface="Cambria Math" panose="02040503050406030204" pitchFamily="18" charset="0"/>
                                      </a:rPr>
                                    </m:ctrlPr>
                                  </m:sSubPr>
                                  <m:e>
                                    <m:r>
                                      <a:rPr lang="en-US" sz="1600" b="1" i="1" smtClean="0">
                                        <a:latin typeface="Cambria Math" panose="02040503050406030204" pitchFamily="18" charset="0"/>
                                      </a:rPr>
                                      <m:t>𝒎</m:t>
                                    </m:r>
                                  </m:e>
                                  <m:sub>
                                    <m:r>
                                      <a:rPr lang="en-US" sz="1600" b="1" i="1" smtClean="0">
                                        <a:latin typeface="Cambria Math" panose="02040503050406030204" pitchFamily="18" charset="0"/>
                                      </a:rPr>
                                      <m:t>𝒕</m:t>
                                    </m:r>
                                  </m:sub>
                                </m:sSub>
                                <m:r>
                                  <a:rPr lang="en-US" sz="1600" b="1" i="1" smtClean="0">
                                    <a:latin typeface="Cambria Math" panose="02040503050406030204" pitchFamily="18" charset="0"/>
                                  </a:rPr>
                                  <m:t>)</m:t>
                                </m:r>
                              </m:oMath>
                            </m:oMathPara>
                          </a14:m>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1/</a:t>
                          </a:r>
                          <a14:m>
                            <m:oMath xmlns:m="http://schemas.openxmlformats.org/officeDocument/2006/math">
                              <m:sSup>
                                <m:sSupPr>
                                  <m:ctrlPr>
                                    <a:rPr lang="en-US" sz="1600" b="1" i="1" smtClean="0">
                                      <a:latin typeface="Cambria Math" panose="02040503050406030204" pitchFamily="18" charset="0"/>
                                    </a:rPr>
                                  </m:ctrlPr>
                                </m:sSupPr>
                                <m:e>
                                  <m:r>
                                    <a:rPr lang="en-US" sz="1600" b="1">
                                      <a:latin typeface="Cambria Math" panose="02040503050406030204" pitchFamily="18" charset="0"/>
                                    </a:rPr>
                                    <m:t>(</m:t>
                                  </m:r>
                                  <m:r>
                                    <a:rPr lang="en-US" sz="1600" b="1">
                                      <a:latin typeface="Cambria Math" panose="02040503050406030204" pitchFamily="18" charset="0"/>
                                    </a:rPr>
                                    <m:t>𝟏</m:t>
                                  </m:r>
                                  <m:r>
                                    <a:rPr lang="en-US" sz="1600" b="1">
                                      <a:latin typeface="Cambria Math" panose="02040503050406030204" pitchFamily="18" charset="0"/>
                                    </a:rPr>
                                    <m:t>+</m:t>
                                  </m:r>
                                  <m:r>
                                    <a:rPr lang="en-US" sz="1600" b="1">
                                      <a:latin typeface="Cambria Math" panose="02040503050406030204" pitchFamily="18" charset="0"/>
                                    </a:rPr>
                                    <m:t>𝐫</m:t>
                                  </m:r>
                                  <m:r>
                                    <a:rPr lang="en-US" sz="1600" b="1">
                                      <a:latin typeface="Cambria Math" panose="02040503050406030204" pitchFamily="18" charset="0"/>
                                    </a:rPr>
                                    <m:t>)</m:t>
                                  </m:r>
                                </m:e>
                                <m:sup>
                                  <m:r>
                                    <a:rPr lang="en-US" sz="1600" b="1" i="1" smtClean="0">
                                      <a:latin typeface="Cambria Math" panose="02040503050406030204" pitchFamily="18" charset="0"/>
                                    </a:rPr>
                                    <m:t>𝒕</m:t>
                                  </m:r>
                                </m:sup>
                              </m:sSup>
                            </m:oMath>
                          </a14:m>
                          <a:endParaRPr lang="ru-RU" sz="1600" dirty="0">
                            <a:latin typeface="Times New Roman" panose="02020603050405020304" pitchFamily="18" charset="0"/>
                            <a:cs typeface="Times New Roman" panose="02020603050405020304" pitchFamily="18" charset="0"/>
                          </a:endParaRPr>
                        </a:p>
                      </a:txBody>
                      <a:tcPr/>
                    </a:tc>
                    <a:tc>
                      <a:txBody>
                        <a:bodyPr/>
                        <a:lstStyle/>
                        <a:p>
                          <a:pPr algn="ctr"/>
                          <a14:m>
                            <m:oMathPara xmlns:m="http://schemas.openxmlformats.org/officeDocument/2006/math">
                              <m:oMathParaPr>
                                <m:jc m:val="centerGroup"/>
                              </m:oMathParaPr>
                              <m:oMath xmlns:m="http://schemas.openxmlformats.org/officeDocument/2006/math">
                                <m:f>
                                  <m:fPr>
                                    <m:ctrlPr>
                                      <a:rPr lang="en-US" sz="1600" b="1" i="1" smtClean="0">
                                        <a:latin typeface="Cambria Math" panose="02040503050406030204" pitchFamily="18" charset="0"/>
                                      </a:rPr>
                                    </m:ctrlPr>
                                  </m:fPr>
                                  <m:num>
                                    <m:sSub>
                                      <m:sSubPr>
                                        <m:ctrlPr>
                                          <a:rPr lang="en-US" sz="1600" b="1" i="1">
                                            <a:latin typeface="Cambria Math" panose="02040503050406030204" pitchFamily="18" charset="0"/>
                                          </a:rPr>
                                        </m:ctrlPr>
                                      </m:sSubPr>
                                      <m:e>
                                        <m:r>
                                          <a:rPr lang="en-US" sz="1600" b="1" i="1">
                                            <a:latin typeface="Cambria Math" panose="02040503050406030204" pitchFamily="18" charset="0"/>
                                          </a:rPr>
                                          <m:t>𝑾</m:t>
                                        </m:r>
                                      </m:e>
                                      <m:sub>
                                        <m:r>
                                          <a:rPr lang="en-US" sz="1600" b="1" i="1">
                                            <a:latin typeface="Cambria Math" panose="02040503050406030204" pitchFamily="18" charset="0"/>
                                          </a:rPr>
                                          <m:t>𝟎</m:t>
                                        </m:r>
                                      </m:sub>
                                    </m:sSub>
                                    <m:sSup>
                                      <m:sSupPr>
                                        <m:ctrlPr>
                                          <a:rPr lang="en-US" sz="1600" b="1" i="1">
                                            <a:latin typeface="Cambria Math" panose="02040503050406030204" pitchFamily="18" charset="0"/>
                                          </a:rPr>
                                        </m:ctrlPr>
                                      </m:sSupPr>
                                      <m:e>
                                        <m:r>
                                          <a:rPr lang="en-US" sz="1600" b="1">
                                            <a:latin typeface="Cambria Math" panose="02040503050406030204" pitchFamily="18" charset="0"/>
                                          </a:rPr>
                                          <m:t>(</m:t>
                                        </m:r>
                                        <m:r>
                                          <a:rPr lang="en-US" sz="1600" b="1">
                                            <a:latin typeface="Cambria Math" panose="02040503050406030204" pitchFamily="18" charset="0"/>
                                          </a:rPr>
                                          <m:t>𝟏</m:t>
                                        </m:r>
                                        <m:r>
                                          <a:rPr lang="en-US" sz="1600" b="1">
                                            <a:latin typeface="Cambria Math" panose="02040503050406030204" pitchFamily="18" charset="0"/>
                                          </a:rPr>
                                          <m:t>+</m:t>
                                        </m:r>
                                        <m:r>
                                          <a:rPr lang="en-US" sz="1600" b="1">
                                            <a:latin typeface="Cambria Math" panose="02040503050406030204" pitchFamily="18" charset="0"/>
                                          </a:rPr>
                                          <m:t>𝐠</m:t>
                                        </m:r>
                                        <m:r>
                                          <a:rPr lang="en-US" sz="1600" b="1">
                                            <a:latin typeface="Cambria Math" panose="02040503050406030204" pitchFamily="18" charset="0"/>
                                          </a:rPr>
                                          <m:t>)</m:t>
                                        </m:r>
                                      </m:e>
                                      <m:sup>
                                        <m:r>
                                          <a:rPr lang="en-US" sz="1600" b="1" i="1" smtClean="0">
                                            <a:latin typeface="Cambria Math" panose="02040503050406030204" pitchFamily="18" charset="0"/>
                                          </a:rPr>
                                          <m:t>𝒕</m:t>
                                        </m:r>
                                      </m:sup>
                                    </m:sSup>
                                    <m:r>
                                      <a:rPr lang="en-US" sz="1600" b="1">
                                        <a:latin typeface="Cambria Math" panose="02040503050406030204" pitchFamily="18" charset="0"/>
                                      </a:rPr>
                                      <m:t>(</m:t>
                                    </m:r>
                                    <m:r>
                                      <a:rPr lang="en-US" sz="1600" b="1">
                                        <a:latin typeface="Cambria Math" panose="02040503050406030204" pitchFamily="18" charset="0"/>
                                      </a:rPr>
                                      <m:t>𝟏</m:t>
                                    </m:r>
                                    <m:r>
                                      <a:rPr lang="en-US" sz="1600" b="1">
                                        <a:latin typeface="Cambria Math" panose="02040503050406030204" pitchFamily="18" charset="0"/>
                                      </a:rPr>
                                      <m:t>−</m:t>
                                    </m:r>
                                    <m:sSub>
                                      <m:sSubPr>
                                        <m:ctrlPr>
                                          <a:rPr lang="en-US" sz="1600" b="1" i="1">
                                            <a:latin typeface="Cambria Math" panose="02040503050406030204" pitchFamily="18" charset="0"/>
                                          </a:rPr>
                                        </m:ctrlPr>
                                      </m:sSubPr>
                                      <m:e>
                                        <m:r>
                                          <a:rPr lang="en-US" sz="1600" b="1" i="1">
                                            <a:latin typeface="Cambria Math" panose="02040503050406030204" pitchFamily="18" charset="0"/>
                                          </a:rPr>
                                          <m:t>𝒎</m:t>
                                        </m:r>
                                      </m:e>
                                      <m:sub>
                                        <m:r>
                                          <a:rPr lang="en-US" sz="1600" b="1" i="1" smtClean="0">
                                            <a:latin typeface="Cambria Math" panose="02040503050406030204" pitchFamily="18" charset="0"/>
                                          </a:rPr>
                                          <m:t>𝒕</m:t>
                                        </m:r>
                                      </m:sub>
                                    </m:sSub>
                                    <m:r>
                                      <a:rPr lang="en-US" sz="1600" b="1" i="1">
                                        <a:latin typeface="Cambria Math" panose="02040503050406030204" pitchFamily="18" charset="0"/>
                                      </a:rPr>
                                      <m:t>)</m:t>
                                    </m:r>
                                  </m:num>
                                  <m:den>
                                    <m:sSup>
                                      <m:sSupPr>
                                        <m:ctrlPr>
                                          <a:rPr lang="en-US" sz="1600" b="1" i="1">
                                            <a:latin typeface="Cambria Math" panose="02040503050406030204" pitchFamily="18" charset="0"/>
                                          </a:rPr>
                                        </m:ctrlPr>
                                      </m:sSupPr>
                                      <m:e>
                                        <m:r>
                                          <a:rPr lang="en-US" sz="1600" b="1">
                                            <a:latin typeface="Cambria Math" panose="02040503050406030204" pitchFamily="18" charset="0"/>
                                          </a:rPr>
                                          <m:t>(</m:t>
                                        </m:r>
                                        <m:r>
                                          <a:rPr lang="en-US" sz="1600" b="1">
                                            <a:latin typeface="Cambria Math" panose="02040503050406030204" pitchFamily="18" charset="0"/>
                                          </a:rPr>
                                          <m:t>𝟏</m:t>
                                        </m:r>
                                        <m:r>
                                          <a:rPr lang="en-US" sz="1600" b="1">
                                            <a:latin typeface="Cambria Math" panose="02040503050406030204" pitchFamily="18" charset="0"/>
                                          </a:rPr>
                                          <m:t>+</m:t>
                                        </m:r>
                                        <m:r>
                                          <a:rPr lang="en-US" sz="1600" b="1">
                                            <a:latin typeface="Cambria Math" panose="02040503050406030204" pitchFamily="18" charset="0"/>
                                          </a:rPr>
                                          <m:t>𝐫</m:t>
                                        </m:r>
                                        <m:r>
                                          <a:rPr lang="en-US" sz="1600" b="1">
                                            <a:latin typeface="Cambria Math" panose="02040503050406030204" pitchFamily="18" charset="0"/>
                                          </a:rPr>
                                          <m:t>)</m:t>
                                        </m:r>
                                      </m:e>
                                      <m:sup>
                                        <m:r>
                                          <a:rPr lang="en-US" sz="1600" b="1" i="1" smtClean="0">
                                            <a:latin typeface="Cambria Math" panose="02040503050406030204" pitchFamily="18" charset="0"/>
                                          </a:rPr>
                                          <m:t>𝒕</m:t>
                                        </m:r>
                                      </m:sup>
                                    </m:sSup>
                                  </m:den>
                                </m:f>
                              </m:oMath>
                            </m:oMathPara>
                          </a14:m>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89616419"/>
                      </a:ext>
                    </a:extLst>
                  </a:tr>
                  <a:tr h="370840">
                    <a:tc>
                      <a:txBody>
                        <a:bodyPr/>
                        <a:lstStyle/>
                        <a:p>
                          <a:pPr algn="ctr"/>
                          <a:r>
                            <a:rPr lang="en-US" sz="1600" dirty="0">
                              <a:latin typeface="Times New Roman" panose="02020603050405020304" pitchFamily="18" charset="0"/>
                              <a:cs typeface="Times New Roman" panose="02020603050405020304" pitchFamily="18" charset="0"/>
                            </a:rPr>
                            <a:t>1986</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85000</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0,991</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1,000</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84235</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71369176"/>
                      </a:ext>
                    </a:extLst>
                  </a:tr>
                  <a:tr h="370840">
                    <a:tc>
                      <a:txBody>
                        <a:bodyPr/>
                        <a:lstStyle/>
                        <a:p>
                          <a:pPr algn="ctr"/>
                          <a:r>
                            <a:rPr lang="en-US" sz="1600" dirty="0">
                              <a:latin typeface="Times New Roman" panose="02020603050405020304" pitchFamily="18" charset="0"/>
                              <a:cs typeface="Times New Roman" panose="02020603050405020304" pitchFamily="18" charset="0"/>
                            </a:rPr>
                            <a:t>1987</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91800</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0,990</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0,917</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83339</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3463746"/>
                      </a:ext>
                    </a:extLst>
                  </a:tr>
                  <a:tr h="370840">
                    <a:tc>
                      <a:txBody>
                        <a:bodyPr/>
                        <a:lstStyle/>
                        <a:p>
                          <a:pPr algn="ctr"/>
                          <a:r>
                            <a:rPr lang="en-US" sz="1600" dirty="0">
                              <a:latin typeface="Times New Roman" panose="02020603050405020304" pitchFamily="18" charset="0"/>
                              <a:cs typeface="Times New Roman" panose="02020603050405020304" pitchFamily="18" charset="0"/>
                            </a:rPr>
                            <a:t>1988</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99144</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0,989</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0,842</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82561</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166916508"/>
                      </a:ext>
                    </a:extLst>
                  </a:tr>
                  <a:tr h="370840">
                    <a:tc>
                      <a:txBody>
                        <a:bodyPr/>
                        <a:lstStyle/>
                        <a:p>
                          <a:pPr algn="ctr"/>
                          <a:r>
                            <a:rPr lang="en-US" sz="1600" dirty="0">
                              <a:latin typeface="Times New Roman" panose="02020603050405020304" pitchFamily="18" charset="0"/>
                              <a:cs typeface="Times New Roman" panose="02020603050405020304" pitchFamily="18" charset="0"/>
                            </a:rPr>
                            <a:t>1989</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107076</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0,988</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0,772</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81671</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251224095"/>
                      </a:ext>
                    </a:extLst>
                  </a:tr>
                  <a:tr h="370840">
                    <a:tc>
                      <a:txBody>
                        <a:bodyPr/>
                        <a:lstStyle/>
                        <a:p>
                          <a:pPr algn="ctr"/>
                          <a:r>
                            <a:rPr lang="en-US" sz="1600" dirty="0">
                              <a:latin typeface="Times New Roman" panose="02020603050405020304" pitchFamily="18" charset="0"/>
                              <a:cs typeface="Times New Roman" panose="02020603050405020304" pitchFamily="18" charset="0"/>
                            </a:rPr>
                            <a:t>1990</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115642</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0,987</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0,708</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80810</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932485207"/>
                      </a:ext>
                    </a:extLst>
                  </a:tr>
                  <a:tr h="370840">
                    <a:tc>
                      <a:txBody>
                        <a:bodyPr/>
                        <a:lstStyle/>
                        <a:p>
                          <a:pPr algn="ctr"/>
                          <a:r>
                            <a:rPr lang="en-US" sz="1600" dirty="0">
                              <a:latin typeface="Times New Roman" panose="02020603050405020304" pitchFamily="18" charset="0"/>
                              <a:cs typeface="Times New Roman" panose="02020603050405020304" pitchFamily="18" charset="0"/>
                            </a:rPr>
                            <a:t>1991</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124893</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0,986</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0,650</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80043</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15827053"/>
                      </a:ext>
                    </a:extLst>
                  </a:tr>
                  <a:tr h="370840">
                    <a:tc>
                      <a:txBody>
                        <a:bodyPr/>
                        <a:lstStyle/>
                        <a:p>
                          <a:pPr algn="ctr"/>
                          <a:r>
                            <a:rPr lang="en-US" sz="1600" dirty="0">
                              <a:latin typeface="Times New Roman" panose="02020603050405020304" pitchFamily="18" charset="0"/>
                              <a:cs typeface="Times New Roman" panose="02020603050405020304" pitchFamily="18" charset="0"/>
                            </a:rPr>
                            <a:t>1992</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134884</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0,985</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0,596</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79185</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94670304"/>
                      </a:ext>
                    </a:extLst>
                  </a:tr>
                  <a:tr h="370840">
                    <a:tc>
                      <a:txBody>
                        <a:bodyPr/>
                        <a:lstStyle/>
                        <a:p>
                          <a:pPr algn="ctr"/>
                          <a:r>
                            <a:rPr lang="en-US" sz="1600" dirty="0">
                              <a:latin typeface="Times New Roman" panose="02020603050405020304" pitchFamily="18" charset="0"/>
                              <a:cs typeface="Times New Roman" panose="02020603050405020304" pitchFamily="18" charset="0"/>
                            </a:rPr>
                            <a:t>1993</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145675</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0,984</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0,547</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78408</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436254165"/>
                      </a:ext>
                    </a:extLst>
                  </a:tr>
                </a:tbl>
              </a:graphicData>
            </a:graphic>
          </p:graphicFrame>
        </mc:Choice>
        <mc:Fallback xmlns="">
          <p:graphicFrame>
            <p:nvGraphicFramePr>
              <p:cNvPr id="6" name="Таблица 6">
                <a:extLst>
                  <a:ext uri="{FF2B5EF4-FFF2-40B4-BE49-F238E27FC236}">
                    <a16:creationId xmlns:a16="http://schemas.microsoft.com/office/drawing/2014/main" id="{16AD2B57-DA28-4369-BD09-C40A68E63269}"/>
                  </a:ext>
                </a:extLst>
              </p:cNvPr>
              <p:cNvGraphicFramePr>
                <a:graphicFrameLocks noGrp="1"/>
              </p:cNvGraphicFramePr>
              <p:nvPr>
                <p:ph idx="1"/>
                <p:extLst>
                  <p:ext uri="{D42A27DB-BD31-4B8C-83A1-F6EECF244321}">
                    <p14:modId xmlns:p14="http://schemas.microsoft.com/office/powerpoint/2010/main" val="482663661"/>
                  </p:ext>
                </p:extLst>
              </p:nvPr>
            </p:nvGraphicFramePr>
            <p:xfrm>
              <a:off x="983411" y="1101712"/>
              <a:ext cx="10339475" cy="3586925"/>
            </p:xfrm>
            <a:graphic>
              <a:graphicData uri="http://schemas.openxmlformats.org/drawingml/2006/table">
                <a:tbl>
                  <a:tblPr firstRow="1" bandRow="1">
                    <a:tableStyleId>{5C22544A-7EE6-4342-B048-85BDC9FD1C3A}</a:tableStyleId>
                  </a:tblPr>
                  <a:tblGrid>
                    <a:gridCol w="1926995">
                      <a:extLst>
                        <a:ext uri="{9D8B030D-6E8A-4147-A177-3AD203B41FA5}">
                          <a16:colId xmlns:a16="http://schemas.microsoft.com/office/drawing/2014/main" val="3904337174"/>
                        </a:ext>
                      </a:extLst>
                    </a:gridCol>
                    <a:gridCol w="2103120">
                      <a:extLst>
                        <a:ext uri="{9D8B030D-6E8A-4147-A177-3AD203B41FA5}">
                          <a16:colId xmlns:a16="http://schemas.microsoft.com/office/drawing/2014/main" val="2722619703"/>
                        </a:ext>
                      </a:extLst>
                    </a:gridCol>
                    <a:gridCol w="2103120">
                      <a:extLst>
                        <a:ext uri="{9D8B030D-6E8A-4147-A177-3AD203B41FA5}">
                          <a16:colId xmlns:a16="http://schemas.microsoft.com/office/drawing/2014/main" val="628161968"/>
                        </a:ext>
                      </a:extLst>
                    </a:gridCol>
                    <a:gridCol w="2103120">
                      <a:extLst>
                        <a:ext uri="{9D8B030D-6E8A-4147-A177-3AD203B41FA5}">
                          <a16:colId xmlns:a16="http://schemas.microsoft.com/office/drawing/2014/main" val="2017141010"/>
                        </a:ext>
                      </a:extLst>
                    </a:gridCol>
                    <a:gridCol w="2103120">
                      <a:extLst>
                        <a:ext uri="{9D8B030D-6E8A-4147-A177-3AD203B41FA5}">
                          <a16:colId xmlns:a16="http://schemas.microsoft.com/office/drawing/2014/main" val="133907473"/>
                        </a:ext>
                      </a:extLst>
                    </a:gridCol>
                  </a:tblGrid>
                  <a:tr h="620205">
                    <a:tc>
                      <a:txBody>
                        <a:bodyPr/>
                        <a:lstStyle/>
                        <a:p>
                          <a:pPr algn="ctr"/>
                          <a:r>
                            <a:rPr lang="uz-Cyrl-UZ" sz="1600" dirty="0">
                              <a:latin typeface="Times New Roman" panose="02020603050405020304" pitchFamily="18" charset="0"/>
                              <a:cs typeface="Times New Roman" panose="02020603050405020304" pitchFamily="18" charset="0"/>
                            </a:rPr>
                            <a:t>Йиллар</a:t>
                          </a:r>
                          <a:endParaRPr lang="ru-RU" sz="1600" dirty="0">
                            <a:latin typeface="Times New Roman" panose="02020603050405020304" pitchFamily="18" charset="0"/>
                            <a:cs typeface="Times New Roman" panose="02020603050405020304" pitchFamily="18" charset="0"/>
                          </a:endParaRPr>
                        </a:p>
                      </a:txBody>
                      <a:tcPr/>
                    </a:tc>
                    <a:tc>
                      <a:txBody>
                        <a:bodyPr/>
                        <a:lstStyle/>
                        <a:p>
                          <a:endParaRPr lang="ru-RU"/>
                        </a:p>
                      </a:txBody>
                      <a:tcPr>
                        <a:blipFill>
                          <a:blip r:embed="rId2"/>
                          <a:stretch>
                            <a:fillRect l="-91884" t="-1961" r="-301449" b="-484314"/>
                          </a:stretch>
                        </a:blipFill>
                      </a:tcPr>
                    </a:tc>
                    <a:tc>
                      <a:txBody>
                        <a:bodyPr/>
                        <a:lstStyle/>
                        <a:p>
                          <a:endParaRPr lang="ru-RU"/>
                        </a:p>
                      </a:txBody>
                      <a:tcPr>
                        <a:blipFill>
                          <a:blip r:embed="rId2"/>
                          <a:stretch>
                            <a:fillRect l="-191329" t="-1961" r="-200578" b="-484314"/>
                          </a:stretch>
                        </a:blipFill>
                      </a:tcPr>
                    </a:tc>
                    <a:tc>
                      <a:txBody>
                        <a:bodyPr/>
                        <a:lstStyle/>
                        <a:p>
                          <a:endParaRPr lang="ru-RU"/>
                        </a:p>
                      </a:txBody>
                      <a:tcPr>
                        <a:blipFill>
                          <a:blip r:embed="rId2"/>
                          <a:stretch>
                            <a:fillRect l="-292174" t="-1961" r="-101159" b="-484314"/>
                          </a:stretch>
                        </a:blipFill>
                      </a:tcPr>
                    </a:tc>
                    <a:tc>
                      <a:txBody>
                        <a:bodyPr/>
                        <a:lstStyle/>
                        <a:p>
                          <a:endParaRPr lang="ru-RU"/>
                        </a:p>
                      </a:txBody>
                      <a:tcPr>
                        <a:blipFill>
                          <a:blip r:embed="rId2"/>
                          <a:stretch>
                            <a:fillRect l="-392174" t="-1961" r="-1159" b="-484314"/>
                          </a:stretch>
                        </a:blipFill>
                      </a:tcPr>
                    </a:tc>
                    <a:extLst>
                      <a:ext uri="{0D108BD9-81ED-4DB2-BD59-A6C34878D82A}">
                        <a16:rowId xmlns:a16="http://schemas.microsoft.com/office/drawing/2014/main" val="1289616419"/>
                      </a:ext>
                    </a:extLst>
                  </a:tr>
                  <a:tr h="370840">
                    <a:tc>
                      <a:txBody>
                        <a:bodyPr/>
                        <a:lstStyle/>
                        <a:p>
                          <a:pPr algn="ctr"/>
                          <a:r>
                            <a:rPr lang="en-US" sz="1600" dirty="0">
                              <a:latin typeface="Times New Roman" panose="02020603050405020304" pitchFamily="18" charset="0"/>
                              <a:cs typeface="Times New Roman" panose="02020603050405020304" pitchFamily="18" charset="0"/>
                            </a:rPr>
                            <a:t>1986</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85000</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0,991</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1,000</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84235</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71369176"/>
                      </a:ext>
                    </a:extLst>
                  </a:tr>
                  <a:tr h="370840">
                    <a:tc>
                      <a:txBody>
                        <a:bodyPr/>
                        <a:lstStyle/>
                        <a:p>
                          <a:pPr algn="ctr"/>
                          <a:r>
                            <a:rPr lang="en-US" sz="1600" dirty="0">
                              <a:latin typeface="Times New Roman" panose="02020603050405020304" pitchFamily="18" charset="0"/>
                              <a:cs typeface="Times New Roman" panose="02020603050405020304" pitchFamily="18" charset="0"/>
                            </a:rPr>
                            <a:t>1987</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91800</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0,990</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0,917</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83339</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3463746"/>
                      </a:ext>
                    </a:extLst>
                  </a:tr>
                  <a:tr h="370840">
                    <a:tc>
                      <a:txBody>
                        <a:bodyPr/>
                        <a:lstStyle/>
                        <a:p>
                          <a:pPr algn="ctr"/>
                          <a:r>
                            <a:rPr lang="en-US" sz="1600" dirty="0">
                              <a:latin typeface="Times New Roman" panose="02020603050405020304" pitchFamily="18" charset="0"/>
                              <a:cs typeface="Times New Roman" panose="02020603050405020304" pitchFamily="18" charset="0"/>
                            </a:rPr>
                            <a:t>1988</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99144</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0,989</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0,842</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82561</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166916508"/>
                      </a:ext>
                    </a:extLst>
                  </a:tr>
                  <a:tr h="370840">
                    <a:tc>
                      <a:txBody>
                        <a:bodyPr/>
                        <a:lstStyle/>
                        <a:p>
                          <a:pPr algn="ctr"/>
                          <a:r>
                            <a:rPr lang="en-US" sz="1600" dirty="0">
                              <a:latin typeface="Times New Roman" panose="02020603050405020304" pitchFamily="18" charset="0"/>
                              <a:cs typeface="Times New Roman" panose="02020603050405020304" pitchFamily="18" charset="0"/>
                            </a:rPr>
                            <a:t>1989</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107076</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0,988</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0,772</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81671</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251224095"/>
                      </a:ext>
                    </a:extLst>
                  </a:tr>
                  <a:tr h="370840">
                    <a:tc>
                      <a:txBody>
                        <a:bodyPr/>
                        <a:lstStyle/>
                        <a:p>
                          <a:pPr algn="ctr"/>
                          <a:r>
                            <a:rPr lang="en-US" sz="1600" dirty="0">
                              <a:latin typeface="Times New Roman" panose="02020603050405020304" pitchFamily="18" charset="0"/>
                              <a:cs typeface="Times New Roman" panose="02020603050405020304" pitchFamily="18" charset="0"/>
                            </a:rPr>
                            <a:t>1990</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115642</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0,987</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0,708</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80810</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932485207"/>
                      </a:ext>
                    </a:extLst>
                  </a:tr>
                  <a:tr h="370840">
                    <a:tc>
                      <a:txBody>
                        <a:bodyPr/>
                        <a:lstStyle/>
                        <a:p>
                          <a:pPr algn="ctr"/>
                          <a:r>
                            <a:rPr lang="en-US" sz="1600" dirty="0">
                              <a:latin typeface="Times New Roman" panose="02020603050405020304" pitchFamily="18" charset="0"/>
                              <a:cs typeface="Times New Roman" panose="02020603050405020304" pitchFamily="18" charset="0"/>
                            </a:rPr>
                            <a:t>1991</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124893</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0,986</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0,650</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80043</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15827053"/>
                      </a:ext>
                    </a:extLst>
                  </a:tr>
                  <a:tr h="370840">
                    <a:tc>
                      <a:txBody>
                        <a:bodyPr/>
                        <a:lstStyle/>
                        <a:p>
                          <a:pPr algn="ctr"/>
                          <a:r>
                            <a:rPr lang="en-US" sz="1600" dirty="0">
                              <a:latin typeface="Times New Roman" panose="02020603050405020304" pitchFamily="18" charset="0"/>
                              <a:cs typeface="Times New Roman" panose="02020603050405020304" pitchFamily="18" charset="0"/>
                            </a:rPr>
                            <a:t>1992</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134884</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0,985</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0,596</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79185</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94670304"/>
                      </a:ext>
                    </a:extLst>
                  </a:tr>
                  <a:tr h="370840">
                    <a:tc>
                      <a:txBody>
                        <a:bodyPr/>
                        <a:lstStyle/>
                        <a:p>
                          <a:pPr algn="ctr"/>
                          <a:r>
                            <a:rPr lang="en-US" sz="1600" dirty="0">
                              <a:latin typeface="Times New Roman" panose="02020603050405020304" pitchFamily="18" charset="0"/>
                              <a:cs typeface="Times New Roman" panose="02020603050405020304" pitchFamily="18" charset="0"/>
                            </a:rPr>
                            <a:t>1993</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145675</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0,984</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0,547</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a:latin typeface="Times New Roman" panose="02020603050405020304" pitchFamily="18" charset="0"/>
                              <a:cs typeface="Times New Roman" panose="02020603050405020304" pitchFamily="18" charset="0"/>
                            </a:rPr>
                            <a:t>78408</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436254165"/>
                      </a:ext>
                    </a:extLst>
                  </a:tr>
                </a:tbl>
              </a:graphicData>
            </a:graphic>
          </p:graphicFrame>
        </mc:Fallback>
      </mc:AlternateContent>
      <p:sp>
        <p:nvSpPr>
          <p:cNvPr id="5" name="Прямоугольник 4">
            <a:extLst>
              <a:ext uri="{FF2B5EF4-FFF2-40B4-BE49-F238E27FC236}">
                <a16:creationId xmlns:a16="http://schemas.microsoft.com/office/drawing/2014/main" id="{CB4941AF-1E03-44AA-8F2B-CD3FDF5D8D70}"/>
              </a:ext>
            </a:extLst>
          </p:cNvPr>
          <p:cNvSpPr/>
          <p:nvPr/>
        </p:nvSpPr>
        <p:spPr>
          <a:xfrm>
            <a:off x="895348" y="4997800"/>
            <a:ext cx="10515600" cy="1200329"/>
          </a:xfrm>
          <a:prstGeom prst="rect">
            <a:avLst/>
          </a:prstGeom>
        </p:spPr>
        <p:txBody>
          <a:bodyPr wrap="square">
            <a:spAutoFit/>
          </a:bodyPr>
          <a:lstStyle/>
          <a:p>
            <a:pPr algn="just"/>
            <a:r>
              <a:rPr lang="uz-Cyrl-UZ" dirty="0">
                <a:latin typeface="Times New Roman" panose="02020603050405020304" pitchFamily="18" charset="0"/>
                <a:cs typeface="Times New Roman" panose="02020603050405020304" pitchFamily="18" charset="0"/>
              </a:rPr>
              <a:t>Жадвалнинг охирги устунида келтирилган рақамларни қўшиб чиқсак, </a:t>
            </a:r>
            <a:r>
              <a:rPr lang="en-US" dirty="0">
                <a:latin typeface="Times New Roman" panose="02020603050405020304" pitchFamily="18" charset="0"/>
                <a:cs typeface="Times New Roman" panose="02020603050405020304" pitchFamily="18" charset="0"/>
              </a:rPr>
              <a:t>PDV – </a:t>
            </a:r>
            <a:r>
              <a:rPr lang="ru-RU" dirty="0">
                <a:latin typeface="Times New Roman" panose="02020603050405020304" pitchFamily="18" charset="0"/>
                <a:cs typeface="Times New Roman" panose="02020603050405020304" pitchFamily="18" charset="0"/>
              </a:rPr>
              <a:t>650252 </a:t>
            </a:r>
            <a:r>
              <a:rPr lang="ru-RU" dirty="0" err="1">
                <a:latin typeface="Times New Roman" panose="02020603050405020304" pitchFamily="18" charset="0"/>
                <a:cs typeface="Times New Roman" panose="02020603050405020304" pitchFamily="18" charset="0"/>
              </a:rPr>
              <a:t>долларга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тенг</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эканлигини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кўришимиз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мумкин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Суднинг</a:t>
            </a:r>
            <a:r>
              <a:rPr lang="ru-RU" dirty="0">
                <a:latin typeface="Times New Roman" panose="02020603050405020304" pitchFamily="18" charset="0"/>
                <a:cs typeface="Times New Roman" panose="02020603050405020304" pitchFamily="18" charset="0"/>
              </a:rPr>
              <a:t> </a:t>
            </a:r>
            <a:r>
              <a:rPr lang="uz-Cyrl-UZ" dirty="0">
                <a:latin typeface="Times New Roman" panose="02020603050405020304" pitchFamily="18" charset="0"/>
                <a:cs typeface="Times New Roman" panose="02020603050405020304" pitchFamily="18" charset="0"/>
              </a:rPr>
              <a:t>қарори билан хақиқатдан ҳам айбдор аниқланадиган бўлса, Харольд Дженнингснинг оиласи компенсация сифатида </a:t>
            </a:r>
            <a:r>
              <a:rPr lang="ru-RU" dirty="0">
                <a:latin typeface="Times New Roman" panose="02020603050405020304" pitchFamily="18" charset="0"/>
                <a:cs typeface="Times New Roman" panose="02020603050405020304" pitchFamily="18" charset="0"/>
              </a:rPr>
              <a:t>650252 </a:t>
            </a:r>
            <a:r>
              <a:rPr lang="ru-RU" dirty="0" err="1">
                <a:latin typeface="Times New Roman" panose="02020603050405020304" pitchFamily="18" charset="0"/>
                <a:cs typeface="Times New Roman" panose="02020603050405020304" pitchFamily="18" charset="0"/>
              </a:rPr>
              <a:t>долларни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олиши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мақсадга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мувофиқ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ҳисобланади</a:t>
            </a:r>
            <a:r>
              <a:rPr lang="ru-RU" dirty="0">
                <a:latin typeface="Times New Roman" panose="02020603050405020304" pitchFamily="18" charset="0"/>
                <a:cs typeface="Times New Roman" panose="02020603050405020304" pitchFamily="18" charset="0"/>
              </a:rPr>
              <a:t>. </a:t>
            </a:r>
            <a:r>
              <a:rPr lang="uz-Cyrl-UZ"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endParaRPr lang="uz-Cyrl-U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2616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1DBEB2-46F2-4EAD-9E46-512BE67EB013}"/>
              </a:ext>
            </a:extLst>
          </p:cNvPr>
          <p:cNvSpPr>
            <a:spLocks noGrp="1"/>
          </p:cNvSpPr>
          <p:nvPr>
            <p:ph type="title"/>
          </p:nvPr>
        </p:nvSpPr>
        <p:spPr>
          <a:xfrm>
            <a:off x="838200" y="365125"/>
            <a:ext cx="10515600" cy="606425"/>
          </a:xfrm>
        </p:spPr>
        <p:txBody>
          <a:bodyPr>
            <a:normAutofit/>
          </a:bodyPr>
          <a:lstStyle/>
          <a:p>
            <a:pPr algn="ctr"/>
            <a:r>
              <a:rPr lang="uz-Cyrl-UZ" sz="2800" b="1" dirty="0">
                <a:solidFill>
                  <a:srgbClr val="002060"/>
                </a:solidFill>
                <a:latin typeface="Times New Roman" panose="02020603050405020304" pitchFamily="18" charset="0"/>
                <a:cs typeface="Times New Roman" panose="02020603050405020304" pitchFamily="18" charset="0"/>
              </a:rPr>
              <a:t>Пулнинг кейинги йилдаги қиймати</a:t>
            </a:r>
            <a:endParaRPr lang="ru-RU" sz="2800" b="1" dirty="0">
              <a:solidFill>
                <a:srgbClr val="002060"/>
              </a:solidFill>
              <a:latin typeface="Times New Roman" panose="02020603050405020304" pitchFamily="18"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CB4941AF-1E03-44AA-8F2B-CD3FDF5D8D70}"/>
              </a:ext>
            </a:extLst>
          </p:cNvPr>
          <p:cNvSpPr/>
          <p:nvPr/>
        </p:nvSpPr>
        <p:spPr>
          <a:xfrm>
            <a:off x="1028700" y="4961223"/>
            <a:ext cx="10515600" cy="1477328"/>
          </a:xfrm>
          <a:prstGeom prst="rect">
            <a:avLst/>
          </a:prstGeom>
        </p:spPr>
        <p:txBody>
          <a:bodyPr wrap="square">
            <a:spAutoFit/>
          </a:bodyPr>
          <a:lstStyle/>
          <a:p>
            <a:pPr algn="just"/>
            <a:r>
              <a:rPr lang="uz-Cyrl-UZ" dirty="0">
                <a:latin typeface="Times New Roman" panose="02020603050405020304" pitchFamily="18" charset="0"/>
                <a:cs typeface="Times New Roman" panose="02020603050405020304" pitchFamily="18" charset="0"/>
              </a:rPr>
              <a:t>Ҳар бир инвесторнинг уч муҳим мақсади:</a:t>
            </a:r>
          </a:p>
          <a:p>
            <a:pPr marL="285750" indent="-285750" algn="just">
              <a:buFontTx/>
              <a:buChar char="-"/>
            </a:pPr>
            <a:r>
              <a:rPr lang="uz-Cyrl-UZ" dirty="0">
                <a:latin typeface="Times New Roman" panose="02020603050405020304" pitchFamily="18" charset="0"/>
                <a:cs typeface="Times New Roman" panose="02020603050405020304" pitchFamily="18" charset="0"/>
              </a:rPr>
              <a:t>бой бўлиш, яъни ўзининг бойлигини максимал даражада кўпайтириш;</a:t>
            </a:r>
          </a:p>
          <a:p>
            <a:pPr marL="285750" indent="-285750" algn="just">
              <a:buFontTx/>
              <a:buChar char="-"/>
            </a:pPr>
            <a:r>
              <a:rPr lang="uz-Cyrl-UZ" dirty="0">
                <a:latin typeface="Times New Roman" panose="02020603050405020304" pitchFamily="18" charset="0"/>
                <a:cs typeface="Times New Roman" panose="02020603050405020304" pitchFamily="18" charset="0"/>
              </a:rPr>
              <a:t>бойликнинг бир қисимини фойдали истеъмол моделига йўналтириш;</a:t>
            </a:r>
          </a:p>
          <a:p>
            <a:pPr marL="285750" indent="-285750" algn="just">
              <a:buFontTx/>
              <a:buChar char="-"/>
            </a:pPr>
            <a:r>
              <a:rPr lang="uz-Cyrl-UZ" dirty="0">
                <a:latin typeface="Times New Roman" panose="02020603050405020304" pitchFamily="18" charset="0"/>
                <a:cs typeface="Times New Roman" panose="02020603050405020304" pitchFamily="18" charset="0"/>
              </a:rPr>
              <a:t>ушбу истеъмол модели хатарлари характеристикасини эркин танлаш имкониятига эга бўлиш.</a:t>
            </a:r>
          </a:p>
          <a:p>
            <a:pPr marL="285750" indent="-285750" algn="just">
              <a:buFontTx/>
              <a:buChar char="-"/>
            </a:pPr>
            <a:endParaRPr lang="uz-Cyrl-UZ" dirty="0">
              <a:latin typeface="Times New Roman" panose="02020603050405020304" pitchFamily="18" charset="0"/>
              <a:cs typeface="Times New Roman" panose="02020603050405020304" pitchFamily="18" charset="0"/>
            </a:endParaRPr>
          </a:p>
        </p:txBody>
      </p:sp>
      <p:cxnSp>
        <p:nvCxnSpPr>
          <p:cNvPr id="8" name="Прямая со стрелкой 7">
            <a:extLst>
              <a:ext uri="{FF2B5EF4-FFF2-40B4-BE49-F238E27FC236}">
                <a16:creationId xmlns:a16="http://schemas.microsoft.com/office/drawing/2014/main" id="{5EBCCBB6-3EE1-490E-85B3-AF296A06979C}"/>
              </a:ext>
            </a:extLst>
          </p:cNvPr>
          <p:cNvCxnSpPr>
            <a:cxnSpLocks/>
          </p:cNvCxnSpPr>
          <p:nvPr/>
        </p:nvCxnSpPr>
        <p:spPr>
          <a:xfrm flipV="1">
            <a:off x="2438400" y="1438276"/>
            <a:ext cx="0" cy="26098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a:extLst>
              <a:ext uri="{FF2B5EF4-FFF2-40B4-BE49-F238E27FC236}">
                <a16:creationId xmlns:a16="http://schemas.microsoft.com/office/drawing/2014/main" id="{60A5EAEF-8059-4E97-802B-2BF1697E79A8}"/>
              </a:ext>
            </a:extLst>
          </p:cNvPr>
          <p:cNvCxnSpPr/>
          <p:nvPr/>
        </p:nvCxnSpPr>
        <p:spPr>
          <a:xfrm>
            <a:off x="2419350" y="4029075"/>
            <a:ext cx="54864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Прямоугольник 13">
            <a:extLst>
              <a:ext uri="{FF2B5EF4-FFF2-40B4-BE49-F238E27FC236}">
                <a16:creationId xmlns:a16="http://schemas.microsoft.com/office/drawing/2014/main" id="{F6D4E02C-D523-4881-8C42-6589DF43F52F}"/>
              </a:ext>
            </a:extLst>
          </p:cNvPr>
          <p:cNvSpPr/>
          <p:nvPr/>
        </p:nvSpPr>
        <p:spPr>
          <a:xfrm>
            <a:off x="5762625" y="4180072"/>
            <a:ext cx="523875" cy="3333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rgbClr val="002060"/>
                </a:solidFill>
                <a:latin typeface="Times New Roman" panose="02020603050405020304" pitchFamily="18" charset="0"/>
                <a:cs typeface="Times New Roman" panose="02020603050405020304" pitchFamily="18" charset="0"/>
              </a:rPr>
              <a:t>100</a:t>
            </a:r>
          </a:p>
        </p:txBody>
      </p:sp>
      <p:sp>
        <p:nvSpPr>
          <p:cNvPr id="15" name="Прямоугольник 14">
            <a:extLst>
              <a:ext uri="{FF2B5EF4-FFF2-40B4-BE49-F238E27FC236}">
                <a16:creationId xmlns:a16="http://schemas.microsoft.com/office/drawing/2014/main" id="{FE5FABD2-0E9A-4586-8748-110937A0A5D4}"/>
              </a:ext>
            </a:extLst>
          </p:cNvPr>
          <p:cNvSpPr/>
          <p:nvPr/>
        </p:nvSpPr>
        <p:spPr>
          <a:xfrm>
            <a:off x="6429375" y="4189597"/>
            <a:ext cx="771525" cy="3333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rgbClr val="002060"/>
                </a:solidFill>
                <a:latin typeface="Times New Roman" panose="02020603050405020304" pitchFamily="18" charset="0"/>
                <a:cs typeface="Times New Roman" panose="02020603050405020304" pitchFamily="18" charset="0"/>
              </a:rPr>
              <a:t>106,54</a:t>
            </a:r>
          </a:p>
        </p:txBody>
      </p:sp>
      <p:sp>
        <p:nvSpPr>
          <p:cNvPr id="16" name="Прямоугольник 15">
            <a:extLst>
              <a:ext uri="{FF2B5EF4-FFF2-40B4-BE49-F238E27FC236}">
                <a16:creationId xmlns:a16="http://schemas.microsoft.com/office/drawing/2014/main" id="{EB5B2856-EFA5-442A-A427-F2A211EEEA11}"/>
              </a:ext>
            </a:extLst>
          </p:cNvPr>
          <p:cNvSpPr/>
          <p:nvPr/>
        </p:nvSpPr>
        <p:spPr>
          <a:xfrm>
            <a:off x="1790700" y="2166946"/>
            <a:ext cx="523875" cy="3333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rgbClr val="002060"/>
                </a:solidFill>
                <a:latin typeface="Times New Roman" panose="02020603050405020304" pitchFamily="18" charset="0"/>
                <a:cs typeface="Times New Roman" panose="02020603050405020304" pitchFamily="18" charset="0"/>
              </a:rPr>
              <a:t>107</a:t>
            </a:r>
          </a:p>
        </p:txBody>
      </p:sp>
      <p:sp>
        <p:nvSpPr>
          <p:cNvPr id="17" name="Прямоугольник 16">
            <a:extLst>
              <a:ext uri="{FF2B5EF4-FFF2-40B4-BE49-F238E27FC236}">
                <a16:creationId xmlns:a16="http://schemas.microsoft.com/office/drawing/2014/main" id="{0E2AECFA-DD7C-454B-98A4-6F47997EA0A1}"/>
              </a:ext>
            </a:extLst>
          </p:cNvPr>
          <p:cNvSpPr/>
          <p:nvPr/>
        </p:nvSpPr>
        <p:spPr>
          <a:xfrm>
            <a:off x="1790700" y="1587859"/>
            <a:ext cx="523875" cy="3333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rgbClr val="002060"/>
                </a:solidFill>
                <a:latin typeface="Times New Roman" panose="02020603050405020304" pitchFamily="18" charset="0"/>
                <a:cs typeface="Times New Roman" panose="02020603050405020304" pitchFamily="18" charset="0"/>
              </a:rPr>
              <a:t>114</a:t>
            </a:r>
          </a:p>
        </p:txBody>
      </p:sp>
      <p:cxnSp>
        <p:nvCxnSpPr>
          <p:cNvPr id="19" name="Прямая соединительная линия 18">
            <a:extLst>
              <a:ext uri="{FF2B5EF4-FFF2-40B4-BE49-F238E27FC236}">
                <a16:creationId xmlns:a16="http://schemas.microsoft.com/office/drawing/2014/main" id="{C0BA295E-F95B-466B-A14C-82FEF692DCC8}"/>
              </a:ext>
            </a:extLst>
          </p:cNvPr>
          <p:cNvCxnSpPr>
            <a:cxnSpLocks/>
          </p:cNvCxnSpPr>
          <p:nvPr/>
        </p:nvCxnSpPr>
        <p:spPr>
          <a:xfrm>
            <a:off x="2428875" y="2333629"/>
            <a:ext cx="3448050" cy="169544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a:extLst>
              <a:ext uri="{FF2B5EF4-FFF2-40B4-BE49-F238E27FC236}">
                <a16:creationId xmlns:a16="http://schemas.microsoft.com/office/drawing/2014/main" id="{B5CF7626-9B54-4B01-9210-C5D0782B2D57}"/>
              </a:ext>
            </a:extLst>
          </p:cNvPr>
          <p:cNvCxnSpPr>
            <a:cxnSpLocks/>
          </p:cNvCxnSpPr>
          <p:nvPr/>
        </p:nvCxnSpPr>
        <p:spPr>
          <a:xfrm>
            <a:off x="2419350" y="1773592"/>
            <a:ext cx="4395787" cy="226598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a:extLst>
              <a:ext uri="{FF2B5EF4-FFF2-40B4-BE49-F238E27FC236}">
                <a16:creationId xmlns:a16="http://schemas.microsoft.com/office/drawing/2014/main" id="{7F3A087C-8332-4130-A88A-3A2F90DEE08D}"/>
              </a:ext>
            </a:extLst>
          </p:cNvPr>
          <p:cNvCxnSpPr>
            <a:cxnSpLocks/>
          </p:cNvCxnSpPr>
          <p:nvPr/>
        </p:nvCxnSpPr>
        <p:spPr>
          <a:xfrm flipH="1" flipV="1">
            <a:off x="2428875" y="1771641"/>
            <a:ext cx="3448051" cy="225743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8" name="Прямоугольник 27">
            <a:extLst>
              <a:ext uri="{FF2B5EF4-FFF2-40B4-BE49-F238E27FC236}">
                <a16:creationId xmlns:a16="http://schemas.microsoft.com/office/drawing/2014/main" id="{F8B810DB-F767-41F3-8559-5718F485DDDB}"/>
              </a:ext>
            </a:extLst>
          </p:cNvPr>
          <p:cNvSpPr/>
          <p:nvPr/>
        </p:nvSpPr>
        <p:spPr>
          <a:xfrm>
            <a:off x="2876550" y="1438276"/>
            <a:ext cx="4324342" cy="3333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sz="1600" dirty="0">
                <a:solidFill>
                  <a:srgbClr val="002060"/>
                </a:solidFill>
                <a:latin typeface="Times New Roman" panose="02020603050405020304" pitchFamily="18" charset="0"/>
                <a:cs typeface="Times New Roman" panose="02020603050405020304" pitchFamily="18" charset="0"/>
              </a:rPr>
              <a:t>Қ – офис қурилиши учун 100 АҚШ доллари сарфлайди ва бир йилдан сўнг 114 долларга эга бўлади. </a:t>
            </a:r>
            <a:endParaRPr lang="ru-RU" sz="1600" dirty="0">
              <a:solidFill>
                <a:srgbClr val="002060"/>
              </a:solidFill>
              <a:latin typeface="Times New Roman" panose="02020603050405020304" pitchFamily="18" charset="0"/>
              <a:cs typeface="Times New Roman" panose="02020603050405020304" pitchFamily="18" charset="0"/>
            </a:endParaRPr>
          </a:p>
        </p:txBody>
      </p:sp>
      <p:cxnSp>
        <p:nvCxnSpPr>
          <p:cNvPr id="30" name="Прямая со стрелкой 29">
            <a:extLst>
              <a:ext uri="{FF2B5EF4-FFF2-40B4-BE49-F238E27FC236}">
                <a16:creationId xmlns:a16="http://schemas.microsoft.com/office/drawing/2014/main" id="{0AE6B010-A8E0-46C4-B080-B42EA93381FF}"/>
              </a:ext>
            </a:extLst>
          </p:cNvPr>
          <p:cNvCxnSpPr>
            <a:stCxn id="28" idx="1"/>
          </p:cNvCxnSpPr>
          <p:nvPr/>
        </p:nvCxnSpPr>
        <p:spPr>
          <a:xfrm flipH="1">
            <a:off x="2562226" y="1604959"/>
            <a:ext cx="314324" cy="1666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Прямоугольник 30">
            <a:extLst>
              <a:ext uri="{FF2B5EF4-FFF2-40B4-BE49-F238E27FC236}">
                <a16:creationId xmlns:a16="http://schemas.microsoft.com/office/drawing/2014/main" id="{B372A3AE-2165-464D-A716-3B109B1B35AF}"/>
              </a:ext>
            </a:extLst>
          </p:cNvPr>
          <p:cNvSpPr/>
          <p:nvPr/>
        </p:nvSpPr>
        <p:spPr>
          <a:xfrm>
            <a:off x="6315074" y="2817983"/>
            <a:ext cx="4324342" cy="3333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sz="1600" dirty="0">
                <a:solidFill>
                  <a:srgbClr val="002060"/>
                </a:solidFill>
                <a:latin typeface="Times New Roman" panose="02020603050405020304" pitchFamily="18" charset="0"/>
                <a:cs typeface="Times New Roman" panose="02020603050405020304" pitchFamily="18" charset="0"/>
              </a:rPr>
              <a:t>Н – офис қурилиши учун 100 АҚШ долларини сарфлайди ва 106,54 банкдан кредит олади ва уни бирданига сарфлайди</a:t>
            </a:r>
            <a:endParaRPr lang="ru-RU" sz="16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4326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1DBEB2-46F2-4EAD-9E46-512BE67EB013}"/>
              </a:ext>
            </a:extLst>
          </p:cNvPr>
          <p:cNvSpPr>
            <a:spLocks noGrp="1"/>
          </p:cNvSpPr>
          <p:nvPr>
            <p:ph type="title"/>
          </p:nvPr>
        </p:nvSpPr>
        <p:spPr>
          <a:xfrm>
            <a:off x="838200" y="365125"/>
            <a:ext cx="10515600" cy="606425"/>
          </a:xfrm>
        </p:spPr>
        <p:txBody>
          <a:bodyPr>
            <a:normAutofit/>
          </a:bodyPr>
          <a:lstStyle/>
          <a:p>
            <a:pPr algn="ctr">
              <a:lnSpc>
                <a:spcPct val="100000"/>
              </a:lnSpc>
            </a:pPr>
            <a:r>
              <a:rPr lang="uz-Cyrl-UZ" sz="2800" b="1" dirty="0">
                <a:latin typeface="Times New Roman" panose="02020603050405020304" pitchFamily="18" charset="0"/>
                <a:cs typeface="Times New Roman" panose="02020603050405020304" pitchFamily="18" charset="0"/>
              </a:rPr>
              <a:t>Оддий, мураккаб фоизлар </a:t>
            </a:r>
            <a:endParaRPr lang="ru-RU" sz="28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B6005A6C-4552-48C1-AF7C-66FC69F15110}"/>
              </a:ext>
            </a:extLst>
          </p:cNvPr>
          <p:cNvSpPr>
            <a:spLocks noGrp="1"/>
          </p:cNvSpPr>
          <p:nvPr>
            <p:ph idx="1"/>
          </p:nvPr>
        </p:nvSpPr>
        <p:spPr>
          <a:xfrm>
            <a:off x="719136" y="971551"/>
            <a:ext cx="10753725" cy="1098790"/>
          </a:xfrm>
        </p:spPr>
        <p:txBody>
          <a:bodyPr>
            <a:normAutofit/>
          </a:bodyPr>
          <a:lstStyle/>
          <a:p>
            <a:pPr marL="0" indent="0" algn="just">
              <a:buNone/>
            </a:pPr>
            <a:r>
              <a:rPr lang="uz-Cyrl-UZ" sz="1800" dirty="0">
                <a:latin typeface="Times New Roman" panose="02020603050405020304" pitchFamily="18" charset="0"/>
                <a:cs typeface="Times New Roman" panose="02020603050405020304" pitchFamily="18" charset="0"/>
              </a:rPr>
              <a:t>Бугунги қўйилган бир бирлик пулнинг келажакдаги қиматини аниқлаш учун қуйидаги формуладан фойдаланилади:</a:t>
            </a:r>
          </a:p>
          <a:p>
            <a:pPr marL="0" indent="0" algn="just">
              <a:buNone/>
            </a:pPr>
            <a:endParaRPr lang="ru-RU" sz="1800" b="1"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4" name="Прямоугольник 3">
                <a:extLst>
                  <a:ext uri="{FF2B5EF4-FFF2-40B4-BE49-F238E27FC236}">
                    <a16:creationId xmlns:a16="http://schemas.microsoft.com/office/drawing/2014/main" id="{5C00C18C-8964-4C3E-8FBF-8F5741F9DE27}"/>
                  </a:ext>
                </a:extLst>
              </p:cNvPr>
              <p:cNvSpPr/>
              <p:nvPr/>
            </p:nvSpPr>
            <p:spPr>
              <a:xfrm>
                <a:off x="4167212" y="1443282"/>
                <a:ext cx="2172325" cy="369332"/>
              </a:xfrm>
              <a:prstGeom prst="rect">
                <a:avLst/>
              </a:prstGeom>
              <a:solidFill>
                <a:schemeClr val="accent1">
                  <a:lumMod val="20000"/>
                  <a:lumOff val="80000"/>
                </a:schemeClr>
              </a:solidFill>
            </p:spPr>
            <p:txBody>
              <a:bodyPr wrap="none">
                <a:spAutoFit/>
              </a:bodyPr>
              <a:lstStyle/>
              <a:p>
                <a14:m>
                  <m:oMathPara xmlns:m="http://schemas.openxmlformats.org/officeDocument/2006/math">
                    <m:oMathParaPr>
                      <m:jc m:val="centerGroup"/>
                    </m:oMathParaPr>
                    <m:oMath xmlns:m="http://schemas.openxmlformats.org/officeDocument/2006/math">
                      <m:r>
                        <a:rPr lang="en-US" b="1" i="1" smtClean="0">
                          <a:latin typeface="Cambria Math" panose="02040503050406030204" pitchFamily="18" charset="0"/>
                        </a:rPr>
                        <m:t>𝑭𝑽</m:t>
                      </m:r>
                      <m:r>
                        <a:rPr lang="ru-RU" b="1" i="0">
                          <a:latin typeface="Cambria Math" panose="02040503050406030204" pitchFamily="18" charset="0"/>
                        </a:rPr>
                        <m:t>=</m:t>
                      </m:r>
                      <m:r>
                        <a:rPr lang="en-US" b="1" i="1" smtClean="0">
                          <a:latin typeface="Cambria Math" panose="02040503050406030204" pitchFamily="18" charset="0"/>
                        </a:rPr>
                        <m:t>𝑷𝑽</m:t>
                      </m:r>
                      <m:r>
                        <a:rPr lang="en-US" b="1" i="1" smtClean="0">
                          <a:latin typeface="Cambria Math" panose="02040503050406030204" pitchFamily="18" charset="0"/>
                        </a:rPr>
                        <m:t>∗</m:t>
                      </m:r>
                      <m:sSup>
                        <m:sSupPr>
                          <m:ctrlPr>
                            <a:rPr lang="en-US" b="1" i="1" smtClean="0">
                              <a:latin typeface="Cambria Math" panose="02040503050406030204" pitchFamily="18" charset="0"/>
                            </a:rPr>
                          </m:ctrlPr>
                        </m:sSupPr>
                        <m:e>
                          <m:r>
                            <a:rPr lang="en-US" b="1" i="1">
                              <a:latin typeface="Cambria Math" panose="02040503050406030204" pitchFamily="18" charset="0"/>
                            </a:rPr>
                            <m:t>(</m:t>
                          </m:r>
                          <m:r>
                            <a:rPr lang="en-US" b="1" i="1">
                              <a:latin typeface="Cambria Math" panose="02040503050406030204" pitchFamily="18" charset="0"/>
                            </a:rPr>
                            <m:t>𝟏</m:t>
                          </m:r>
                          <m:r>
                            <a:rPr lang="en-US" b="1" i="1">
                              <a:latin typeface="Cambria Math" panose="02040503050406030204" pitchFamily="18" charset="0"/>
                            </a:rPr>
                            <m:t>+</m:t>
                          </m:r>
                          <m:r>
                            <a:rPr lang="en-US" b="1" i="1">
                              <a:latin typeface="Cambria Math" panose="02040503050406030204" pitchFamily="18" charset="0"/>
                            </a:rPr>
                            <m:t>𝒓</m:t>
                          </m:r>
                          <m:r>
                            <a:rPr lang="en-US" b="1" i="1">
                              <a:latin typeface="Cambria Math" panose="02040503050406030204" pitchFamily="18" charset="0"/>
                            </a:rPr>
                            <m:t>)</m:t>
                          </m:r>
                        </m:e>
                        <m:sup>
                          <m:r>
                            <a:rPr lang="en-US" b="1" i="1" smtClean="0">
                              <a:latin typeface="Cambria Math" panose="02040503050406030204" pitchFamily="18" charset="0"/>
                            </a:rPr>
                            <m:t>𝒕</m:t>
                          </m:r>
                        </m:sup>
                      </m:sSup>
                    </m:oMath>
                  </m:oMathPara>
                </a14:m>
                <a:endParaRPr lang="ru-RU" b="1" dirty="0">
                  <a:latin typeface="Times New Roman" panose="02020603050405020304" pitchFamily="18" charset="0"/>
                  <a:cs typeface="Times New Roman" panose="02020603050405020304" pitchFamily="18" charset="0"/>
                </a:endParaRPr>
              </a:p>
            </p:txBody>
          </p:sp>
        </mc:Choice>
        <mc:Fallback>
          <p:sp>
            <p:nvSpPr>
              <p:cNvPr id="4" name="Прямоугольник 3">
                <a:extLst>
                  <a:ext uri="{FF2B5EF4-FFF2-40B4-BE49-F238E27FC236}">
                    <a16:creationId xmlns:a16="http://schemas.microsoft.com/office/drawing/2014/main" id="{5C00C18C-8964-4C3E-8FBF-8F5741F9DE27}"/>
                  </a:ext>
                </a:extLst>
              </p:cNvPr>
              <p:cNvSpPr>
                <a:spLocks noRot="1" noChangeAspect="1" noMove="1" noResize="1" noEditPoints="1" noAdjustHandles="1" noChangeArrowheads="1" noChangeShapeType="1" noTextEdit="1"/>
              </p:cNvSpPr>
              <p:nvPr/>
            </p:nvSpPr>
            <p:spPr>
              <a:xfrm>
                <a:off x="4167212" y="1443282"/>
                <a:ext cx="2172325" cy="369332"/>
              </a:xfrm>
              <a:prstGeom prst="rect">
                <a:avLst/>
              </a:prstGeom>
              <a:blipFill>
                <a:blip r:embed="rId2"/>
                <a:stretch>
                  <a:fillRect b="-15000"/>
                </a:stretch>
              </a:blipFill>
            </p:spPr>
            <p:txBody>
              <a:bodyPr/>
              <a:lstStyle/>
              <a:p>
                <a:r>
                  <a:rPr lang="ru-RU">
                    <a:noFill/>
                  </a:rPr>
                  <a:t> </a:t>
                </a:r>
              </a:p>
            </p:txBody>
          </p:sp>
        </mc:Fallback>
      </mc:AlternateContent>
      <p:sp>
        <p:nvSpPr>
          <p:cNvPr id="5" name="Прямоугольник 4">
            <a:extLst>
              <a:ext uri="{FF2B5EF4-FFF2-40B4-BE49-F238E27FC236}">
                <a16:creationId xmlns:a16="http://schemas.microsoft.com/office/drawing/2014/main" id="{CB4941AF-1E03-44AA-8F2B-CD3FDF5D8D70}"/>
              </a:ext>
            </a:extLst>
          </p:cNvPr>
          <p:cNvSpPr/>
          <p:nvPr/>
        </p:nvSpPr>
        <p:spPr>
          <a:xfrm>
            <a:off x="719136" y="4135210"/>
            <a:ext cx="10515600" cy="369332"/>
          </a:xfrm>
          <a:prstGeom prst="rect">
            <a:avLst/>
          </a:prstGeom>
        </p:spPr>
        <p:txBody>
          <a:bodyPr wrap="square">
            <a:spAutoFit/>
          </a:bodyPr>
          <a:lstStyle/>
          <a:p>
            <a:pPr algn="ctr"/>
            <a:r>
              <a:rPr lang="uz-Cyrl-UZ" b="1" dirty="0">
                <a:latin typeface="Times New Roman" panose="02020603050405020304" pitchFamily="18" charset="0"/>
                <a:cs typeface="Times New Roman" panose="02020603050405020304" pitchFamily="18" charset="0"/>
              </a:rPr>
              <a:t>Номинал ва реал фоиз ставкалари</a:t>
            </a:r>
            <a:endParaRPr lang="uz-Cyrl-UZ" dirty="0">
              <a:latin typeface="Times New Roman" panose="02020603050405020304" pitchFamily="18" charset="0"/>
              <a:cs typeface="Times New Roman" panose="02020603050405020304" pitchFamily="18" charset="0"/>
            </a:endParaRPr>
          </a:p>
        </p:txBody>
      </p:sp>
      <p:sp>
        <p:nvSpPr>
          <p:cNvPr id="6" name="Объект 2">
            <a:extLst>
              <a:ext uri="{FF2B5EF4-FFF2-40B4-BE49-F238E27FC236}">
                <a16:creationId xmlns:a16="http://schemas.microsoft.com/office/drawing/2014/main" id="{2275DF6C-23D4-4F60-BF64-3362CE47475A}"/>
              </a:ext>
            </a:extLst>
          </p:cNvPr>
          <p:cNvSpPr txBox="1">
            <a:spLocks/>
          </p:cNvSpPr>
          <p:nvPr/>
        </p:nvSpPr>
        <p:spPr>
          <a:xfrm>
            <a:off x="719136" y="2051785"/>
            <a:ext cx="10753725" cy="214797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spcBef>
                <a:spcPts val="0"/>
              </a:spcBef>
              <a:buFont typeface="Arial" panose="020B0604020202020204" pitchFamily="34" charset="0"/>
              <a:buNone/>
            </a:pPr>
            <a:r>
              <a:rPr lang="uz-Cyrl-UZ" sz="1600" dirty="0">
                <a:latin typeface="Times New Roman" panose="02020603050405020304" pitchFamily="18" charset="0"/>
                <a:cs typeface="Times New Roman" panose="02020603050405020304" pitchFamily="18" charset="0"/>
              </a:rPr>
              <a:t>Мураккаб фоиз ставкаси оддий фоиз ставкасидан кескин фарқ қилади. Мураккаб фоиз ставкаси асосида бир-бирлик қўйилган инвестиция реинвестиция қилиш натижасида, яъни ҳисобланган фоиз ставкасини асосий қўйилга инвестицияга қўшган ҳолда кейинги йил учун ҳисобланади.</a:t>
            </a:r>
          </a:p>
          <a:p>
            <a:pPr marL="0" indent="0" algn="just">
              <a:lnSpc>
                <a:spcPct val="100000"/>
              </a:lnSpc>
              <a:spcBef>
                <a:spcPts val="0"/>
              </a:spcBef>
              <a:buFont typeface="Arial" panose="020B0604020202020204" pitchFamily="34" charset="0"/>
              <a:buNone/>
            </a:pPr>
            <a:r>
              <a:rPr lang="uz-Cyrl-UZ" sz="1600" dirty="0">
                <a:latin typeface="Times New Roman" panose="02020603050405020304" pitchFamily="18" charset="0"/>
                <a:cs typeface="Times New Roman" panose="02020603050405020304" pitchFamily="18" charset="0"/>
              </a:rPr>
              <a:t>Масалан 10 фоизлик депозит ставкаси билан тижорат банкига икки йилга 100 ш.п.б. тиксангиз иккала ҳолда йилнинг охирига қўйган маблағингиз 10 фоизга кўпайиб 110 ш.п.б.га тенг бўлади. Кейинги йилда оддий фоиз ставкаси билан ҳисоблаганда маблағингиз 10 фоизга кўпайиб йилнинг охирига қадар дастлабки қўйган инвестициянгизнинг қиймати 120 ш.п.б.га тенг бўлади. Мураккаб фоиз ставкаси билан ҳисоблаганда бошқача қиймат ҳосил бўлади. Чунки иккинчи йилда 110 ш.п.бдан 10 фоиз ҳисобланади ва нвестициянинг қиймати 100*(1.10)</a:t>
            </a:r>
            <a:r>
              <a:rPr lang="en-US" sz="1600" dirty="0">
                <a:latin typeface="Times New Roman" panose="02020603050405020304" pitchFamily="18" charset="0"/>
                <a:cs typeface="Times New Roman" panose="02020603050405020304" pitchFamily="18" charset="0"/>
              </a:rPr>
              <a:t>^2 = 121 </a:t>
            </a:r>
            <a:r>
              <a:rPr lang="ru-RU" sz="1600" dirty="0">
                <a:latin typeface="Times New Roman" panose="02020603050405020304" pitchFamily="18" charset="0"/>
                <a:cs typeface="Times New Roman" panose="02020603050405020304" pitchFamily="18" charset="0"/>
              </a:rPr>
              <a:t>га </a:t>
            </a:r>
            <a:r>
              <a:rPr lang="ru-RU" sz="1600" dirty="0" err="1">
                <a:latin typeface="Times New Roman" panose="02020603050405020304" pitchFamily="18" charset="0"/>
                <a:cs typeface="Times New Roman" panose="02020603050405020304" pitchFamily="18" charset="0"/>
              </a:rPr>
              <a:t>тенг</a:t>
            </a:r>
            <a:r>
              <a:rPr lang="ru-RU" sz="1600" dirty="0">
                <a:latin typeface="Times New Roman" panose="02020603050405020304" pitchFamily="18" charset="0"/>
                <a:cs typeface="Times New Roman" panose="02020603050405020304" pitchFamily="18" charset="0"/>
              </a:rPr>
              <a:t> б</a:t>
            </a:r>
            <a:r>
              <a:rPr lang="uz-Cyrl-UZ" sz="1600" dirty="0">
                <a:latin typeface="Times New Roman" panose="02020603050405020304" pitchFamily="18" charset="0"/>
                <a:cs typeface="Times New Roman" panose="02020603050405020304" pitchFamily="18" charset="0"/>
              </a:rPr>
              <a:t>ўлади. </a:t>
            </a:r>
            <a:endParaRPr lang="ru-RU" sz="1600" b="1" dirty="0">
              <a:latin typeface="Times New Roman" panose="02020603050405020304" pitchFamily="18"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83BFFD57-47BB-446B-9AEC-002F75397080}"/>
              </a:ext>
            </a:extLst>
          </p:cNvPr>
          <p:cNvSpPr/>
          <p:nvPr/>
        </p:nvSpPr>
        <p:spPr>
          <a:xfrm>
            <a:off x="838198" y="5369082"/>
            <a:ext cx="10515600" cy="1200329"/>
          </a:xfrm>
          <a:prstGeom prst="rect">
            <a:avLst/>
          </a:prstGeom>
        </p:spPr>
        <p:txBody>
          <a:bodyPr wrap="square">
            <a:spAutoFit/>
          </a:bodyPr>
          <a:lstStyle/>
          <a:p>
            <a:pPr algn="just"/>
            <a:r>
              <a:rPr lang="ru-RU" dirty="0" err="1">
                <a:latin typeface="Times New Roman" panose="02020603050405020304" pitchFamily="18" charset="0"/>
                <a:cs typeface="Times New Roman" panose="02020603050405020304" pitchFamily="18" charset="0"/>
              </a:rPr>
              <a:t>Масалан</a:t>
            </a:r>
            <a:r>
              <a:rPr lang="ru-RU" dirty="0">
                <a:latin typeface="Times New Roman" panose="02020603050405020304" pitchFamily="18" charset="0"/>
                <a:cs typeface="Times New Roman" panose="02020603050405020304" pitchFamily="18" charset="0"/>
              </a:rPr>
              <a:t> инвестор 10 </a:t>
            </a:r>
            <a:r>
              <a:rPr lang="ru-RU" dirty="0" err="1">
                <a:latin typeface="Times New Roman" panose="02020603050405020304" pitchFamily="18" charset="0"/>
                <a:cs typeface="Times New Roman" panose="02020603050405020304" pitchFamily="18" charset="0"/>
              </a:rPr>
              <a:t>фоизлик</a:t>
            </a:r>
            <a:r>
              <a:rPr lang="ru-RU" dirty="0">
                <a:latin typeface="Times New Roman" panose="02020603050405020304" pitchFamily="18" charset="0"/>
                <a:cs typeface="Times New Roman" panose="02020603050405020304" pitchFamily="18" charset="0"/>
              </a:rPr>
              <a:t> ставка </a:t>
            </a:r>
            <a:r>
              <a:rPr lang="ru-RU" dirty="0" err="1">
                <a:latin typeface="Times New Roman" panose="02020603050405020304" pitchFamily="18" charset="0"/>
                <a:cs typeface="Times New Roman" panose="02020603050405020304" pitchFamily="18" charset="0"/>
              </a:rPr>
              <a:t>билан</a:t>
            </a:r>
            <a:r>
              <a:rPr lang="ru-RU" dirty="0">
                <a:latin typeface="Times New Roman" panose="02020603050405020304" pitchFamily="18" charset="0"/>
                <a:cs typeface="Times New Roman" panose="02020603050405020304" pitchFamily="18" charset="0"/>
              </a:rPr>
              <a:t> 1000 </a:t>
            </a:r>
            <a:r>
              <a:rPr lang="ru-RU" dirty="0" err="1">
                <a:latin typeface="Times New Roman" panose="02020603050405020304" pitchFamily="18" charset="0"/>
                <a:cs typeface="Times New Roman" panose="02020603050405020304" pitchFamily="18" charset="0"/>
              </a:rPr>
              <a:t>ш.п.б</a:t>
            </a:r>
            <a:r>
              <a:rPr lang="ru-RU" dirty="0">
                <a:latin typeface="Times New Roman" panose="02020603050405020304" pitchFamily="18" charset="0"/>
                <a:cs typeface="Times New Roman" panose="02020603050405020304" pitchFamily="18" charset="0"/>
              </a:rPr>
              <a:t>. ни </a:t>
            </a:r>
            <a:r>
              <a:rPr lang="ru-RU" dirty="0" err="1">
                <a:latin typeface="Times New Roman" panose="02020603050405020304" pitchFamily="18" charset="0"/>
                <a:cs typeface="Times New Roman" panose="02020603050405020304" pitchFamily="18" charset="0"/>
              </a:rPr>
              <a:t>депозитга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жойлаштирса</a:t>
            </a:r>
            <a:r>
              <a:rPr lang="en-US"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20 </a:t>
            </a:r>
            <a:r>
              <a:rPr lang="ru-RU" dirty="0" err="1">
                <a:latin typeface="Times New Roman" panose="02020603050405020304" pitchFamily="18" charset="0"/>
                <a:cs typeface="Times New Roman" panose="02020603050405020304" pitchFamily="18" charset="0"/>
              </a:rPr>
              <a:t>йилдан</a:t>
            </a:r>
            <a:r>
              <a:rPr lang="ru-RU" dirty="0">
                <a:latin typeface="Times New Roman" panose="02020603050405020304" pitchFamily="18" charset="0"/>
                <a:cs typeface="Times New Roman" panose="02020603050405020304" pitchFamily="18" charset="0"/>
              </a:rPr>
              <a:t> с</a:t>
            </a:r>
            <a:r>
              <a:rPr lang="uz-Cyrl-UZ" dirty="0">
                <a:latin typeface="Times New Roman" panose="02020603050405020304" pitchFamily="18" charset="0"/>
                <a:cs typeface="Times New Roman" panose="02020603050405020304" pitchFamily="18" charset="0"/>
              </a:rPr>
              <a:t>ўнг номинал қийматда пул маблағи 1000*(1,1)</a:t>
            </a:r>
            <a:r>
              <a:rPr lang="en-US" dirty="0">
                <a:latin typeface="Times New Roman" panose="02020603050405020304" pitchFamily="18" charset="0"/>
                <a:cs typeface="Times New Roman" panose="02020603050405020304" pitchFamily="18" charset="0"/>
              </a:rPr>
              <a:t>^20 = 6727,5 </a:t>
            </a:r>
            <a:r>
              <a:rPr lang="uz-Cyrl-UZ" dirty="0">
                <a:latin typeface="Times New Roman" panose="02020603050405020304" pitchFamily="18" charset="0"/>
                <a:cs typeface="Times New Roman" panose="02020603050405020304" pitchFamily="18" charset="0"/>
              </a:rPr>
              <a:t>га тенг бўлади. Аммо йиллик инфляция қиймати 6% бўлса, реал даромад </a:t>
            </a:r>
            <a:r>
              <a:rPr lang="en-US" dirty="0">
                <a:latin typeface="Times New Roman" panose="02020603050405020304" pitchFamily="18" charset="0"/>
                <a:cs typeface="Times New Roman" panose="02020603050405020304" pitchFamily="18" charset="0"/>
              </a:rPr>
              <a:t>= 6727,5/(1,06)^20 = 2097,67</a:t>
            </a:r>
            <a:r>
              <a:rPr lang="ru-RU" dirty="0">
                <a:latin typeface="Times New Roman" panose="02020603050405020304" pitchFamily="18" charset="0"/>
                <a:cs typeface="Times New Roman" panose="02020603050405020304" pitchFamily="18" charset="0"/>
              </a:rPr>
              <a:t>га </a:t>
            </a:r>
            <a:r>
              <a:rPr lang="ru-RU" dirty="0" err="1">
                <a:latin typeface="Times New Roman" panose="02020603050405020304" pitchFamily="18" charset="0"/>
                <a:cs typeface="Times New Roman" panose="02020603050405020304" pitchFamily="18" charset="0"/>
              </a:rPr>
              <a:t>тенг</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Демак</a:t>
            </a:r>
            <a:r>
              <a:rPr lang="ru-RU" dirty="0">
                <a:latin typeface="Times New Roman" panose="02020603050405020304" pitchFamily="18" charset="0"/>
                <a:cs typeface="Times New Roman" panose="02020603050405020304" pitchFamily="18" charset="0"/>
              </a:rPr>
              <a:t>, номинал </a:t>
            </a:r>
            <a:r>
              <a:rPr lang="uz-Cyrl-UZ" dirty="0">
                <a:latin typeface="Times New Roman" panose="02020603050405020304" pitchFamily="18" charset="0"/>
                <a:cs typeface="Times New Roman" panose="02020603050405020304" pitchFamily="18" charset="0"/>
              </a:rPr>
              <a:t>қийматда маблағ 6 карра кўпайди, аммо харид қуввати 2 баробарга ошганлигини кўришимиз мумкин.</a:t>
            </a:r>
          </a:p>
        </p:txBody>
      </p:sp>
      <mc:AlternateContent xmlns:mc="http://schemas.openxmlformats.org/markup-compatibility/2006">
        <mc:Choice xmlns:a14="http://schemas.microsoft.com/office/drawing/2010/main" Requires="a14">
          <p:sp>
            <p:nvSpPr>
              <p:cNvPr id="8" name="Прямоугольник 7">
                <a:extLst>
                  <a:ext uri="{FF2B5EF4-FFF2-40B4-BE49-F238E27FC236}">
                    <a16:creationId xmlns:a16="http://schemas.microsoft.com/office/drawing/2014/main" id="{31D0ECF9-2D89-4238-A28B-C63E674D8D26}"/>
                  </a:ext>
                </a:extLst>
              </p:cNvPr>
              <p:cNvSpPr/>
              <p:nvPr/>
            </p:nvSpPr>
            <p:spPr>
              <a:xfrm>
                <a:off x="4279356" y="4678372"/>
                <a:ext cx="3265317" cy="450188"/>
              </a:xfrm>
              <a:prstGeom prst="rect">
                <a:avLst/>
              </a:prstGeom>
              <a:solidFill>
                <a:schemeClr val="accent1">
                  <a:lumMod val="20000"/>
                  <a:lumOff val="80000"/>
                </a:schemeClr>
              </a:solidFill>
            </p:spPr>
            <p:txBody>
              <a:bodyPr wrap="none">
                <a:spAutoFit/>
              </a:bodyPr>
              <a:lstStyle/>
              <a:p>
                <a:r>
                  <a:rPr lang="ru-RU" sz="1600" dirty="0">
                    <a:latin typeface="Times New Roman" panose="02020603050405020304" pitchFamily="18" charset="0"/>
                    <a:cs typeface="Times New Roman" panose="02020603050405020304" pitchFamily="18" charset="0"/>
                  </a:rPr>
                  <a:t>Реал пул о</a:t>
                </a:r>
                <a:r>
                  <a:rPr lang="uz-Cyrl-UZ" sz="1600" dirty="0">
                    <a:latin typeface="Times New Roman" panose="02020603050405020304" pitchFamily="18" charset="0"/>
                    <a:cs typeface="Times New Roman" panose="02020603050405020304" pitchFamily="18" charset="0"/>
                  </a:rPr>
                  <a:t>қими </a:t>
                </a:r>
                <a14:m>
                  <m:oMath xmlns:m="http://schemas.openxmlformats.org/officeDocument/2006/math">
                    <m:r>
                      <a:rPr lang="ru-RU" sz="1600" b="0" i="0">
                        <a:latin typeface="Cambria Math" panose="02040503050406030204" pitchFamily="18" charset="0"/>
                      </a:rPr>
                      <m:t>=</m:t>
                    </m:r>
                    <m:f>
                      <m:fPr>
                        <m:ctrlPr>
                          <a:rPr lang="ru-RU" sz="1600" i="1" smtClean="0">
                            <a:latin typeface="Cambria Math" panose="02040503050406030204" pitchFamily="18" charset="0"/>
                          </a:rPr>
                        </m:ctrlPr>
                      </m:fPr>
                      <m:num>
                        <m:r>
                          <a:rPr lang="uz-Cyrl-UZ" sz="1600" b="0" i="1" smtClean="0">
                            <a:latin typeface="Cambria Math" panose="02040503050406030204" pitchFamily="18" charset="0"/>
                          </a:rPr>
                          <m:t>номинал пул оқими</m:t>
                        </m:r>
                      </m:num>
                      <m:den>
                        <m:sSup>
                          <m:sSupPr>
                            <m:ctrlPr>
                              <a:rPr lang="ru-RU" sz="1600" i="1" smtClean="0">
                                <a:latin typeface="Cambria Math" panose="02040503050406030204" pitchFamily="18" charset="0"/>
                              </a:rPr>
                            </m:ctrlPr>
                          </m:sSupPr>
                          <m:e>
                            <m:r>
                              <a:rPr lang="uz-Cyrl-UZ" sz="1600" b="0" i="1" smtClean="0">
                                <a:latin typeface="Cambria Math" panose="02040503050406030204" pitchFamily="18" charset="0"/>
                              </a:rPr>
                              <m:t>(1+инфляция)</m:t>
                            </m:r>
                          </m:e>
                          <m:sup>
                            <m:r>
                              <a:rPr lang="en-US" sz="1600" b="0" i="1" smtClean="0">
                                <a:latin typeface="Cambria Math" panose="02040503050406030204" pitchFamily="18" charset="0"/>
                              </a:rPr>
                              <m:t>𝑡</m:t>
                            </m:r>
                          </m:sup>
                        </m:sSup>
                      </m:den>
                    </m:f>
                  </m:oMath>
                </a14:m>
                <a:endParaRPr lang="ru-RU" sz="1600" dirty="0">
                  <a:latin typeface="Times New Roman" panose="02020603050405020304" pitchFamily="18" charset="0"/>
                  <a:cs typeface="Times New Roman" panose="02020603050405020304" pitchFamily="18" charset="0"/>
                </a:endParaRPr>
              </a:p>
            </p:txBody>
          </p:sp>
        </mc:Choice>
        <mc:Fallback>
          <p:sp>
            <p:nvSpPr>
              <p:cNvPr id="8" name="Прямоугольник 7">
                <a:extLst>
                  <a:ext uri="{FF2B5EF4-FFF2-40B4-BE49-F238E27FC236}">
                    <a16:creationId xmlns:a16="http://schemas.microsoft.com/office/drawing/2014/main" id="{31D0ECF9-2D89-4238-A28B-C63E674D8D26}"/>
                  </a:ext>
                </a:extLst>
              </p:cNvPr>
              <p:cNvSpPr>
                <a:spLocks noRot="1" noChangeAspect="1" noMove="1" noResize="1" noEditPoints="1" noAdjustHandles="1" noChangeArrowheads="1" noChangeShapeType="1" noTextEdit="1"/>
              </p:cNvSpPr>
              <p:nvPr/>
            </p:nvSpPr>
            <p:spPr>
              <a:xfrm>
                <a:off x="4279356" y="4678372"/>
                <a:ext cx="3265317" cy="450188"/>
              </a:xfrm>
              <a:prstGeom prst="rect">
                <a:avLst/>
              </a:prstGeom>
              <a:blipFill>
                <a:blip r:embed="rId3"/>
                <a:stretch>
                  <a:fillRect l="-1119" b="-4054"/>
                </a:stretch>
              </a:blipFill>
            </p:spPr>
            <p:txBody>
              <a:bodyPr/>
              <a:lstStyle/>
              <a:p>
                <a:r>
                  <a:rPr lang="ru-RU">
                    <a:noFill/>
                  </a:rPr>
                  <a:t> </a:t>
                </a:r>
              </a:p>
            </p:txBody>
          </p:sp>
        </mc:Fallback>
      </mc:AlternateContent>
    </p:spTree>
    <p:extLst>
      <p:ext uri="{BB962C8B-B14F-4D97-AF65-F5344CB8AC3E}">
        <p14:creationId xmlns:p14="http://schemas.microsoft.com/office/powerpoint/2010/main" val="3942025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Дата 1">
            <a:extLst>
              <a:ext uri="{FF2B5EF4-FFF2-40B4-BE49-F238E27FC236}">
                <a16:creationId xmlns:a16="http://schemas.microsoft.com/office/drawing/2014/main" id="{2856B4F3-D789-4C66-AF2E-B793E960FB75}"/>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A0B39C0-E44D-4DAE-AC04-7971C6BF21FC}" type="datetime1">
              <a:rPr lang="ru-RU" altLang="ru-RU" smtClean="0">
                <a:latin typeface="Verdana" panose="020B0604030504040204" pitchFamily="34" charset="0"/>
              </a:rPr>
              <a:pPr/>
              <a:t>10.12.2019</a:t>
            </a:fld>
            <a:endParaRPr lang="ru-RU" altLang="ru-RU">
              <a:latin typeface="Verdana" panose="020B0604030504040204" pitchFamily="34" charset="0"/>
            </a:endParaRPr>
          </a:p>
        </p:txBody>
      </p:sp>
      <p:sp>
        <p:nvSpPr>
          <p:cNvPr id="21507" name="Номер слайда 2">
            <a:extLst>
              <a:ext uri="{FF2B5EF4-FFF2-40B4-BE49-F238E27FC236}">
                <a16:creationId xmlns:a16="http://schemas.microsoft.com/office/drawing/2014/main" id="{03FED568-F7FB-4A4B-81D1-F07EAC02ED4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44F2F8C-A130-4B07-8E1E-9F93D889453B}" type="slidenum">
              <a:rPr lang="ru-RU" altLang="ru-RU" smtClean="0">
                <a:latin typeface="Verdana" panose="020B0604030504040204" pitchFamily="34" charset="0"/>
              </a:rPr>
              <a:pPr/>
              <a:t>9</a:t>
            </a:fld>
            <a:endParaRPr lang="ru-RU" altLang="ru-RU">
              <a:latin typeface="Verdana" panose="020B0604030504040204" pitchFamily="34" charset="0"/>
            </a:endParaRPr>
          </a:p>
        </p:txBody>
      </p:sp>
      <p:grpSp>
        <p:nvGrpSpPr>
          <p:cNvPr id="4" name="Группа 3">
            <a:extLst>
              <a:ext uri="{FF2B5EF4-FFF2-40B4-BE49-F238E27FC236}">
                <a16:creationId xmlns:a16="http://schemas.microsoft.com/office/drawing/2014/main" id="{70139265-BE1B-42E0-A53D-796A19B20EA8}"/>
              </a:ext>
            </a:extLst>
          </p:cNvPr>
          <p:cNvGrpSpPr/>
          <p:nvPr/>
        </p:nvGrpSpPr>
        <p:grpSpPr>
          <a:xfrm>
            <a:off x="3048000" y="2820600"/>
            <a:ext cx="6096000" cy="1216800"/>
            <a:chOff x="0" y="1423599"/>
            <a:chExt cx="6096000" cy="1216800"/>
          </a:xfrm>
          <a:solidFill>
            <a:srgbClr val="A9E7FD"/>
          </a:solidFill>
        </p:grpSpPr>
        <p:sp>
          <p:nvSpPr>
            <p:cNvPr id="5" name="Скругленный прямоугольник 4">
              <a:extLst>
                <a:ext uri="{FF2B5EF4-FFF2-40B4-BE49-F238E27FC236}">
                  <a16:creationId xmlns:a16="http://schemas.microsoft.com/office/drawing/2014/main" id="{FDCA31B0-CF7C-45CD-A8B2-72D88182F1E0}"/>
                </a:ext>
              </a:extLst>
            </p:cNvPr>
            <p:cNvSpPr/>
            <p:nvPr/>
          </p:nvSpPr>
          <p:spPr>
            <a:xfrm>
              <a:off x="0" y="1423599"/>
              <a:ext cx="6096000" cy="1216800"/>
            </a:xfrm>
            <a:prstGeom prst="roundRect">
              <a:avLst/>
            </a:prstGeom>
            <a:grpFill/>
          </p:spPr>
          <p:style>
            <a:lnRef idx="2">
              <a:schemeClr val="accent1"/>
            </a:lnRef>
            <a:fillRef idx="1">
              <a:schemeClr val="lt1"/>
            </a:fillRef>
            <a:effectRef idx="0">
              <a:schemeClr val="accent1"/>
            </a:effectRef>
            <a:fontRef idx="minor">
              <a:schemeClr val="dk1"/>
            </a:fontRef>
          </p:style>
        </p:sp>
        <p:sp>
          <p:nvSpPr>
            <p:cNvPr id="6" name="Скругленный прямоугольник 4">
              <a:extLst>
                <a:ext uri="{FF2B5EF4-FFF2-40B4-BE49-F238E27FC236}">
                  <a16:creationId xmlns:a16="http://schemas.microsoft.com/office/drawing/2014/main" id="{3656BBFD-4E78-438D-A38F-3458842D06D5}"/>
                </a:ext>
              </a:extLst>
            </p:cNvPr>
            <p:cNvSpPr/>
            <p:nvPr/>
          </p:nvSpPr>
          <p:spPr>
            <a:xfrm>
              <a:off x="59399" y="1482998"/>
              <a:ext cx="5977202" cy="1098002"/>
            </a:xfrm>
            <a:prstGeom prst="rect">
              <a:avLst/>
            </a:prstGeom>
            <a:grpFill/>
          </p:spPr>
          <p:style>
            <a:lnRef idx="0">
              <a:scrgbClr r="0" g="0" b="0"/>
            </a:lnRef>
            <a:fillRef idx="0">
              <a:scrgbClr r="0" g="0" b="0"/>
            </a:fillRef>
            <a:effectRef idx="0">
              <a:scrgbClr r="0" g="0" b="0"/>
            </a:effectRef>
            <a:fontRef idx="minor">
              <a:schemeClr val="dk1"/>
            </a:fontRef>
          </p:style>
          <p:txBody>
            <a:bodyPr lIns="106680" tIns="106680" rIns="106680" bIns="106680" spcCol="1270" anchor="ctr"/>
            <a:lstStyle/>
            <a:p>
              <a:pPr algn="ctr" defTabSz="1244600">
                <a:lnSpc>
                  <a:spcPct val="90000"/>
                </a:lnSpc>
                <a:spcAft>
                  <a:spcPct val="35000"/>
                </a:spcAft>
                <a:defRPr/>
              </a:pPr>
              <a:r>
                <a:rPr lang="uz-Cyrl-UZ" sz="3600" b="1" dirty="0">
                  <a:solidFill>
                    <a:srgbClr val="0000FF"/>
                  </a:solidFill>
                  <a:latin typeface="Times New Roman" pitchFamily="18" charset="0"/>
                  <a:cs typeface="Times New Roman" pitchFamily="18" charset="0"/>
                </a:rPr>
                <a:t>ЭЪТИБОРИНГИЗ УЧУН РАҲМАТ</a:t>
              </a:r>
              <a:endParaRPr lang="ru-RU" sz="3600" b="1" dirty="0">
                <a:solidFill>
                  <a:srgbClr val="0000FF"/>
                </a:solidFill>
                <a:latin typeface="Times New Roman" pitchFamily="18" charset="0"/>
                <a:cs typeface="Times New Roman" pitchFamily="18" charset="0"/>
              </a:endParaRPr>
            </a:p>
          </p:txBody>
        </p:sp>
      </p:gr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3758</TotalTime>
  <Words>1288</Words>
  <Application>Microsoft Office PowerPoint</Application>
  <PresentationFormat>Широкоэкранный</PresentationFormat>
  <Paragraphs>112</Paragraphs>
  <Slides>9</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9</vt:i4>
      </vt:variant>
    </vt:vector>
  </HeadingPairs>
  <TitlesOfParts>
    <vt:vector size="16" baseType="lpstr">
      <vt:lpstr>Arial</vt:lpstr>
      <vt:lpstr>Calibri</vt:lpstr>
      <vt:lpstr>Calibri Light</vt:lpstr>
      <vt:lpstr>Cambria Math</vt:lpstr>
      <vt:lpstr>Times New Roman</vt:lpstr>
      <vt:lpstr>Verdana</vt:lpstr>
      <vt:lpstr>Тема Office</vt:lpstr>
      <vt:lpstr>17-мавзу. Капитал қўйилмалар ва капитал бозори</vt:lpstr>
      <vt:lpstr>ЗАХИРА ВА ОҚИМЛАР</vt:lpstr>
      <vt:lpstr>ЖОРИЙ ҚИЙМАТ (PRESENT VALUE)</vt:lpstr>
      <vt:lpstr>ЖОРИЙ ҚИЙМАТ (PRESENT VALUE)</vt:lpstr>
      <vt:lpstr>Қўлга киритилмаган даромадларнинг қиймати</vt:lpstr>
      <vt:lpstr>Қўлга киритилмаган даромадлар бўйича ҳисоб-китоблар</vt:lpstr>
      <vt:lpstr>Пулнинг кейинги йилдаги қиймати</vt:lpstr>
      <vt:lpstr>Оддий, мураккаб фоизлар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17-мавзу. Капитал қўйилмалар ва капитал бозори</dc:title>
  <dc:creator>Администратор</dc:creator>
  <cp:lastModifiedBy>Администратор</cp:lastModifiedBy>
  <cp:revision>48</cp:revision>
  <dcterms:created xsi:type="dcterms:W3CDTF">2019-12-06T11:59:30Z</dcterms:created>
  <dcterms:modified xsi:type="dcterms:W3CDTF">2019-12-10T05:15:44Z</dcterms:modified>
</cp:coreProperties>
</file>